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64" r:id="rId2"/>
    <p:sldId id="296" r:id="rId3"/>
    <p:sldId id="265" r:id="rId4"/>
    <p:sldId id="259" r:id="rId5"/>
    <p:sldId id="294" r:id="rId6"/>
    <p:sldId id="260" r:id="rId7"/>
    <p:sldId id="261" r:id="rId8"/>
    <p:sldId id="262" r:id="rId9"/>
    <p:sldId id="263" r:id="rId10"/>
    <p:sldId id="295" r:id="rId11"/>
    <p:sldId id="288" r:id="rId12"/>
    <p:sldId id="292" r:id="rId13"/>
    <p:sldId id="286" r:id="rId14"/>
    <p:sldId id="289" r:id="rId15"/>
    <p:sldId id="290" r:id="rId16"/>
    <p:sldId id="291"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3" r:id="rId31"/>
    <p:sldId id="284" r:id="rId32"/>
    <p:sldId id="293"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4" autoAdjust="0"/>
  </p:normalViewPr>
  <p:slideViewPr>
    <p:cSldViewPr>
      <p:cViewPr varScale="1">
        <p:scale>
          <a:sx n="83" d="100"/>
          <a:sy n="83" d="100"/>
        </p:scale>
        <p:origin x="1450" y="67"/>
      </p:cViewPr>
      <p:guideLst>
        <p:guide orient="horz" pos="2160"/>
        <p:guide pos="2880"/>
      </p:guideLst>
    </p:cSldViewPr>
  </p:slideViewPr>
  <p:outlineViewPr>
    <p:cViewPr>
      <p:scale>
        <a:sx n="33" d="100"/>
        <a:sy n="33" d="100"/>
      </p:scale>
      <p:origin x="30" y="538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23118-28F5-459C-B967-7844E9862ECE}" type="datetimeFigureOut">
              <a:rPr lang="en-US" smtClean="0"/>
              <a:pPr/>
              <a:t>5/19/2020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2406F-7D88-4184-B3CE-8410B5CF0C06}" type="slidenum">
              <a:rPr lang="en-US" smtClean="0"/>
              <a:pPr/>
              <a:t>‹#›</a:t>
            </a:fld>
            <a:endParaRPr lang="en-US"/>
          </a:p>
        </p:txBody>
      </p:sp>
    </p:spTree>
    <p:extLst>
      <p:ext uri="{BB962C8B-B14F-4D97-AF65-F5344CB8AC3E}">
        <p14:creationId xmlns:p14="http://schemas.microsoft.com/office/powerpoint/2010/main" val="1619216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42406F-7D88-4184-B3CE-8410B5CF0C06}"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F85741-867C-43FC-8D1E-8DB9B95C1BA8}" type="datetimeFigureOut">
              <a:rPr lang="en-US" smtClean="0"/>
              <a:pPr/>
              <a:t>5/19/2020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EEF3050-9C2B-499F-B78F-0E90DEC4DC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F85741-867C-43FC-8D1E-8DB9B95C1BA8}"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F3050-9C2B-499F-B78F-0E90DEC4DC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F85741-867C-43FC-8D1E-8DB9B95C1BA8}"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F3050-9C2B-499F-B78F-0E90DEC4DC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F85741-867C-43FC-8D1E-8DB9B95C1BA8}"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F3050-9C2B-499F-B78F-0E90DEC4DC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F85741-867C-43FC-8D1E-8DB9B95C1BA8}"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F3050-9C2B-499F-B78F-0E90DEC4DC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F85741-867C-43FC-8D1E-8DB9B95C1BA8}"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F3050-9C2B-499F-B78F-0E90DEC4DC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F85741-867C-43FC-8D1E-8DB9B95C1BA8}" type="datetimeFigureOut">
              <a:rPr lang="en-US" smtClean="0"/>
              <a:pPr/>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F3050-9C2B-499F-B78F-0E90DEC4DC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F85741-867C-43FC-8D1E-8DB9B95C1BA8}" type="datetimeFigureOut">
              <a:rPr lang="en-US" smtClean="0"/>
              <a:pPr/>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F3050-9C2B-499F-B78F-0E90DEC4DC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85741-867C-43FC-8D1E-8DB9B95C1BA8}" type="datetimeFigureOut">
              <a:rPr lang="en-US" smtClean="0"/>
              <a:pPr/>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F3050-9C2B-499F-B78F-0E90DEC4DC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F85741-867C-43FC-8D1E-8DB9B95C1BA8}"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F3050-9C2B-499F-B78F-0E90DEC4DC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F85741-867C-43FC-8D1E-8DB9B95C1BA8}"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EEF3050-9C2B-499F-B78F-0E90DEC4DC9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F85741-867C-43FC-8D1E-8DB9B95C1BA8}" type="datetimeFigureOut">
              <a:rPr lang="en-US" smtClean="0"/>
              <a:pPr/>
              <a:t>5/19/2020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EEF3050-9C2B-499F-B78F-0E90DEC4DC9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fa.wikipedia.org/wiki/%DA%AF%D8%A7%D8%B2_%D9%85%D8%A7%DB%8C%D8%B9" TargetMode="External"/><Relationship Id="rId7" Type="http://schemas.openxmlformats.org/officeDocument/2006/relationships/hyperlink" Target="http://fa.wikipedia.org/w/index.php?title=%D9%85%D9%88%D8%A7%D8%AF_%D9%86%D8%B3%D9%88%D8%B2&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ki/%DA%AF%D8%A7%D8%B2_%D8%B7%D8%A8%DB%8C%D8%B9%DB%8C" TargetMode="External"/><Relationship Id="rId1" Type="http://schemas.openxmlformats.org/officeDocument/2006/relationships/slideLayout" Target="../slideLayouts/slideLayout6.xml"/><Relationship Id="rId6" Type="http://schemas.openxmlformats.org/officeDocument/2006/relationships/hyperlink" Target="http://fa.wikipedia.org/wiki/%D8%AE%D8%A7%DA%A9_%D9%86%D8%B3%D9%88%D8%B2" TargetMode="External"/><Relationship Id="rId5" Type="http://schemas.openxmlformats.org/officeDocument/2006/relationships/hyperlink" Target="http://fa.wikipedia.org/wiki/%D9%BE%D9%86%D8%A8%D9%87_%D9%86%D8%B3%D9%88%D8%B2" TargetMode="External"/><Relationship Id="rId4" Type="http://schemas.openxmlformats.org/officeDocument/2006/relationships/hyperlink" Target="http://fa.wikipedia.org/wiki/%DA%86%D8%B1%D8%A7%D8%BA_%D8%A8%D9%88%D9%86%D8%B2%D9%8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785794"/>
            <a:ext cx="8229600" cy="6643710"/>
          </a:xfrm>
        </p:spPr>
        <p:txBody>
          <a:bodyPr>
            <a:normAutofit/>
          </a:bodyPr>
          <a:lstStyle/>
          <a:p>
            <a:pPr algn="r" rtl="1"/>
            <a:r>
              <a:rPr lang="ar-SA" sz="1600" b="1" dirty="0" smtClean="0"/>
              <a:t>نحوه انتخاب تاسیسات سرمایش و گرمایش:</a:t>
            </a:r>
            <a:endParaRPr lang="en-US" sz="1600" dirty="0" smtClean="0"/>
          </a:p>
          <a:p>
            <a:pPr algn="r" rtl="1"/>
            <a:r>
              <a:rPr lang="ar-SA" sz="1600" dirty="0" smtClean="0"/>
              <a:t>قبل از انتخاب سیستم های گرمایشی و سرمایشی ابتدا در خصوص پکیج , اسپیلیت یونیتو چیلر توضیحاتی لازم هست بدانید.</a:t>
            </a:r>
            <a:endParaRPr lang="en-US" sz="1600" dirty="0" smtClean="0"/>
          </a:p>
          <a:p>
            <a:pPr algn="r" rtl="1"/>
            <a:r>
              <a:rPr lang="ar-SA" sz="1600" dirty="0" smtClean="0"/>
              <a:t>پکیج گرمایشی (پکیج سرمایشی نیز در مقیاس بزرگ وجود دارد) که توانایی تولید همزمان آبگرم مصرفی و آب گرم مورد نیاز سیستم گرمایش را دارد در اصل ترکیبی از یک آبگرمکن لحظه ای و یک موتورخانه شوفاژ جمع و جور می باشد.با استفاده از یک پکیج گرمایشی تنها امکان تامین آبگرم مصرفی و تامین گرمایش وجود دارد و امکان ایجاد برودت با پکیج گرمایشی وجود ندارد لذا جهت سرمایش باید از تجهیزات دیگری مانند اسپیلت یونیت ،کولر آبی و یا چیلر استفاده نمود .</a:t>
            </a:r>
            <a:endParaRPr lang="en-US" sz="1600" dirty="0" smtClean="0"/>
          </a:p>
          <a:p>
            <a:pPr algn="r" rtl="1"/>
            <a:r>
              <a:rPr lang="ar-SA" sz="1600" dirty="0" smtClean="0"/>
              <a:t>اسپیلت یونیت یا کولر گازی دستگاهی می باشد که می تواند با استفاده از سیکل تبرید و به صورت یک پمپ حرارتی به عنوان تامین کننده سرمایش آپارتمان و همچنین به عنوان تامین کننده گرمایش آپارتمان مورد استفاده قرار گیرد.در اسپیلت این گاز مبرد است که به کمک سیکل تبرید و با کارکرد کمپرسور در یونیت داخلی ایجاد برودت می نماید و می تواند با دمیدن هوای اتاق ار روی کویل های اواپراتور ایجاد برودت نماید .</a:t>
            </a:r>
            <a:endParaRPr lang="en-US" sz="1600" dirty="0" smtClean="0"/>
          </a:p>
          <a:p>
            <a:pPr algn="r" rtl="1"/>
            <a:r>
              <a:rPr lang="ar-SA" sz="1600" dirty="0" smtClean="0"/>
              <a:t>چیلر دستگاهی می باشد که با خنک کردن آب ،آب سرد مورد نیاز جهت خنک کردن اتاق ها را فراهم می کند که معولا در اتاق ها فن کویل نصب می گردد و این آب سرد در فن کویل وارد شده و با دمیدن هوای اتاق از روی کویل موجود در داخل فن کویل هوای اتاق سرد می شود. بنابراین چیلر فقط توانایی تامین آبسرد را دارد و بنابراین جزء سیستم سرمایش می باشد . معمولا وقتی از چیلر و فن کویل استفاده می شود جهت گرمایش نیز از همین سیستم لوله کشی استفاده می گردد فقط در زمستان به جای آبسرد چیلر از دیگ جهت تامین آبگرم استفاده می گردد و مشابه سیستم شوفاژ و رادیاتور آبگرم داخل فن کویل ها چرخیده و با دمش باد گرم اتاق گرم می شود.در این سیستم چون موتورخانه وجود دارد آبگرم مصرفی نیز توسط یک منبع دوجداره یا منبع کویل دار گرم شده و جهت مصرف بهداشتی مانند استحمام و روشویی به داخل واحدها لوله کشی می گردد .</a:t>
            </a:r>
            <a:endParaRPr lang="en-US" sz="1600" dirty="0" smtClean="0"/>
          </a:p>
          <a:p>
            <a:pPr algn="r"/>
            <a:endParaRPr lang="en-US" sz="1600" dirty="0" smtClean="0"/>
          </a:p>
          <a:p>
            <a:pPr algn="r"/>
            <a:endParaRPr lang="en-US" sz="1600" dirty="0" smtClean="0"/>
          </a:p>
          <a:p>
            <a:pPr algn="r" rtl="1">
              <a:buNone/>
            </a:pPr>
            <a:endParaRPr lang="en-US" sz="1600" dirty="0">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34).jpg"/>
          <p:cNvPicPr>
            <a:picLocks noChangeAspect="1"/>
          </p:cNvPicPr>
          <p:nvPr/>
        </p:nvPicPr>
        <p:blipFill>
          <a:blip r:embed="rId2" cstate="print">
            <a:lum/>
          </a:blip>
          <a:stretch>
            <a:fillRect/>
          </a:stretch>
        </p:blipFill>
        <p:spPr>
          <a:xfrm>
            <a:off x="428596" y="1214422"/>
            <a:ext cx="8410342" cy="47863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714860"/>
            <a:ext cx="8305800" cy="2143140"/>
          </a:xfrm>
        </p:spPr>
        <p:txBody>
          <a:bodyPr>
            <a:noAutofit/>
          </a:bodyPr>
          <a:lstStyle/>
          <a:p>
            <a:pPr algn="r"/>
            <a:r>
              <a:rPr lang="ar-SA" sz="2400" dirty="0" smtClean="0">
                <a:solidFill>
                  <a:schemeClr val="tx1"/>
                </a:solidFill>
              </a:rPr>
              <a:t>مزایای پکیج شوفاژدیواری نسبت به موتورخانه چیست؟ </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br>
              <a:rPr lang="en-US" sz="2400" dirty="0" smtClean="0">
                <a:solidFill>
                  <a:schemeClr val="tx1"/>
                </a:solidFill>
              </a:rPr>
            </a:br>
            <a:r>
              <a:rPr lang="en-US" sz="2400" dirty="0" smtClean="0">
                <a:solidFill>
                  <a:schemeClr val="tx1"/>
                </a:solidFill>
              </a:rPr>
              <a:t>  </a:t>
            </a:r>
            <a:r>
              <a:rPr lang="ar-SA" sz="2400" dirty="0" smtClean="0">
                <a:solidFill>
                  <a:schemeClr val="tx1"/>
                </a:solidFill>
              </a:rPr>
              <a:t>استقلال مصرف‌کننده </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t>
            </a:r>
            <a:r>
              <a:rPr lang="ar-SA" sz="2400" dirty="0" smtClean="0">
                <a:solidFill>
                  <a:schemeClr val="tx1"/>
                </a:solidFill>
              </a:rPr>
              <a:t>معافیت مصرف‌کننده از هزینه شارژ و نگهداری سیستم‌های مشترک</a:t>
            </a:r>
            <a:r>
              <a:rPr lang="en-US" sz="2400" dirty="0" smtClean="0">
                <a:solidFill>
                  <a:schemeClr val="tx1"/>
                </a:solidFill>
              </a:rPr>
              <a:t> -</a:t>
            </a:r>
            <a:br>
              <a:rPr lang="en-US" sz="2400" dirty="0" smtClean="0">
                <a:solidFill>
                  <a:schemeClr val="tx1"/>
                </a:solidFill>
              </a:rPr>
            </a:br>
            <a:r>
              <a:rPr lang="fa-IR" sz="2400" dirty="0" smtClean="0">
                <a:solidFill>
                  <a:schemeClr val="tx1"/>
                </a:solidFill>
              </a:rPr>
              <a:t>-  </a:t>
            </a:r>
            <a:r>
              <a:rPr lang="ar-SA" sz="2400" dirty="0" smtClean="0">
                <a:solidFill>
                  <a:schemeClr val="tx1"/>
                </a:solidFill>
              </a:rPr>
              <a:t>در دسترس بودن پکیج شوفاژدیواری: به دلیل نصب در آشپزخانه و دسترسی آسان به آن، امکان تنظیم دستگاه مطابق با سلیقه و نیاز مشتری و سهولت استفاده (بدون نیاز به رفت و آمد به خارج از واحد) همراه با افزایش رفاه مشتری وجود دارد</a:t>
            </a:r>
            <a:r>
              <a:rPr lang="en-US" sz="2400" dirty="0" smtClean="0">
                <a:solidFill>
                  <a:schemeClr val="tx1"/>
                </a:solidFill>
              </a:rPr>
              <a:t>.</a:t>
            </a:r>
            <a:br>
              <a:rPr lang="en-US" sz="2400" dirty="0" smtClean="0">
                <a:solidFill>
                  <a:schemeClr val="tx1"/>
                </a:solidFill>
              </a:rPr>
            </a:br>
            <a:r>
              <a:rPr lang="ar-SA" sz="2400" dirty="0" smtClean="0">
                <a:solidFill>
                  <a:schemeClr val="tx1"/>
                </a:solidFill>
              </a:rPr>
              <a:t>-  ساختمان و یا در هنگام سفر، اجباری برای پرداخت هزینه اضافی وجود ندارد</a:t>
            </a:r>
            <a:r>
              <a:rPr lang="en-US" sz="2400" dirty="0" smtClean="0">
                <a:solidFill>
                  <a:schemeClr val="tx1"/>
                </a:solidFill>
              </a:rPr>
              <a:t/>
            </a:r>
            <a:br>
              <a:rPr lang="en-US" sz="2400" dirty="0" smtClean="0">
                <a:solidFill>
                  <a:schemeClr val="tx1"/>
                </a:solidFill>
              </a:rPr>
            </a:br>
            <a:r>
              <a:rPr lang="ar-SA" sz="2400" dirty="0" smtClean="0">
                <a:solidFill>
                  <a:schemeClr val="tx1"/>
                </a:solidFill>
              </a:rPr>
              <a:t>مدیریت واحد دستگاه</a:t>
            </a:r>
            <a:r>
              <a:rPr lang="en-US" sz="2400" dirty="0" smtClean="0">
                <a:solidFill>
                  <a:schemeClr val="tx1"/>
                </a:solidFill>
              </a:rPr>
              <a:t>:‌ </a:t>
            </a:r>
            <a:r>
              <a:rPr lang="ar-SA" sz="2400" dirty="0" smtClean="0">
                <a:solidFill>
                  <a:schemeClr val="tx1"/>
                </a:solidFill>
              </a:rPr>
              <a:t>-  هر زمان از سال امکان روشن یا خاموش دستگاه و کم یا زیاد کردن درجه آن وجود دارد</a:t>
            </a:r>
            <a:r>
              <a:rPr lang="en-US" sz="2400" dirty="0" smtClean="0">
                <a:solidFill>
                  <a:schemeClr val="tx1"/>
                </a:solidFill>
              </a:rPr>
              <a:t/>
            </a:r>
            <a:br>
              <a:rPr lang="en-US" sz="2400" dirty="0" smtClean="0">
                <a:solidFill>
                  <a:schemeClr val="tx1"/>
                </a:solidFill>
              </a:rPr>
            </a:br>
            <a:r>
              <a:rPr lang="ar-SA" sz="2400" dirty="0" smtClean="0">
                <a:solidFill>
                  <a:schemeClr val="tx1"/>
                </a:solidFill>
              </a:rPr>
              <a:t>کاهش هزینه گاز مصرفی</a:t>
            </a:r>
            <a:r>
              <a:rPr lang="en-US" sz="2400" dirty="0" smtClean="0">
                <a:solidFill>
                  <a:schemeClr val="tx1"/>
                </a:solidFill>
              </a:rPr>
              <a:t>: </a:t>
            </a:r>
            <a:r>
              <a:rPr lang="ar-SA" sz="2400" dirty="0" smtClean="0">
                <a:solidFill>
                  <a:schemeClr val="tx1"/>
                </a:solidFill>
              </a:rPr>
              <a:t>-  با توجه به راندمان بالا و مصرف کمتر گاز، از افزایش تصاعدی هزینه گاز ساختمان جلوگیری می‌شود</a:t>
            </a:r>
            <a:r>
              <a:rPr lang="en-US" sz="2400" dirty="0" smtClean="0">
                <a:solidFill>
                  <a:schemeClr val="tx1"/>
                </a:solidFill>
              </a:rPr>
              <a:t/>
            </a:r>
            <a:br>
              <a:rPr lang="en-US" sz="2400" dirty="0" smtClean="0">
                <a:solidFill>
                  <a:schemeClr val="tx1"/>
                </a:solidFill>
              </a:rPr>
            </a:br>
            <a:r>
              <a:rPr lang="ar-SA" sz="2400" dirty="0" smtClean="0">
                <a:solidFill>
                  <a:schemeClr val="tx1"/>
                </a:solidFill>
              </a:rPr>
              <a:t>کاهش هزینه تعمیرات: هزینه نگهداری لوله‌ها، اتصالات و همچنین هزینه عایق کاری به علت کوتاه تر بودن مسیر لوله‌کشی کاهش می‌یابد</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2294686"/>
            <a:ext cx="8208529"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بخاری گازی</a:t>
            </a:r>
            <a:r>
              <a:rPr kumimoji="0" lang="fa-IR" sz="20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وسیله‌ای برای گرم کردن داخل ساختمان یا بیرون از آن می‌باشد که با </a:t>
            </a:r>
            <a:r>
              <a:rPr kumimoji="0" lang="fa-IR" sz="2000" b="0" i="0" u="none" strike="noStrike" cap="none" normalizeH="0" baseline="0" dirty="0" smtClean="0">
                <a:ln>
                  <a:noFill/>
                </a:ln>
                <a:solidFill>
                  <a:srgbClr val="0000FF"/>
                </a:solidFill>
                <a:effectLst/>
                <a:latin typeface="Traditional Arabic" pitchFamily="18" charset="-78"/>
                <a:ea typeface="Times New Roman" pitchFamily="18" charset="0"/>
                <a:cs typeface="Traditional Arabic" pitchFamily="18" charset="-78"/>
                <a:hlinkClick r:id="rId2" tooltip="گاز طبیعی"/>
              </a:rPr>
              <a:t>گاز طبیعی</a:t>
            </a:r>
            <a:r>
              <a:rPr kumimoji="0" lang="fa-IR" sz="20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یا </a:t>
            </a:r>
            <a:r>
              <a:rPr kumimoji="0" lang="fa-IR" sz="2000" b="0" i="0" u="none" strike="noStrike" cap="none" normalizeH="0" baseline="0" dirty="0" smtClean="0">
                <a:ln>
                  <a:noFill/>
                </a:ln>
                <a:solidFill>
                  <a:srgbClr val="0000FF"/>
                </a:solidFill>
                <a:effectLst/>
                <a:latin typeface="Traditional Arabic" pitchFamily="18" charset="-78"/>
                <a:ea typeface="Times New Roman" pitchFamily="18" charset="0"/>
                <a:cs typeface="Traditional Arabic" pitchFamily="18" charset="-78"/>
                <a:hlinkClick r:id="rId3" tooltip="گاز مایع"/>
              </a:rPr>
              <a:t>گاز مایع</a:t>
            </a:r>
            <a:r>
              <a:rPr kumimoji="0" lang="fa-IR" sz="20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کار می‌کند. اولین بخاری گازی بر طبق اصول کلی ساخت </a:t>
            </a:r>
            <a:r>
              <a:rPr kumimoji="0" lang="fa-IR" sz="2000" b="0" i="0" u="none" strike="noStrike" cap="none" normalizeH="0" baseline="0" dirty="0" smtClean="0">
                <a:ln>
                  <a:noFill/>
                </a:ln>
                <a:solidFill>
                  <a:srgbClr val="0000FF"/>
                </a:solidFill>
                <a:effectLst/>
                <a:latin typeface="Traditional Arabic" pitchFamily="18" charset="-78"/>
                <a:ea typeface="Times New Roman" pitchFamily="18" charset="0"/>
                <a:cs typeface="Traditional Arabic" pitchFamily="18" charset="-78"/>
                <a:hlinkClick r:id="rId4" tooltip="چراغ بونزن"/>
              </a:rPr>
              <a:t>چراغ بونزن</a:t>
            </a:r>
            <a:r>
              <a:rPr kumimoji="0" lang="fa-IR" sz="20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که در یک سال قبل از اختراع بخاری گازی بوجود آمده بود ساخته شد. بخاری گازی اولین بار توسط یک شرکت انگلیسی به نام «پیتیت و اسمیت» در سال ۱۸۵۶ ساخته شد. شعله بخاری هوا را به طور موضعی گرم می‌کند و سپس به وسیله قانون انتقال گرما در هوا، کل هوای اتاق گرم می‌شود. هم اکنون از بخاری گازی در کشورهای غربی برای گرم کردن محیطهای خارج از ساختمان همچون گلخانه و پاسیو استفاده می‌شود.</a:t>
            </a:r>
            <a:endParaRPr kumimoji="0" lang="en-US" sz="20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در آغاز سال ۱۸۸۱ میلادی در ساختمان مشعل شعله بخاری از </a:t>
            </a:r>
            <a:r>
              <a:rPr kumimoji="0" lang="fa-IR" sz="2000" b="0" i="0" u="none" strike="noStrike" cap="none" normalizeH="0" baseline="0" dirty="0" smtClean="0">
                <a:ln>
                  <a:noFill/>
                </a:ln>
                <a:solidFill>
                  <a:srgbClr val="0000FF"/>
                </a:solidFill>
                <a:effectLst/>
                <a:latin typeface="Traditional Arabic" pitchFamily="18" charset="-78"/>
                <a:ea typeface="Times New Roman" pitchFamily="18" charset="0"/>
                <a:cs typeface="Traditional Arabic" pitchFamily="18" charset="-78"/>
                <a:hlinkClick r:id="rId5" tooltip="پنبه نسوز"/>
              </a:rPr>
              <a:t>پنبه نسوز</a:t>
            </a:r>
            <a:r>
              <a:rPr kumimoji="0" lang="fa-IR" sz="20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استفاده می‌گردید که این طرح یک مهندس انگلیسی به نام «سیگسموند لیونی» بود. اما بعدها </a:t>
            </a:r>
            <a:r>
              <a:rPr kumimoji="0" lang="fa-IR" sz="2000" b="0" i="0" u="none" strike="noStrike" cap="none" normalizeH="0" baseline="0" dirty="0" smtClean="0">
                <a:ln>
                  <a:noFill/>
                </a:ln>
                <a:solidFill>
                  <a:srgbClr val="0000FF"/>
                </a:solidFill>
                <a:effectLst/>
                <a:latin typeface="Traditional Arabic" pitchFamily="18" charset="-78"/>
                <a:ea typeface="Times New Roman" pitchFamily="18" charset="0"/>
                <a:cs typeface="Traditional Arabic" pitchFamily="18" charset="-78"/>
                <a:hlinkClick r:id="rId6" tooltip="خاک نسوز"/>
              </a:rPr>
              <a:t>خاک نسوز</a:t>
            </a:r>
            <a:r>
              <a:rPr kumimoji="0" lang="fa-IR" sz="20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جای پنبه نسوز را گرفت٬زیرا استفاده از آن در قالب ریزی راحت تر بود. در بخاری‌های گازسوز امروزی نیز هنوز از همین شیوه استفاده می‌گردد اگرچه از </a:t>
            </a:r>
            <a:r>
              <a:rPr kumimoji="0" lang="fa-IR" sz="2000" b="0" i="0" u="none" strike="noStrike" cap="none" normalizeH="0" baseline="0" dirty="0" smtClean="0">
                <a:ln>
                  <a:noFill/>
                </a:ln>
                <a:solidFill>
                  <a:srgbClr val="0000FF"/>
                </a:solidFill>
                <a:effectLst/>
                <a:latin typeface="Traditional Arabic" pitchFamily="18" charset="-78"/>
                <a:ea typeface="Times New Roman" pitchFamily="18" charset="0"/>
                <a:cs typeface="Traditional Arabic" pitchFamily="18" charset="-78"/>
                <a:hlinkClick r:id="rId7" tooltip="مواد نسوز (صفحه وجود ندارد)"/>
              </a:rPr>
              <a:t>مواد نسوز</a:t>
            </a:r>
            <a:r>
              <a:rPr kumimoji="0" lang="fa-IR" sz="20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دیگری نیز استفاده می‌شود.</a:t>
            </a:r>
            <a:endParaRPr kumimoji="0" lang="en-US" sz="2000" b="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
        <p:nvSpPr>
          <p:cNvPr id="4" name="Rectangle 3"/>
          <p:cNvSpPr/>
          <p:nvPr/>
        </p:nvSpPr>
        <p:spPr>
          <a:xfrm>
            <a:off x="7072330" y="1214422"/>
            <a:ext cx="1452641" cy="369332"/>
          </a:xfrm>
          <a:prstGeom prst="rect">
            <a:avLst/>
          </a:prstGeom>
        </p:spPr>
        <p:txBody>
          <a:bodyPr wrap="none">
            <a:spAutoFit/>
          </a:bodyPr>
          <a:lstStyle/>
          <a:p>
            <a:pPr lvl="0" algn="r" rtl="1" eaLnBrk="0" fontAlgn="base" hangingPunct="0">
              <a:spcBef>
                <a:spcPct val="0"/>
              </a:spcBef>
              <a:spcAft>
                <a:spcPct val="0"/>
              </a:spcAft>
            </a:pPr>
            <a:r>
              <a:rPr lang="fa-IR" b="1" dirty="0" smtClean="0">
                <a:latin typeface="Tahoma" pitchFamily="34" charset="0"/>
                <a:ea typeface="Times New Roman" pitchFamily="18" charset="0"/>
                <a:cs typeface="Tahoma" pitchFamily="34" charset="0"/>
              </a:rPr>
              <a:t>بخاری گازی</a:t>
            </a:r>
            <a:endParaRPr lang="fa-IR"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4400" kern="1200" dirty="0" smtClean="0">
                <a:solidFill>
                  <a:schemeClr val="tx1"/>
                </a:solidFill>
                <a:latin typeface="+mj-lt"/>
                <a:ea typeface="+mj-ea"/>
                <a:cs typeface="+mj-cs"/>
              </a:rPr>
              <a:t>	</a:t>
            </a:r>
            <a:endParaRPr lang="en-US" sz="4400" kern="1200" dirty="0" smtClean="0">
              <a:solidFill>
                <a:schemeClr val="tx1"/>
              </a:solidFill>
              <a:latin typeface="+mj-lt"/>
              <a:ea typeface="+mj-ea"/>
              <a:cs typeface="+mj-cs"/>
            </a:endParaRPr>
          </a:p>
        </p:txBody>
      </p:sp>
      <p:sp>
        <p:nvSpPr>
          <p:cNvPr id="3" name="Content Placeholder 2"/>
          <p:cNvSpPr>
            <a:spLocks noGrp="1"/>
          </p:cNvSpPr>
          <p:nvPr>
            <p:ph idx="1"/>
          </p:nvPr>
        </p:nvSpPr>
        <p:spPr>
          <a:xfrm>
            <a:off x="500034" y="785794"/>
            <a:ext cx="8229600" cy="4389120"/>
          </a:xfrm>
        </p:spPr>
        <p:txBody>
          <a:bodyPr>
            <a:normAutofit/>
          </a:bodyPr>
          <a:lstStyle/>
          <a:p>
            <a:pPr algn="r"/>
            <a:r>
              <a:rPr lang="fa-IR" sz="2800" b="1" dirty="0" smtClean="0"/>
              <a:t>سیستم گرمایش از كف</a:t>
            </a:r>
            <a:r>
              <a:rPr lang="fa-IR" sz="2800" dirty="0" smtClean="0"/>
              <a:t/>
            </a:r>
            <a:br>
              <a:rPr lang="fa-IR" sz="2800" dirty="0" smtClean="0"/>
            </a:br>
            <a:r>
              <a:rPr lang="en-US" sz="2800" dirty="0" smtClean="0"/>
              <a:t/>
            </a:r>
            <a:br>
              <a:rPr lang="en-US" sz="2800" dirty="0" smtClean="0"/>
            </a:br>
            <a:r>
              <a:rPr lang="fa-IR" dirty="0" smtClean="0"/>
              <a:t>سیستم حرارتی گرمایش از كف كه انتقال حرارت به صورت تشعشعی  سهم زیادی در فرآیند گرمایشی دارد‏‏‎ میباشد، در مقایسه با سایر سیستمها  نه تنها در صرفه جویی و بهینه سازی مصرف انرژی بلكه در مقوله رفاه و آسایش ساكنان ساختمان ها دارای نقاط قوت بسیاری می باشد. در سالهای اخیر ، سیستم گرمایشی از كف در كشورهای اروپائی و آمریكا بسیار متداول شده است </a:t>
            </a:r>
            <a:r>
              <a:rPr lang="en-US" dirty="0" smtClean="0"/>
              <a:t/>
            </a:r>
            <a:br>
              <a:rPr lang="en-US" dirty="0" smtClean="0"/>
            </a:br>
            <a:endParaRPr lang="en-US" dirty="0"/>
          </a:p>
        </p:txBody>
      </p:sp>
      <p:pic>
        <p:nvPicPr>
          <p:cNvPr id="4" name="Picture 1" descr="http://www.pic.daneshju.ir/images/36941587672114346977.jpg"/>
          <p:cNvPicPr>
            <a:picLocks noChangeAspect="1" noChangeArrowheads="1"/>
          </p:cNvPicPr>
          <p:nvPr/>
        </p:nvPicPr>
        <p:blipFill>
          <a:blip r:embed="rId3" cstate="print"/>
          <a:srcRect/>
          <a:stretch>
            <a:fillRect/>
          </a:stretch>
        </p:blipFill>
        <p:spPr bwMode="auto">
          <a:xfrm>
            <a:off x="3214678" y="4786322"/>
            <a:ext cx="238125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935480"/>
            <a:ext cx="8229600" cy="4389120"/>
          </a:xfrm>
          <a:prstGeom prst="rect">
            <a:avLst/>
          </a:prstGeom>
        </p:spPr>
        <p:txBody>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a-IR" sz="2600" b="0" i="0" u="none" strike="noStrike" kern="1200" cap="none" spc="0" normalizeH="0" baseline="0" noProof="0" dirty="0" smtClean="0">
                <a:ln>
                  <a:noFill/>
                </a:ln>
                <a:solidFill>
                  <a:schemeClr val="tx1"/>
                </a:solidFill>
                <a:effectLst/>
                <a:uLnTx/>
                <a:uFillTx/>
                <a:latin typeface="+mj-lt"/>
                <a:ea typeface="+mj-ea"/>
                <a:cs typeface="+mj-cs"/>
              </a:rPr>
              <a:t>به طور كلی سه نوع روش گرمایش از كف موجود است:</a:t>
            </a:r>
            <a:endParaRPr kumimoji="0" lang="en-US" sz="2600" b="0" i="0" u="none" strike="noStrike" kern="1200" cap="none" spc="0" normalizeH="0" baseline="0" noProof="0" dirty="0" smtClean="0">
              <a:ln>
                <a:noFill/>
              </a:ln>
              <a:solidFill>
                <a:schemeClr val="tx1"/>
              </a:solidFill>
              <a:effectLst/>
              <a:uLnTx/>
              <a:uFillTx/>
              <a:latin typeface="+mj-lt"/>
              <a:ea typeface="+mj-ea"/>
              <a:cs typeface="+mj-cs"/>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a-IR" sz="2600" b="0" i="0" u="none" strike="noStrike" kern="1200" cap="none" spc="0" normalizeH="0" baseline="0" noProof="0" dirty="0" smtClean="0">
                <a:ln>
                  <a:noFill/>
                </a:ln>
                <a:solidFill>
                  <a:schemeClr val="tx1"/>
                </a:solidFill>
                <a:effectLst/>
                <a:uLnTx/>
                <a:uFillTx/>
                <a:latin typeface="+mj-lt"/>
                <a:ea typeface="+mj-ea"/>
                <a:cs typeface="+mj-cs"/>
              </a:rPr>
              <a:t/>
            </a:r>
            <a:br>
              <a:rPr kumimoji="0" lang="fa-IR" sz="2600" b="0" i="0" u="none" strike="noStrike" kern="1200" cap="none" spc="0" normalizeH="0" baseline="0" noProof="0" dirty="0" smtClean="0">
                <a:ln>
                  <a:noFill/>
                </a:ln>
                <a:solidFill>
                  <a:schemeClr val="tx1"/>
                </a:solidFill>
                <a:effectLst/>
                <a:uLnTx/>
                <a:uFillTx/>
                <a:latin typeface="+mj-lt"/>
                <a:ea typeface="+mj-ea"/>
                <a:cs typeface="+mj-cs"/>
              </a:rPr>
            </a:br>
            <a:r>
              <a:rPr kumimoji="0" lang="fa-IR" sz="2600" b="0" i="0" u="none" strike="noStrike" kern="1200" cap="none" spc="0" normalizeH="0" baseline="0" noProof="0" dirty="0" smtClean="0">
                <a:ln>
                  <a:noFill/>
                </a:ln>
                <a:solidFill>
                  <a:schemeClr val="tx1"/>
                </a:solidFill>
                <a:effectLst/>
                <a:uLnTx/>
                <a:uFillTx/>
                <a:latin typeface="+mj-lt"/>
                <a:ea typeface="+mj-ea"/>
                <a:cs typeface="+mj-cs"/>
              </a:rPr>
              <a:t>1-گرمایش با هوای گرم</a:t>
            </a:r>
            <a:br>
              <a:rPr kumimoji="0" lang="fa-IR" sz="2600" b="0" i="0" u="none" strike="noStrike" kern="1200" cap="none" spc="0" normalizeH="0" baseline="0" noProof="0" dirty="0" smtClean="0">
                <a:ln>
                  <a:noFill/>
                </a:ln>
                <a:solidFill>
                  <a:schemeClr val="tx1"/>
                </a:solidFill>
                <a:effectLst/>
                <a:uLnTx/>
                <a:uFillTx/>
                <a:latin typeface="+mj-lt"/>
                <a:ea typeface="+mj-ea"/>
                <a:cs typeface="+mj-cs"/>
              </a:rPr>
            </a:br>
            <a:r>
              <a:rPr kumimoji="0" lang="fa-IR" sz="2600" b="0" i="0" u="none" strike="noStrike" kern="1200" cap="none" spc="0" normalizeH="0" baseline="0" noProof="0" dirty="0" smtClean="0">
                <a:ln>
                  <a:noFill/>
                </a:ln>
                <a:solidFill>
                  <a:schemeClr val="tx1"/>
                </a:solidFill>
                <a:effectLst/>
                <a:uLnTx/>
                <a:uFillTx/>
                <a:latin typeface="+mj-lt"/>
                <a:ea typeface="+mj-ea"/>
                <a:cs typeface="+mj-cs"/>
              </a:rPr>
              <a:t>2-گرمایش با جریان الكتریسیته</a:t>
            </a:r>
            <a:br>
              <a:rPr kumimoji="0" lang="fa-IR" sz="2600" b="0" i="0" u="none" strike="noStrike" kern="1200" cap="none" spc="0" normalizeH="0" baseline="0" noProof="0" dirty="0" smtClean="0">
                <a:ln>
                  <a:noFill/>
                </a:ln>
                <a:solidFill>
                  <a:schemeClr val="tx1"/>
                </a:solidFill>
                <a:effectLst/>
                <a:uLnTx/>
                <a:uFillTx/>
                <a:latin typeface="+mj-lt"/>
                <a:ea typeface="+mj-ea"/>
                <a:cs typeface="+mj-cs"/>
              </a:rPr>
            </a:br>
            <a:r>
              <a:rPr kumimoji="0" lang="fa-IR" sz="2600" b="0" i="0" u="none" strike="noStrike" kern="1200" cap="none" spc="0" normalizeH="0" baseline="0" noProof="0" dirty="0" smtClean="0">
                <a:ln>
                  <a:noFill/>
                </a:ln>
                <a:solidFill>
                  <a:schemeClr val="tx1"/>
                </a:solidFill>
                <a:effectLst/>
                <a:uLnTx/>
                <a:uFillTx/>
                <a:latin typeface="+mj-lt"/>
                <a:ea typeface="+mj-ea"/>
                <a:cs typeface="+mj-cs"/>
              </a:rPr>
              <a:t>3-گرمایش با آب گرم</a:t>
            </a:r>
            <a:endParaRPr kumimoji="0" lang="en-US" sz="2600" b="0" i="0" u="none" strike="noStrike" kern="1200" cap="none" spc="0" normalizeH="0" baseline="0" noProof="0" dirty="0" smtClean="0">
              <a:ln>
                <a:noFill/>
              </a:ln>
              <a:solidFill>
                <a:schemeClr val="tx1"/>
              </a:solidFill>
              <a:effectLst/>
              <a:uLnTx/>
              <a:uFillTx/>
              <a:latin typeface="+mj-lt"/>
              <a:ea typeface="+mj-ea"/>
              <a:cs typeface="+mj-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photo12.jpg"/>
          <p:cNvPicPr>
            <a:picLocks noChangeAspect="1"/>
          </p:cNvPicPr>
          <p:nvPr/>
        </p:nvPicPr>
        <p:blipFill>
          <a:blip r:embed="rId2" cstate="print"/>
          <a:stretch>
            <a:fillRect/>
          </a:stretch>
        </p:blipFill>
        <p:spPr>
          <a:xfrm>
            <a:off x="-1" y="2500306"/>
            <a:ext cx="5572133" cy="435769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00034" y="1500174"/>
            <a:ext cx="8229600" cy="4389120"/>
          </a:xfrm>
          <a:prstGeom prst="rect">
            <a:avLst/>
          </a:prstGeom>
        </p:spPr>
        <p:txBody>
          <a:bodyPr>
            <a:normAutofit fontScale="32500" lnSpcReduction="20000"/>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a-IR" sz="5800" b="0" i="0" u="none" strike="noStrike" kern="1200" cap="none" spc="0" normalizeH="0" baseline="0" noProof="0" dirty="0" smtClean="0">
                <a:ln>
                  <a:noFill/>
                </a:ln>
                <a:solidFill>
                  <a:schemeClr val="tx1"/>
                </a:solidFill>
                <a:effectLst/>
                <a:uLnTx/>
                <a:uFillTx/>
                <a:latin typeface="+mj-lt"/>
                <a:ea typeface="+mj-ea"/>
                <a:cs typeface="+mj-cs"/>
              </a:rPr>
              <a:t>فواید استفاده از سیستم گرمایش كفی</a:t>
            </a:r>
            <a:endParaRPr kumimoji="0" lang="en-US" sz="5800" b="0" i="0" u="none" strike="noStrike" kern="1200" cap="none" spc="0" normalizeH="0" baseline="0" noProof="0" dirty="0" smtClean="0">
              <a:ln>
                <a:noFill/>
              </a:ln>
              <a:solidFill>
                <a:schemeClr val="tx1"/>
              </a:solidFill>
              <a:effectLst/>
              <a:uLnTx/>
              <a:uFillTx/>
              <a:latin typeface="+mj-lt"/>
              <a:ea typeface="+mj-ea"/>
              <a:cs typeface="+mj-cs"/>
            </a:endParaRPr>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a-IR" sz="5000" b="0" i="0" u="none" strike="noStrike" kern="1200" cap="none" spc="0" normalizeH="0" baseline="0" noProof="0" dirty="0" smtClean="0">
                <a:ln>
                  <a:noFill/>
                </a:ln>
                <a:solidFill>
                  <a:schemeClr val="tx1"/>
                </a:solidFill>
                <a:effectLst/>
                <a:uLnTx/>
                <a:uFillTx/>
                <a:latin typeface="+mj-lt"/>
                <a:ea typeface="+mj-ea"/>
                <a:cs typeface="+mj-cs"/>
              </a:rPr>
              <a:t/>
            </a:r>
            <a:br>
              <a:rPr kumimoji="0" lang="fa-IR" sz="5000" b="0" i="0" u="none" strike="noStrike" kern="1200" cap="none" spc="0" normalizeH="0" baseline="0" noProof="0" dirty="0" smtClean="0">
                <a:ln>
                  <a:noFill/>
                </a:ln>
                <a:solidFill>
                  <a:schemeClr val="tx1"/>
                </a:solidFill>
                <a:effectLst/>
                <a:uLnTx/>
                <a:uFillTx/>
                <a:latin typeface="+mj-lt"/>
                <a:ea typeface="+mj-ea"/>
                <a:cs typeface="+mj-cs"/>
              </a:rPr>
            </a:br>
            <a:r>
              <a:rPr kumimoji="0" lang="fa-IR" sz="5000" b="0" i="0" u="none" strike="noStrike" kern="1200" cap="none" spc="0" normalizeH="0" baseline="0" noProof="0" dirty="0" smtClean="0">
                <a:ln>
                  <a:noFill/>
                </a:ln>
                <a:solidFill>
                  <a:schemeClr val="tx1"/>
                </a:solidFill>
                <a:effectLst/>
                <a:uLnTx/>
                <a:uFillTx/>
                <a:latin typeface="+mj-lt"/>
                <a:ea typeface="+mj-ea"/>
                <a:cs typeface="+mj-cs"/>
              </a:rPr>
              <a:t>1- اسایش و آرامش در بالاترین حد ممكن : درجه حرارت ثابت و دائمی دركلیه طول زمستان در نزدیكی كف ساختمان و در محلی كه شما قرار دارید وجود خواهد داشت . این حالت بسیار دلپذیری است كه محیط اطراف پا گرم بوده و هوای مورد تنفس گرمای زیادی نداشته باشد. پروفیل دمایی سیستم گرمایش کفی به پروفیل ایده آل بسیار نزدیک است، گرما به آرامی از کف به سمت سقف منتشر می شود، پای گرم و سر خنک، به سلامت کمک می کند.</a:t>
            </a:r>
            <a:br>
              <a:rPr kumimoji="0" lang="fa-IR" sz="5000" b="0" i="0" u="none" strike="noStrike" kern="1200" cap="none" spc="0" normalizeH="0" baseline="0" noProof="0" dirty="0" smtClean="0">
                <a:ln>
                  <a:noFill/>
                </a:ln>
                <a:solidFill>
                  <a:schemeClr val="tx1"/>
                </a:solidFill>
                <a:effectLst/>
                <a:uLnTx/>
                <a:uFillTx/>
                <a:latin typeface="+mj-lt"/>
                <a:ea typeface="+mj-ea"/>
                <a:cs typeface="+mj-cs"/>
              </a:rPr>
            </a:br>
            <a:r>
              <a:rPr kumimoji="0" lang="fa-IR" sz="5000" b="0" i="0" u="none" strike="noStrike" kern="1200" cap="none" spc="0" normalizeH="0" baseline="0" noProof="0" dirty="0" smtClean="0">
                <a:ln>
                  <a:noFill/>
                </a:ln>
                <a:solidFill>
                  <a:schemeClr val="tx1"/>
                </a:solidFill>
                <a:effectLst/>
                <a:uLnTx/>
                <a:uFillTx/>
                <a:latin typeface="+mj-lt"/>
                <a:ea typeface="+mj-ea"/>
                <a:cs typeface="+mj-cs"/>
              </a:rPr>
              <a:t/>
            </a:r>
            <a:br>
              <a:rPr kumimoji="0" lang="fa-IR" sz="5000" b="0" i="0" u="none" strike="noStrike" kern="1200" cap="none" spc="0" normalizeH="0" baseline="0" noProof="0" dirty="0" smtClean="0">
                <a:ln>
                  <a:noFill/>
                </a:ln>
                <a:solidFill>
                  <a:schemeClr val="tx1"/>
                </a:solidFill>
                <a:effectLst/>
                <a:uLnTx/>
                <a:uFillTx/>
                <a:latin typeface="+mj-lt"/>
                <a:ea typeface="+mj-ea"/>
                <a:cs typeface="+mj-cs"/>
              </a:rPr>
            </a:br>
            <a:r>
              <a:rPr kumimoji="0" lang="fa-IR" sz="5000" b="0" i="0" u="none" strike="noStrike" kern="1200" cap="none" spc="0" normalizeH="0" baseline="0" noProof="0" dirty="0" smtClean="0">
                <a:ln>
                  <a:noFill/>
                </a:ln>
                <a:solidFill>
                  <a:schemeClr val="tx1"/>
                </a:solidFill>
                <a:effectLst/>
                <a:uLnTx/>
                <a:uFillTx/>
                <a:latin typeface="+mj-lt"/>
                <a:ea typeface="+mj-ea"/>
                <a:cs typeface="+mj-cs"/>
              </a:rPr>
              <a:t>2- ثابت بودن حرارت : بعلت جرم بسیار پوشش كف ساختمان در صورت هر گونه قطع برق و یا عوامل دیگر كه باعث توقف حرارت دهی مركزی باشد ، مدت زمان سرد شدن آپارتمان بسیار طولانی تر از سایر روشها می باشد . در این سیستم ابتدا مدت زمانی طول می كشد تا كف زمین به درجه حرارت مطلوب برسد ، ولی پس از گرم شدن این حرارت به صورت باثبات تری در طول مدت زمستان مورد استفاده قرار خواهد گرفت .</a:t>
            </a:r>
            <a:endParaRPr kumimoji="0" lang="en-US" sz="5000" b="0" i="0" u="none" strike="noStrike" kern="1200" cap="none" spc="0" normalizeH="0" baseline="0" noProof="0" dirty="0" smtClean="0">
              <a:ln>
                <a:noFill/>
              </a:ln>
              <a:solidFill>
                <a:schemeClr val="tx1"/>
              </a:solidFill>
              <a:effectLst/>
              <a:uLnTx/>
              <a:uFillTx/>
              <a:latin typeface="+mj-lt"/>
              <a:ea typeface="+mj-ea"/>
              <a:cs typeface="+mj-cs"/>
            </a:endParaRPr>
          </a:p>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5000" b="0" i="0" u="none" strike="noStrike" kern="1200" cap="none" spc="0" normalizeH="0" baseline="0" noProof="0" dirty="0" smtClean="0">
              <a:ln>
                <a:noFill/>
              </a:ln>
              <a:solidFill>
                <a:schemeClr val="tx1"/>
              </a:solidFill>
              <a:effectLst/>
              <a:uLnTx/>
              <a:uFillTx/>
              <a:latin typeface="+mj-lt"/>
              <a:ea typeface="+mj-ea"/>
              <a:cs typeface="+mj-cs"/>
            </a:endParaRPr>
          </a:p>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a-IR" sz="5000" b="0" i="0" u="none" strike="noStrike" kern="1200" cap="none" spc="0" normalizeH="0" baseline="0" noProof="0" dirty="0" smtClean="0">
                <a:ln>
                  <a:noFill/>
                </a:ln>
                <a:solidFill>
                  <a:schemeClr val="tx1"/>
                </a:solidFill>
                <a:effectLst/>
                <a:uLnTx/>
                <a:uFillTx/>
                <a:latin typeface="+mj-lt"/>
                <a:ea typeface="+mj-ea"/>
                <a:cs typeface="+mj-cs"/>
              </a:rPr>
              <a:t/>
            </a:r>
            <a:br>
              <a:rPr kumimoji="0" lang="fa-IR" sz="5000" b="0" i="0" u="none" strike="noStrike" kern="1200" cap="none" spc="0" normalizeH="0" baseline="0" noProof="0" dirty="0" smtClean="0">
                <a:ln>
                  <a:noFill/>
                </a:ln>
                <a:solidFill>
                  <a:schemeClr val="tx1"/>
                </a:solidFill>
                <a:effectLst/>
                <a:uLnTx/>
                <a:uFillTx/>
                <a:latin typeface="+mj-lt"/>
                <a:ea typeface="+mj-ea"/>
                <a:cs typeface="+mj-cs"/>
              </a:rPr>
            </a:br>
            <a:r>
              <a:rPr kumimoji="0" lang="fa-IR" sz="5000" b="0" i="0" u="none" strike="noStrike" kern="1200" cap="none" spc="0" normalizeH="0" baseline="0" noProof="0" dirty="0" smtClean="0">
                <a:ln>
                  <a:noFill/>
                </a:ln>
                <a:solidFill>
                  <a:schemeClr val="tx1"/>
                </a:solidFill>
                <a:effectLst/>
                <a:uLnTx/>
                <a:uFillTx/>
                <a:latin typeface="+mj-lt"/>
                <a:ea typeface="+mj-ea"/>
                <a:cs typeface="+mj-cs"/>
              </a:rPr>
              <a:t>3- سبكی وزن ساختمان ، افزایش ارتفاع اتاقها : بعلت استفاده از یكنوع لوله با سایز پائین و همچنین حذف عبور لوله های تاسیساتی از روی یكدیگر ( كه عموما باعث بالا آمدن كف واحدها و پر كردن كف در زمان ساخت می شود ) ضخامت پوشش به مقدار زیادی كاهش می یابد. این امر ضمن كم كردن وزن ساختمان ( و در نتیجه استقامت بیشتر آن ) موجب افزایش ارتفاع سقف واحدها نیز می گردد.</a:t>
            </a:r>
            <a:endParaRPr kumimoji="0" lang="en-US" sz="5000" b="0" i="0" u="none" strike="noStrike" kern="1200" cap="none" spc="0" normalizeH="0" baseline="0" noProof="0" dirty="0" smtClean="0">
              <a:ln>
                <a:noFill/>
              </a:ln>
              <a:solidFill>
                <a:schemeClr val="tx1"/>
              </a:solidFill>
              <a:effectLst/>
              <a:uLnTx/>
              <a:uFillTx/>
              <a:latin typeface="+mj-lt"/>
              <a:ea typeface="+mj-ea"/>
              <a:cs typeface="+mj-cs"/>
            </a:endParaRPr>
          </a:p>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a-IR" sz="50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5000" b="0" i="0" u="none" strike="noStrike" kern="1200" cap="none" spc="0" normalizeH="0" baseline="0" noProof="0" dirty="0" smtClean="0">
              <a:ln>
                <a:noFill/>
              </a:ln>
              <a:solidFill>
                <a:schemeClr val="tx1"/>
              </a:solidFill>
              <a:effectLst/>
              <a:uLnTx/>
              <a:uFillTx/>
              <a:latin typeface="+mj-lt"/>
              <a:ea typeface="+mj-ea"/>
              <a:cs typeface="+mj-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57158" y="785794"/>
            <a:ext cx="8229600" cy="6643734"/>
          </a:xfrm>
          <a:prstGeom prst="rect">
            <a:avLst/>
          </a:prstGeom>
        </p:spPr>
        <p:txBody>
          <a:bodyPr>
            <a:noAutofit/>
          </a:bodyPr>
          <a:lstStyle/>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a-IR" sz="1000" b="0" i="0" u="none" strike="noStrike" kern="1200" cap="none" spc="0" normalizeH="0" baseline="0" noProof="0" smtClean="0">
                <a:ln>
                  <a:noFill/>
                </a:ln>
                <a:solidFill>
                  <a:schemeClr val="tx1"/>
                </a:solidFill>
                <a:effectLst/>
                <a:uLnTx/>
                <a:uFillTx/>
                <a:latin typeface="+mj-lt"/>
                <a:ea typeface="+mj-ea"/>
                <a:cs typeface="+mj-cs"/>
              </a:rPr>
              <a:t> </a:t>
            </a:r>
            <a:r>
              <a:rPr kumimoji="0" lang="fa-IR" sz="1400" b="0" i="0" u="none" strike="noStrike" kern="1200" cap="none" spc="0" normalizeH="0" baseline="0" noProof="0" smtClean="0">
                <a:ln>
                  <a:noFill/>
                </a:ln>
                <a:solidFill>
                  <a:schemeClr val="tx1"/>
                </a:solidFill>
                <a:effectLst/>
                <a:uLnTx/>
                <a:uFillTx/>
                <a:latin typeface="+mn-lt"/>
                <a:ea typeface="+mn-ea"/>
                <a:cs typeface="+mn-cs"/>
              </a:rPr>
              <a:t>4- صرفه جویی در مصرف سوخت : بعلت تماس مستقیم افراد با منبع گرمایش درجه حرارت اتاق در درجات پائین تری تنظیم می گردد. این امر موجب صرفه جویی 25 الی 40 درصد در مصرف سوخت خواهد شد .</a:t>
            </a:r>
            <a:r>
              <a:rPr kumimoji="0" lang="en-US" sz="1400" b="0" i="0" u="none" strike="noStrike" kern="1200" cap="none" spc="0" normalizeH="0" baseline="0" noProof="0" smtClean="0">
                <a:ln>
                  <a:noFill/>
                </a:ln>
                <a:solidFill>
                  <a:schemeClr val="tx1"/>
                </a:solidFill>
                <a:effectLst/>
                <a:uLnTx/>
                <a:uFillTx/>
                <a:latin typeface="+mn-lt"/>
                <a:ea typeface="+mn-ea"/>
                <a:cs typeface="+mn-cs"/>
              </a:rPr>
              <a:t/>
            </a:r>
            <a:br>
              <a:rPr kumimoji="0" lang="en-US"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
            </a:r>
            <a:br>
              <a:rPr kumimoji="0" lang="fa-IR"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5- آزادی عمل در دكوراسیون داخل منزل : بعلت قرار گرفتن این سیستم در داخل كف زمین اثاثیه را میتوان در هر گوشه از ساختمان قرار داد . این امر بخصوص در واحدهای كوچكتر و اتاق خوابهای بافضای محدود ، ملموس تر خواهد بود .</a:t>
            </a:r>
            <a:r>
              <a:rPr kumimoji="0" lang="en-US" sz="1400" b="0" i="0" u="none" strike="noStrike" kern="1200" cap="none" spc="0" normalizeH="0" baseline="0" noProof="0" smtClean="0">
                <a:ln>
                  <a:noFill/>
                </a:ln>
                <a:solidFill>
                  <a:schemeClr val="tx1"/>
                </a:solidFill>
                <a:effectLst/>
                <a:uLnTx/>
                <a:uFillTx/>
                <a:latin typeface="+mn-lt"/>
                <a:ea typeface="+mn-ea"/>
                <a:cs typeface="+mn-cs"/>
              </a:rPr>
              <a:t/>
            </a:r>
            <a:br>
              <a:rPr kumimoji="0" lang="en-US"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 </a:t>
            </a:r>
            <a:r>
              <a:rPr kumimoji="0" lang="en-US" sz="1400" b="0" i="0" u="none" strike="noStrike" kern="1200" cap="none" spc="0" normalizeH="0" baseline="0" noProof="0" smtClean="0">
                <a:ln>
                  <a:noFill/>
                </a:ln>
                <a:solidFill>
                  <a:schemeClr val="tx1"/>
                </a:solidFill>
                <a:effectLst/>
                <a:uLnTx/>
                <a:uFillTx/>
                <a:latin typeface="+mn-lt"/>
                <a:ea typeface="+mn-ea"/>
                <a:cs typeface="+mn-cs"/>
              </a:rPr>
              <a:t/>
            </a:r>
            <a:br>
              <a:rPr kumimoji="0" lang="en-US"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
            </a:r>
            <a:br>
              <a:rPr kumimoji="0" lang="fa-IR"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6- هوای پاكیزه تر و خشك نشدن هوا : در سیستم رادیاتوری ، عموما هوای اتاق خشك می شود . در بسیاری از موارد با قرار دادن كتری آب به روی رادیاتور سعی در افزایش رطوبت اتاق می شود . این مشكل در سیستم گرمایش كفی نمودی نخواهد داشت .</a:t>
            </a:r>
            <a:r>
              <a:rPr kumimoji="0" lang="en-US" sz="1400" b="0" i="0" u="none" strike="noStrike" kern="1200" cap="none" spc="0" normalizeH="0" baseline="0" noProof="0" smtClean="0">
                <a:ln>
                  <a:noFill/>
                </a:ln>
                <a:solidFill>
                  <a:schemeClr val="tx1"/>
                </a:solidFill>
                <a:effectLst/>
                <a:uLnTx/>
                <a:uFillTx/>
                <a:latin typeface="+mn-lt"/>
                <a:ea typeface="+mn-ea"/>
                <a:cs typeface="+mn-cs"/>
              </a:rPr>
              <a:t/>
            </a:r>
            <a:br>
              <a:rPr kumimoji="0" lang="en-US"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
            </a:r>
            <a:br>
              <a:rPr kumimoji="0" lang="fa-IR"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7- تمیزی دیوارها و اثاثیه منزل : بعلت سیكل گردش هوای داغ در زمان استفاده از رادیاتور عموما دیوارهای بالای رادیاتور بمرور زمان سیاه شده و دوده را بخود جذب می نماید . در سیستم گرمایش كفی این مشكل برطرف شده و دیوارها وسایر لوازم در طول زمان سیاه نخواهد شد .</a:t>
            </a:r>
            <a:r>
              <a:rPr kumimoji="0" lang="en-US" sz="1400" b="0" i="0" u="none" strike="noStrike" kern="1200" cap="none" spc="0" normalizeH="0" baseline="0" noProof="0" smtClean="0">
                <a:ln>
                  <a:noFill/>
                </a:ln>
                <a:solidFill>
                  <a:schemeClr val="tx1"/>
                </a:solidFill>
                <a:effectLst/>
                <a:uLnTx/>
                <a:uFillTx/>
                <a:latin typeface="+mn-lt"/>
                <a:ea typeface="+mn-ea"/>
                <a:cs typeface="+mn-cs"/>
              </a:rPr>
              <a:t/>
            </a:r>
            <a:br>
              <a:rPr kumimoji="0" lang="en-US"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
            </a:r>
            <a:br>
              <a:rPr kumimoji="0" lang="fa-IR"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8- افزایش ارزش منزل : استفاده از سیستم گرمایش كفی موجب افزایش ارزش منازل می شود اگر چه نصب این سیستم از لحاظ هزینه تفاوت چندانی باسیستم حرارت بتوسط رادیاتورهای مرغوب ندارد ، ارزش افزوده آن برای ساختمان بسیار بیشتر خواهد بود .</a:t>
            </a:r>
            <a:r>
              <a:rPr kumimoji="0" lang="en-US" sz="1400" b="0" i="0" u="none" strike="noStrike" kern="1200" cap="none" spc="0" normalizeH="0" baseline="0" noProof="0" smtClean="0">
                <a:ln>
                  <a:noFill/>
                </a:ln>
                <a:solidFill>
                  <a:schemeClr val="tx1"/>
                </a:solidFill>
                <a:effectLst/>
                <a:uLnTx/>
                <a:uFillTx/>
                <a:latin typeface="+mn-lt"/>
                <a:ea typeface="+mn-ea"/>
                <a:cs typeface="+mn-cs"/>
              </a:rPr>
              <a:t/>
            </a:r>
            <a:br>
              <a:rPr kumimoji="0" lang="en-US"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
            </a:r>
            <a:br>
              <a:rPr kumimoji="0" lang="fa-IR"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9- استفاده از منابع حرارتی مختلف : سیستم گرمایش كفی می تواند از منابع مختلفی برای تامین گرمایش استفاده كند . موتور خانه ، پكیچ و حتی حرارت خورشیدی می توانند در این سیستم مورد استفاده قرار گیرند .</a:t>
            </a:r>
            <a:r>
              <a:rPr kumimoji="0" lang="en-US" sz="1400" b="0" i="0" u="none" strike="noStrike" kern="1200" cap="none" spc="0" normalizeH="0" baseline="0" noProof="0" smtClean="0">
                <a:ln>
                  <a:noFill/>
                </a:ln>
                <a:solidFill>
                  <a:schemeClr val="tx1"/>
                </a:solidFill>
                <a:effectLst/>
                <a:uLnTx/>
                <a:uFillTx/>
                <a:latin typeface="+mn-lt"/>
                <a:ea typeface="+mn-ea"/>
                <a:cs typeface="+mn-cs"/>
              </a:rPr>
              <a:t/>
            </a:r>
            <a:br>
              <a:rPr kumimoji="0" lang="en-US"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
            </a:r>
            <a:br>
              <a:rPr kumimoji="0" lang="fa-IR" sz="1400" b="0" i="0" u="none" strike="noStrike" kern="1200" cap="none" spc="0" normalizeH="0" baseline="0" noProof="0" smtClean="0">
                <a:ln>
                  <a:noFill/>
                </a:ln>
                <a:solidFill>
                  <a:schemeClr val="tx1"/>
                </a:solidFill>
                <a:effectLst/>
                <a:uLnTx/>
                <a:uFillTx/>
                <a:latin typeface="+mn-lt"/>
                <a:ea typeface="+mn-ea"/>
                <a:cs typeface="+mn-cs"/>
              </a:rPr>
            </a:br>
            <a:r>
              <a:rPr kumimoji="0" lang="fa-IR" sz="1400" b="0" i="0" u="none" strike="noStrike" kern="1200" cap="none" spc="0" normalizeH="0" baseline="0" noProof="0" smtClean="0">
                <a:ln>
                  <a:noFill/>
                </a:ln>
                <a:solidFill>
                  <a:schemeClr val="tx1"/>
                </a:solidFill>
                <a:effectLst/>
                <a:uLnTx/>
                <a:uFillTx/>
                <a:latin typeface="+mn-lt"/>
                <a:ea typeface="+mn-ea"/>
                <a:cs typeface="+mn-cs"/>
              </a:rPr>
              <a:t>10- خشك تر باقی ماندن زمینهای مرطوب و یا خیس : در صورت نصب سیستم گرمایش كفی در محلهای مانند آشپزخانه ، سرویسهای بهداشتی و زیر زمین ، در صورت خیس شدن كف این محلها بعلت شستشو بسرعت خشك خواهد شد .</a:t>
            </a:r>
            <a:r>
              <a:rPr kumimoji="0" lang="en-US" sz="1400" b="0" i="0" u="none" strike="noStrike" kern="1200" cap="none" spc="0" normalizeH="0" baseline="0" noProof="0" smtClean="0">
                <a:ln>
                  <a:noFill/>
                </a:ln>
                <a:solidFill>
                  <a:schemeClr val="tx1"/>
                </a:solidFill>
                <a:effectLst/>
                <a:uLnTx/>
                <a:uFillTx/>
                <a:latin typeface="+mn-lt"/>
                <a:ea typeface="+mn-ea"/>
                <a:cs typeface="+mn-cs"/>
              </a:rPr>
              <a:t/>
            </a:r>
            <a:br>
              <a:rPr kumimoji="0" lang="en-US" sz="1400" b="0" i="0" u="none" strike="noStrike" kern="1200" cap="none" spc="0" normalizeH="0" baseline="0" noProof="0" smtClean="0">
                <a:ln>
                  <a:noFill/>
                </a:ln>
                <a:solidFill>
                  <a:schemeClr val="tx1"/>
                </a:solidFill>
                <a:effectLst/>
                <a:uLnTx/>
                <a:uFillTx/>
                <a:latin typeface="+mn-lt"/>
                <a:ea typeface="+mn-ea"/>
                <a:cs typeface="+mn-cs"/>
              </a:rPr>
            </a:br>
            <a:endParaRPr kumimoji="0" lang="en-US" sz="1400" b="0" i="0" u="none" strike="noStrike" kern="1200" cap="none" spc="0" normalizeH="0" baseline="0" noProof="0" smtClean="0">
              <a:ln>
                <a:noFill/>
              </a:ln>
              <a:solidFill>
                <a:schemeClr val="tx1"/>
              </a:solidFill>
              <a:effectLst/>
              <a:uLnTx/>
              <a:uFillTx/>
              <a:latin typeface="+mj-lt"/>
              <a:ea typeface="+mj-ea"/>
              <a:cs typeface="+mj-cs"/>
            </a:endParaRPr>
          </a:p>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10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4422"/>
            <a:ext cx="8229600" cy="4389120"/>
          </a:xfrm>
        </p:spPr>
        <p:txBody>
          <a:bodyPr>
            <a:normAutofit fontScale="77500" lnSpcReduction="20000"/>
          </a:bodyPr>
          <a:lstStyle/>
          <a:p>
            <a:pPr algn="r" rtl="1"/>
            <a:endParaRPr lang="en-US" dirty="0">
              <a:latin typeface="+mj-lt"/>
              <a:ea typeface="+mj-ea"/>
              <a:cs typeface="+mj-cs"/>
            </a:endParaRPr>
          </a:p>
          <a:p>
            <a:pPr algn="r" rtl="1"/>
            <a:r>
              <a:rPr lang="ar-SA" b="1" dirty="0">
                <a:latin typeface="+mj-lt"/>
                <a:ea typeface="+mj-ea"/>
                <a:cs typeface="+mj-cs"/>
              </a:rPr>
              <a:t>سیستم های توزیع سرمایشی و گرمایشی</a:t>
            </a:r>
            <a:endParaRPr lang="en-US" dirty="0">
              <a:latin typeface="+mj-lt"/>
              <a:ea typeface="+mj-ea"/>
              <a:cs typeface="+mj-cs"/>
            </a:endParaRPr>
          </a:p>
          <a:p>
            <a:pPr algn="r" rtl="1"/>
            <a:r>
              <a:rPr lang="ar-SA" dirty="0">
                <a:latin typeface="+mj-lt"/>
                <a:ea typeface="+mj-ea"/>
                <a:cs typeface="+mj-cs"/>
              </a:rPr>
              <a:t> </a:t>
            </a:r>
            <a:endParaRPr lang="en-US" dirty="0">
              <a:latin typeface="+mj-lt"/>
              <a:ea typeface="+mj-ea"/>
              <a:cs typeface="+mj-cs"/>
            </a:endParaRPr>
          </a:p>
          <a:p>
            <a:pPr algn="r" rtl="1"/>
            <a:r>
              <a:rPr lang="ar-SA" dirty="0">
                <a:latin typeface="+mj-lt"/>
                <a:ea typeface="+mj-ea"/>
                <a:cs typeface="+mj-cs"/>
              </a:rPr>
              <a:t>یکبار که هوا در منبع سرما یا گرما سرد یا گرم شد باید به اتاق های مختلف در خانه شما منتقل شوند. این می تواند با ثقلی یا سیستم های رادیانت , نفوذ هوا انجام شود که در زیر توضیح داده شده است.</a:t>
            </a:r>
            <a:endParaRPr lang="en-US" dirty="0">
              <a:latin typeface="+mj-lt"/>
              <a:ea typeface="+mj-ea"/>
              <a:cs typeface="+mj-cs"/>
            </a:endParaRPr>
          </a:p>
          <a:p>
            <a:pPr algn="r" rtl="1"/>
            <a:r>
              <a:rPr lang="ar-SA" dirty="0">
                <a:latin typeface="+mj-lt"/>
                <a:ea typeface="+mj-ea"/>
                <a:cs typeface="+mj-cs"/>
              </a:rPr>
              <a:t>.</a:t>
            </a:r>
            <a:endParaRPr lang="en-US" dirty="0">
              <a:latin typeface="+mj-lt"/>
              <a:ea typeface="+mj-ea"/>
              <a:cs typeface="+mj-cs"/>
            </a:endParaRPr>
          </a:p>
          <a:p>
            <a:pPr algn="r" rtl="1"/>
            <a:r>
              <a:rPr lang="ar-SA" dirty="0">
                <a:latin typeface="+mj-lt"/>
                <a:ea typeface="+mj-ea"/>
                <a:cs typeface="+mj-cs"/>
              </a:rPr>
              <a:t>سیستم های ثقلی</a:t>
            </a:r>
            <a:endParaRPr lang="en-US" dirty="0">
              <a:latin typeface="+mj-lt"/>
              <a:ea typeface="+mj-ea"/>
              <a:cs typeface="+mj-cs"/>
            </a:endParaRPr>
          </a:p>
          <a:p>
            <a:pPr algn="r" rtl="1"/>
            <a:r>
              <a:rPr lang="ar-SA" dirty="0">
                <a:latin typeface="+mj-lt"/>
                <a:ea typeface="+mj-ea"/>
                <a:cs typeface="+mj-cs"/>
              </a:rPr>
              <a:t>سیستم های ثقلی مبتنی بر این اصل هستند که هوای داغ بالا می رود و هوای سرد پایین می آید. بنابراین از سیستم های ثقلی نمی شود برای توزیع هوای سرد از تهویه هوا استفاده کرد. در سیستم ثقلی، کوره نزدیک یا در زیر کف قرار گرفته است. هوای گرم شده از طریق مجاری به سمت بالا جریان می یابد. اگر کوره در کف اخانه قرار گرفته است دستگاه تعدیل گرما معمولا در قسمت بالای دیوارها قرار گرفته اند چون دستگاه تعدیل گرما یاید همیشه بالاتر از کوره باشد. هوای گرم شده به طرف سقف بالا حرکت می کند. همانطور که هوا سرد می شود نزول پیدا کرده و وارد مجاری بازگشت هوا می شود و به عقب جریان می یابد تا در کوره دوباره گرم شود</a:t>
            </a:r>
            <a:endParaRPr lang="en-US" dirty="0">
              <a:latin typeface="+mj-lt"/>
              <a:ea typeface="+mj-ea"/>
              <a:cs typeface="+mj-cs"/>
            </a:endParaRPr>
          </a:p>
          <a:p>
            <a:pPr algn="r" rtl="1"/>
            <a:r>
              <a:rPr lang="ar-SA" dirty="0">
                <a:latin typeface="+mj-lt"/>
                <a:ea typeface="+mj-ea"/>
                <a:cs typeface="+mj-cs"/>
              </a:rPr>
              <a:t> </a:t>
            </a:r>
            <a:endParaRPr lang="en-US" dirty="0" smtClean="0"/>
          </a:p>
          <a:p>
            <a:pPr algn="r" rt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00174"/>
            <a:ext cx="8229600" cy="4389120"/>
          </a:xfrm>
        </p:spPr>
        <p:txBody>
          <a:bodyPr>
            <a:normAutofit fontScale="92500" lnSpcReduction="10000"/>
          </a:bodyPr>
          <a:lstStyle/>
          <a:p>
            <a:pPr algn="r" rtl="1"/>
            <a:endParaRPr lang="en-US" dirty="0">
              <a:latin typeface="+mj-lt"/>
              <a:ea typeface="+mj-ea"/>
              <a:cs typeface="+mj-cs"/>
            </a:endParaRPr>
          </a:p>
          <a:p>
            <a:pPr algn="r" rtl="1"/>
            <a:r>
              <a:rPr lang="ar-SA" dirty="0">
                <a:latin typeface="+mj-lt"/>
                <a:ea typeface="+mj-ea"/>
                <a:cs typeface="+mj-cs"/>
              </a:rPr>
              <a:t>سیستم های رادیانت</a:t>
            </a:r>
            <a:endParaRPr lang="en-US" dirty="0">
              <a:latin typeface="+mj-lt"/>
              <a:ea typeface="+mj-ea"/>
              <a:cs typeface="+mj-cs"/>
            </a:endParaRPr>
          </a:p>
          <a:p>
            <a:pPr algn="r" rtl="1"/>
            <a:r>
              <a:rPr lang="ar-SA" dirty="0">
                <a:latin typeface="+mj-lt"/>
                <a:ea typeface="+mj-ea"/>
                <a:cs typeface="+mj-cs"/>
              </a:rPr>
              <a:t>سیستم توزیع گرمایشی بنیادی دیگر، سیستم رادیانت است. منبع گرما معمولا آب داغ است که توسط کوره گرم می شود و از طریق لوله های جاسازی شده در دیوار، کف یا سقف گردش می کند.</a:t>
            </a:r>
            <a:endParaRPr lang="en-US" dirty="0">
              <a:latin typeface="+mj-lt"/>
              <a:ea typeface="+mj-ea"/>
              <a:cs typeface="+mj-cs"/>
            </a:endParaRPr>
          </a:p>
          <a:p>
            <a:pPr algn="r" rtl="1"/>
            <a:r>
              <a:rPr lang="ar-SA" dirty="0">
                <a:latin typeface="+mj-lt"/>
                <a:ea typeface="+mj-ea"/>
                <a:cs typeface="+mj-cs"/>
              </a:rPr>
              <a:t>کار سیستم های رادیانت با گرم کردن دیوار، کف یا سقف اتاق ها انجام می شود با به طور متداول تر با رادیاتورهای گرمایشی که در اتاق هاست و این اشیا سپس هوا را در اتاق گرم می کنند. بعضی از سیستم ها از پنل های گرمایشی برقی بهره می برند تا گرما تولید کنند تا در اتاق ها انعکاس یابند. مانند بخاری های دیوار ثقلی، این پنل ها معمولا در اقلیم های گرم نصب می شوند یا جایی که برق نسبتا ارزان هستند. سیستم های رادیانت نمی توانند برای توزیع هوای سرد از تهویه مطبوع به کار روند.</a:t>
            </a:r>
            <a:endParaRPr lang="en-US" dirty="0">
              <a:latin typeface="+mj-lt"/>
              <a:ea typeface="+mj-ea"/>
              <a:cs typeface="+mj-cs"/>
            </a:endParaRPr>
          </a:p>
          <a:p>
            <a:pPr algn="r" rtl="1"/>
            <a:r>
              <a:rPr lang="ar-SA" dirty="0">
                <a:latin typeface="+mj-lt"/>
                <a:ea typeface="+mj-ea"/>
                <a:cs typeface="+mj-cs"/>
              </a:rPr>
              <a:t> </a:t>
            </a:r>
            <a:endParaRPr lang="en-US" dirty="0" smtClean="0"/>
          </a:p>
          <a:p>
            <a:pPr algn="r" rt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f.jpg"/>
          <p:cNvPicPr>
            <a:picLocks noChangeAspect="1"/>
          </p:cNvPicPr>
          <p:nvPr/>
        </p:nvPicPr>
        <p:blipFill>
          <a:blip r:embed="rId2" cstate="print"/>
          <a:stretch>
            <a:fillRect/>
          </a:stretch>
        </p:blipFill>
        <p:spPr>
          <a:xfrm>
            <a:off x="928662" y="4429125"/>
            <a:ext cx="2667000" cy="2428875"/>
          </a:xfrm>
          <a:prstGeom prst="rect">
            <a:avLst/>
          </a:prstGeom>
        </p:spPr>
      </p:pic>
      <p:sp>
        <p:nvSpPr>
          <p:cNvPr id="3" name="Content Placeholder 2"/>
          <p:cNvSpPr>
            <a:spLocks noGrp="1"/>
          </p:cNvSpPr>
          <p:nvPr>
            <p:ph idx="1"/>
          </p:nvPr>
        </p:nvSpPr>
        <p:spPr>
          <a:xfrm>
            <a:off x="428596" y="1214422"/>
            <a:ext cx="8229600" cy="4389120"/>
          </a:xfrm>
        </p:spPr>
        <p:txBody>
          <a:bodyPr>
            <a:normAutofit fontScale="85000" lnSpcReduction="10000"/>
          </a:bodyPr>
          <a:lstStyle/>
          <a:p>
            <a:pPr algn="r" rtl="1"/>
            <a:r>
              <a:rPr lang="ar-SA" dirty="0">
                <a:latin typeface="+mj-lt"/>
                <a:ea typeface="+mj-ea"/>
                <a:cs typeface="+mj-cs"/>
              </a:rPr>
              <a:t>رادیاتور ها و کانوکتورها (جسم انتقال دهنده گرما) متداول ترین ابزار توزیع گرمای رادیانت در خانه های قدیمی تر هستند که از سیستم های گرمایشی آب داغ بهره می برند. این سیستم ها ممکن است وابسته به ثقل یا پمپ گردش باشند تا آب گرم شده از بویلر را به سمت رادیاتورها و کانوکتورها گردش دهند. سیستمی که از پمپ، یا گردش دهنده استفاده می کند به نام سیستم هیدرونیک شناخته شده است.</a:t>
            </a:r>
            <a:endParaRPr lang="en-US" dirty="0">
              <a:latin typeface="+mj-lt"/>
              <a:ea typeface="+mj-ea"/>
              <a:cs typeface="+mj-cs"/>
            </a:endParaRPr>
          </a:p>
          <a:p>
            <a:pPr algn="r" rtl="1"/>
            <a:r>
              <a:rPr lang="ar-SA" dirty="0">
                <a:latin typeface="+mj-lt"/>
                <a:ea typeface="+mj-ea"/>
                <a:cs typeface="+mj-cs"/>
              </a:rPr>
              <a:t>سیستم های رادیانت به ویژه هنگامی که آنها وابسته به ثقل هستند ممکن است دچار چنیدن مشکل شوند. لوله ها برای توزیع آب گرمایشی هستند می توانند با مواد ته نشین معدنی بسته شوند یا در زاویه اشتباه کج می شود. بویلر که آب در منبع گرما را گرم کند ممکن است همچنین باعث بدکار کردن شود. سیستم های آب داغ به ندرت در خانه های جدید نصب می شوند.</a:t>
            </a:r>
            <a:endParaRPr lang="en-US" dirty="0">
              <a:latin typeface="+mj-lt"/>
              <a:ea typeface="+mj-ea"/>
              <a:cs typeface="+mj-cs"/>
            </a:endParaRPr>
          </a:p>
          <a:p>
            <a:pPr algn="r" rtl="1"/>
            <a:r>
              <a:rPr lang="ar-SA" dirty="0">
                <a:latin typeface="+mj-lt"/>
                <a:ea typeface="+mj-ea"/>
                <a:cs typeface="+mj-cs"/>
              </a:rPr>
              <a:t>سیستم های گرمایشی رادیانت مدرن اغلب در خانه های ساخته شده از فوندانسیون بتنی است.شبکه ای از لوله های آب داغ در زیر سطح بتن قرار گرفته است. هنگامی که بتن با لوله ها گرم می شود و هوایی که در تماس با سطح کف است را گرم می کند. این قطعه بتنی نیاز نیست که خیلی داغ شود. سرانجام در تماس قرار خواهد گرفت و هوا را در سرتاسر خانه گرم می کند.</a:t>
            </a:r>
            <a:endParaRPr lang="en-US" dirty="0">
              <a:latin typeface="+mj-lt"/>
              <a:ea typeface="+mj-ea"/>
              <a:cs typeface="+mj-cs"/>
            </a:endParaRPr>
          </a:p>
          <a:p>
            <a:pPr algn="r" rtl="1"/>
            <a:r>
              <a:rPr lang="ar-SA" dirty="0">
                <a:latin typeface="+mj-lt"/>
                <a:ea typeface="+mj-ea"/>
                <a:cs typeface="+mj-cs"/>
              </a:rPr>
              <a:t> </a:t>
            </a:r>
            <a:endParaRPr lang="en-US" dirty="0" smtClean="0"/>
          </a:p>
          <a:p>
            <a:pPr algn="r" rt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1217" y="1935163"/>
            <a:ext cx="2661565" cy="4389437"/>
          </a:xfrm>
        </p:spPr>
      </p:pic>
    </p:spTree>
    <p:extLst>
      <p:ext uri="{BB962C8B-B14F-4D97-AF65-F5344CB8AC3E}">
        <p14:creationId xmlns:p14="http://schemas.microsoft.com/office/powerpoint/2010/main" val="1101974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29600" cy="4389120"/>
          </a:xfrm>
        </p:spPr>
        <p:txBody>
          <a:bodyPr>
            <a:normAutofit fontScale="85000" lnSpcReduction="20000"/>
          </a:bodyPr>
          <a:lstStyle/>
          <a:p>
            <a:pPr algn="r" rtl="1"/>
            <a:r>
              <a:rPr lang="ar-SA" dirty="0">
                <a:latin typeface="+mj-lt"/>
                <a:ea typeface="+mj-ea"/>
                <a:cs typeface="+mj-cs"/>
              </a:rPr>
              <a:t> </a:t>
            </a:r>
            <a:endParaRPr lang="en-US" dirty="0">
              <a:latin typeface="+mj-lt"/>
              <a:ea typeface="+mj-ea"/>
              <a:cs typeface="+mj-cs"/>
            </a:endParaRPr>
          </a:p>
          <a:p>
            <a:pPr algn="r" rtl="1"/>
            <a:r>
              <a:rPr lang="ar-SA" dirty="0">
                <a:latin typeface="+mj-lt"/>
                <a:ea typeface="+mj-ea"/>
                <a:cs typeface="+mj-cs"/>
              </a:rPr>
              <a:t>سیستم های نفوذ هوا</a:t>
            </a:r>
            <a:endParaRPr lang="en-US" dirty="0">
              <a:latin typeface="+mj-lt"/>
              <a:ea typeface="+mj-ea"/>
              <a:cs typeface="+mj-cs"/>
            </a:endParaRPr>
          </a:p>
          <a:p>
            <a:pPr algn="r" rtl="1"/>
            <a:r>
              <a:rPr lang="ar-SA" dirty="0">
                <a:latin typeface="+mj-lt"/>
                <a:ea typeface="+mj-ea"/>
                <a:cs typeface="+mj-cs"/>
              </a:rPr>
              <a:t> </a:t>
            </a:r>
            <a:endParaRPr lang="en-US" dirty="0">
              <a:latin typeface="+mj-lt"/>
              <a:ea typeface="+mj-ea"/>
              <a:cs typeface="+mj-cs"/>
            </a:endParaRPr>
          </a:p>
          <a:p>
            <a:pPr algn="r" rtl="1"/>
            <a:r>
              <a:rPr lang="ar-SA" dirty="0">
                <a:latin typeface="+mj-lt"/>
                <a:ea typeface="+mj-ea"/>
                <a:cs typeface="+mj-cs"/>
              </a:rPr>
              <a:t>سیستم توزیع هوا، گرمای تولید شده توسط کوره یا منبع خنک کننده تولید شده توسط تهویه مطبوع مرکزی را با فنی کار می کند که به آن بلوئر یا دمنده هم می گویند تا هوا را از طریق سیستم مجاری فلزی به اتاق های موجود در خانه شما نفوذ دهند. چون هوای گرم از کوره به اتاق جریان می یابد هوای سردتر در اتاق ها به طرف پایین از طریق مجموعه دیگری از مجاری به نام سیستم برگشت هوای سرد جریان می یابند تا کوره آن را مجدد گرم کند. این سیستم قابل تنظیم است و می تواند میزان جریان هوا را در خانه شما افزایش یا کاهش دهد. سیستم های تهویه مطبوع مرکزی از سیستم نفوذ هوای مشابهی استفاده می کنند که شامل بلوئری (دمنده) است تا برای توزیع هوا بین اتاق ها و جمع آوری هوای گرمتر و برگرداندن آن برای خنک سازی استفاده می شود.</a:t>
            </a:r>
            <a:endParaRPr lang="en-US" dirty="0">
              <a:latin typeface="+mj-lt"/>
              <a:ea typeface="+mj-ea"/>
              <a:cs typeface="+mj-cs"/>
            </a:endParaRPr>
          </a:p>
          <a:p>
            <a:pPr algn="r" rtl="1"/>
            <a:r>
              <a:rPr lang="ar-SA" dirty="0">
                <a:latin typeface="+mj-lt"/>
                <a:ea typeface="+mj-ea"/>
                <a:cs typeface="+mj-cs"/>
              </a:rPr>
              <a:t>مشکلات سیستم های نفوذ هوا معمولا شامل بدکار کردن بلوئر می باشد. بلوئر ممکن است صدا داشته باشد و یا باعث افزایش هزینه انرژی برق نسبت به هزینه سوخت کوره شود. اما چون از بلوئری استفاده می شود این سیستم هوای نفوذ، روشی موثر </a:t>
            </a:r>
            <a:r>
              <a:rPr lang="ar-SA" sz="2100" dirty="0" smtClean="0"/>
              <a:t>برای توزیع هوای گرم یا خنک در سرتاسر خانه است.</a:t>
            </a:r>
            <a:endParaRPr lang="en-US" sz="2100" dirty="0" smtClean="0"/>
          </a:p>
          <a:p>
            <a:pPr algn="r" rtl="1"/>
            <a:endParaRPr lang="en-US" dirty="0" smtClean="0"/>
          </a:p>
          <a:p>
            <a:pPr algn="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txBody>
          <a:bodyPr>
            <a:normAutofit fontScale="85000" lnSpcReduction="20000"/>
          </a:bodyPr>
          <a:lstStyle/>
          <a:p>
            <a:pPr algn="r"/>
            <a:r>
              <a:rPr lang="ar-SA" b="1" dirty="0" smtClean="0">
                <a:latin typeface="+mj-lt"/>
                <a:ea typeface="+mj-ea"/>
                <a:cs typeface="+mj-cs"/>
              </a:rPr>
              <a:t>راهکارهای </a:t>
            </a:r>
            <a:r>
              <a:rPr lang="ar-SA" b="1" dirty="0">
                <a:latin typeface="+mj-lt"/>
                <a:ea typeface="+mj-ea"/>
                <a:cs typeface="+mj-cs"/>
              </a:rPr>
              <a:t>صرفه جویی انرژی در ساختمان</a:t>
            </a:r>
            <a:r>
              <a:rPr lang="ar-SA" dirty="0">
                <a:latin typeface="+mj-lt"/>
                <a:ea typeface="+mj-ea"/>
                <a:cs typeface="+mj-cs"/>
              </a:rPr>
              <a:t/>
            </a:r>
            <a:br>
              <a:rPr lang="ar-SA" dirty="0">
                <a:latin typeface="+mj-lt"/>
                <a:ea typeface="+mj-ea"/>
                <a:cs typeface="+mj-cs"/>
              </a:rPr>
            </a:br>
            <a:r>
              <a:rPr lang="ar-SA" dirty="0">
                <a:latin typeface="+mj-lt"/>
                <a:ea typeface="+mj-ea"/>
                <a:cs typeface="+mj-cs"/>
              </a:rPr>
              <a:t>به منظور صرفه جویی در مصرف </a:t>
            </a:r>
            <a:r>
              <a:rPr lang="ar-SA" dirty="0" smtClean="0">
                <a:latin typeface="+mj-lt"/>
                <a:ea typeface="+mj-ea"/>
                <a:cs typeface="+mj-cs"/>
              </a:rPr>
              <a:t>انرژی</a:t>
            </a:r>
            <a:r>
              <a:rPr lang="fa-IR" smtClean="0">
                <a:latin typeface="+mj-lt"/>
                <a:ea typeface="+mj-ea"/>
                <a:cs typeface="+mj-cs"/>
              </a:rPr>
              <a:t> </a:t>
            </a:r>
            <a:r>
              <a:rPr lang="ar-SA" smtClean="0">
                <a:latin typeface="+mj-lt"/>
                <a:ea typeface="+mj-ea"/>
                <a:cs typeface="+mj-cs"/>
              </a:rPr>
              <a:t>سیستم </a:t>
            </a:r>
            <a:r>
              <a:rPr lang="ar-SA" dirty="0">
                <a:latin typeface="+mj-lt"/>
                <a:ea typeface="+mj-ea"/>
                <a:cs typeface="+mj-cs"/>
              </a:rPr>
              <a:t>های گرمایشی و سرمایشی و تهویه مطبوع لازم است که مراحل و قدم های زیر در جهت کاهش مصرف انرژی برداشته شود.</a:t>
            </a:r>
            <a:endParaRPr lang="en-US" dirty="0">
              <a:latin typeface="+mj-lt"/>
              <a:ea typeface="+mj-ea"/>
              <a:cs typeface="+mj-cs"/>
            </a:endParaRPr>
          </a:p>
          <a:p>
            <a:pPr algn="r"/>
            <a:r>
              <a:rPr lang="ar-SA" b="1" dirty="0">
                <a:latin typeface="+mj-lt"/>
                <a:ea typeface="+mj-ea"/>
                <a:cs typeface="+mj-cs"/>
              </a:rPr>
              <a:t>استفاده از سیستم های نوین گرمایشی و سرمایشی</a:t>
            </a:r>
            <a:r>
              <a:rPr lang="ar-SA" dirty="0">
                <a:latin typeface="+mj-lt"/>
                <a:ea typeface="+mj-ea"/>
                <a:cs typeface="+mj-cs"/>
              </a:rPr>
              <a:t/>
            </a:r>
            <a:br>
              <a:rPr lang="ar-SA" dirty="0">
                <a:latin typeface="+mj-lt"/>
                <a:ea typeface="+mj-ea"/>
                <a:cs typeface="+mj-cs"/>
              </a:rPr>
            </a:br>
            <a:r>
              <a:rPr lang="ar-SA" dirty="0">
                <a:latin typeface="+mj-lt"/>
                <a:ea typeface="+mj-ea"/>
                <a:cs typeface="+mj-cs"/>
              </a:rPr>
              <a:t>استفاده از سیستم های نوینی که مصرف انرژی پایینی داشته و عمدتاً بر مبنای گرمایش و سرمایش تشعشعی و خورشیدی تعریف می شوند،می تواند کمک شایانی در جهت کاهش مصرف انرژی بکند. نکته مهم در این گونه سیستم ها، آن است که هزینه اولیه این سیستم ها ممکن است نسبت به سیستم های متداول بالا باشد، لکن میزان کاهشی که در مصرف انرژی موجب می شود به گونه ای است که استفاده از آنها را توجیه پذیر می کند به عنوان مثال سیستم های گرمایش کفی و سیستم های گرمایشی تشعشعی از جمله این گونه </a:t>
            </a:r>
            <a:r>
              <a:rPr lang="en-US" dirty="0" smtClean="0">
                <a:latin typeface="+mj-lt"/>
                <a:ea typeface="+mj-ea"/>
                <a:cs typeface="+mj-cs"/>
              </a:rPr>
              <a:t> </a:t>
            </a:r>
            <a:r>
              <a:rPr lang="ar-SA" dirty="0" smtClean="0">
                <a:latin typeface="+mj-lt"/>
                <a:ea typeface="+mj-ea"/>
                <a:cs typeface="+mj-cs"/>
              </a:rPr>
              <a:t>سیستم </a:t>
            </a:r>
            <a:r>
              <a:rPr lang="ar-SA" dirty="0">
                <a:latin typeface="+mj-lt"/>
                <a:ea typeface="+mj-ea"/>
                <a:cs typeface="+mj-cs"/>
              </a:rPr>
              <a:t>ها هستند که بین </a:t>
            </a:r>
            <a:r>
              <a:rPr lang="fa-IR" dirty="0">
                <a:latin typeface="+mj-lt"/>
                <a:ea typeface="+mj-ea"/>
                <a:cs typeface="+mj-cs"/>
              </a:rPr>
              <a:t>۲۰ </a:t>
            </a:r>
            <a:r>
              <a:rPr lang="ar-SA" dirty="0">
                <a:latin typeface="+mj-lt"/>
                <a:ea typeface="+mj-ea"/>
                <a:cs typeface="+mj-cs"/>
              </a:rPr>
              <a:t>تا </a:t>
            </a:r>
            <a:r>
              <a:rPr lang="fa-IR" dirty="0">
                <a:latin typeface="+mj-lt"/>
                <a:ea typeface="+mj-ea"/>
                <a:cs typeface="+mj-cs"/>
              </a:rPr>
              <a:t>۵۰ </a:t>
            </a:r>
            <a:r>
              <a:rPr lang="ar-SA" dirty="0">
                <a:latin typeface="+mj-lt"/>
                <a:ea typeface="+mj-ea"/>
                <a:cs typeface="+mj-cs"/>
              </a:rPr>
              <a:t>درصد در مصرف سوخت صرفه جویی </a:t>
            </a:r>
            <a:r>
              <a:rPr lang="ar-SA" dirty="0" smtClean="0">
                <a:latin typeface="+mj-lt"/>
                <a:ea typeface="+mj-ea"/>
                <a:cs typeface="+mj-cs"/>
              </a:rPr>
              <a:t>به</a:t>
            </a:r>
            <a:r>
              <a:rPr lang="fa-IR" dirty="0" smtClean="0">
                <a:latin typeface="+mj-lt"/>
                <a:ea typeface="+mj-ea"/>
                <a:cs typeface="+mj-cs"/>
              </a:rPr>
              <a:t> </a:t>
            </a:r>
            <a:r>
              <a:rPr lang="ar-SA" dirty="0" smtClean="0">
                <a:latin typeface="+mj-lt"/>
                <a:ea typeface="+mj-ea"/>
                <a:cs typeface="+mj-cs"/>
              </a:rPr>
              <a:t> </a:t>
            </a:r>
            <a:r>
              <a:rPr lang="ar-SA" dirty="0">
                <a:latin typeface="+mj-lt"/>
                <a:ea typeface="+mj-ea"/>
                <a:cs typeface="+mj-cs"/>
              </a:rPr>
              <a:t>دنبال </a:t>
            </a:r>
            <a:r>
              <a:rPr lang="ar-SA" dirty="0" smtClean="0">
                <a:latin typeface="+mj-lt"/>
                <a:ea typeface="+mj-ea"/>
                <a:cs typeface="+mj-cs"/>
              </a:rPr>
              <a:t>خواهد</a:t>
            </a:r>
            <a:r>
              <a:rPr lang="fa-IR" dirty="0" smtClean="0">
                <a:latin typeface="+mj-lt"/>
                <a:ea typeface="+mj-ea"/>
                <a:cs typeface="+mj-cs"/>
              </a:rPr>
              <a:t> داشت.</a:t>
            </a:r>
            <a:endParaRPr lang="en-US" dirty="0">
              <a:latin typeface="+mj-lt"/>
              <a:ea typeface="+mj-ea"/>
              <a:cs typeface="+mj-cs"/>
            </a:endParaRPr>
          </a:p>
          <a:p>
            <a:pPr algn="r"/>
            <a:r>
              <a:rPr lang="ar-SA" b="1" dirty="0" smtClean="0">
                <a:latin typeface="+mj-lt"/>
                <a:ea typeface="+mj-ea"/>
                <a:cs typeface="+mj-cs"/>
              </a:rPr>
              <a:t>شرایط مربوط به معماری و فیزیک و مصالح ساختمان</a:t>
            </a:r>
            <a:r>
              <a:rPr lang="ar-SA" dirty="0" smtClean="0">
                <a:latin typeface="+mj-lt"/>
                <a:ea typeface="+mj-ea"/>
                <a:cs typeface="+mj-cs"/>
              </a:rPr>
              <a:t/>
            </a:r>
            <a:br>
              <a:rPr lang="ar-SA" dirty="0" smtClean="0">
                <a:latin typeface="+mj-lt"/>
                <a:ea typeface="+mj-ea"/>
                <a:cs typeface="+mj-cs"/>
              </a:rPr>
            </a:br>
            <a:r>
              <a:rPr lang="ar-SA" dirty="0" smtClean="0">
                <a:latin typeface="+mj-lt"/>
                <a:ea typeface="+mj-ea"/>
                <a:cs typeface="+mj-cs"/>
              </a:rPr>
              <a:t>نوع جهت گیری جغرافیایی ساختمان، قابلیت ساختمان به منظور بهره گیری از انرژی خورشید، طراحی ساختمان با کمترین سطح خارجی، استفاده از عایق ها در دیوارها، کف و سقف، به کارگیری انواع شیشه های دو یا چند جداره، درز بند کردن انواع بازشوها و کل ساختمان و پایین آوردن میزان نفوذ هوا، درزبندی کانال های هوایی و ... از جمله مواردی هستند که به کاهش بارهای سرمایشی و گرمایشی ساختمان کمک شایانی می کنند. </a:t>
            </a:r>
            <a:br>
              <a:rPr lang="ar-SA" dirty="0" smtClean="0">
                <a:latin typeface="+mj-lt"/>
                <a:ea typeface="+mj-ea"/>
                <a:cs typeface="+mj-cs"/>
              </a:rPr>
            </a:br>
            <a:r>
              <a:rPr lang="ar-SA" dirty="0" smtClean="0">
                <a:latin typeface="+mj-lt"/>
                <a:ea typeface="+mj-ea"/>
                <a:cs typeface="+mj-cs"/>
              </a:rPr>
              <a:t>هر چه راندمان ساختمان در این مورد بیشتر باشد، سیستم های تأسیساتی کوچک تر و بالطبع هزینه های انرژی مصرفی نیز کاهش می یابد.</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r" rtl="1"/>
            <a:r>
              <a:rPr lang="ar-SA" b="1" dirty="0" smtClean="0">
                <a:latin typeface="+mj-lt"/>
                <a:ea typeface="+mj-ea"/>
                <a:cs typeface="+mj-cs"/>
              </a:rPr>
              <a:t>تخمین </a:t>
            </a:r>
            <a:r>
              <a:rPr lang="ar-SA" b="1" dirty="0">
                <a:latin typeface="+mj-lt"/>
                <a:ea typeface="+mj-ea"/>
                <a:cs typeface="+mj-cs"/>
              </a:rPr>
              <a:t>صحیح تجهیزات گرمایشی و سرمایشی</a:t>
            </a:r>
            <a:r>
              <a:rPr lang="ar-SA" dirty="0">
                <a:latin typeface="+mj-lt"/>
                <a:ea typeface="+mj-ea"/>
                <a:cs typeface="+mj-cs"/>
              </a:rPr>
              <a:t/>
            </a:r>
            <a:br>
              <a:rPr lang="ar-SA" dirty="0">
                <a:latin typeface="+mj-lt"/>
                <a:ea typeface="+mj-ea"/>
                <a:cs typeface="+mj-cs"/>
              </a:rPr>
            </a:br>
            <a:r>
              <a:rPr lang="ar-SA" dirty="0">
                <a:latin typeface="+mj-lt"/>
                <a:ea typeface="+mj-ea"/>
                <a:cs typeface="+mj-cs"/>
              </a:rPr>
              <a:t>تعیین سایز صحیح تجهیزات سرمایشی و گرمایشی ساختمان های مسکونی، کلید مهمی برای رسیدن به شرایط مناسب آسایش داخل ساختمان و کاهش مصرف هزینه های اولیه و جاری این گونه سیستم هاست. هنگامی که میزان انرژی بالاتر از حد مورد نیاز تخمین زده می شود، میزان هزینه های اولیه افزایش یافته و به این طریق، راندمان کلی کاهش می یابد. لازم به ذکر است که این امر از طرف دیگر ، افزایش هزینه انرژی مصرفی را به دنبال خواهد داشت. </a:t>
            </a:r>
            <a:br>
              <a:rPr lang="ar-SA" dirty="0">
                <a:latin typeface="+mj-lt"/>
                <a:ea typeface="+mj-ea"/>
                <a:cs typeface="+mj-cs"/>
              </a:rPr>
            </a:br>
            <a:r>
              <a:rPr lang="ar-SA" dirty="0">
                <a:latin typeface="+mj-lt"/>
                <a:ea typeface="+mj-ea"/>
                <a:cs typeface="+mj-cs"/>
              </a:rPr>
              <a:t>در شرایط آب و هوایی مرطوب، تخمین دقیق دستگاه ها اهمیت بیشتری می یابد. چرا که انتخاب دستگاه های بزرگ باعث کوتاهی فاصله زمانی روشن و خاموش شدن دستگاه ها شده و این امر کنترل اندک رطوبت را در پی خواهد داشت. از طرف دیگر روشن و خاموش شدن مکرر و بسیار زیاد، باعث کاهش راندمان کل سیستم نظیر دستگاه های تهویه مطبوع، بویلر و پمپ و ... شده و خرابی این گونه دستگاه ها را موجب خواهد شد.</a:t>
            </a:r>
            <a:br>
              <a:rPr lang="ar-SA" dirty="0">
                <a:latin typeface="+mj-lt"/>
                <a:ea typeface="+mj-ea"/>
                <a:cs typeface="+mj-cs"/>
              </a:rPr>
            </a:br>
            <a:r>
              <a:rPr lang="ar-SA" dirty="0">
                <a:latin typeface="+mj-lt"/>
                <a:ea typeface="+mj-ea"/>
                <a:cs typeface="+mj-cs"/>
              </a:rPr>
              <a:t>در سیستم های هوایی استفاده از تجهیزات با ظرفیت های بالا موجب به کار گیری فن های بزرگتر و افزایش نشتی از کانال های هوا به واسطه افزایش فشار داخل کانال شده که این امر تأثیر بسزایی در افزایش مصرف انرژی و کاهش راندمان کلی دارد. همچنین انتخاب تجهیزات بزرگتر موجب افزایش مصرف انرژی در روزهای بسیار گرم تابستان و بسیار سرد زمستان می شود. که در این خصوص، آمارها نشان می دهد سیستم هایی </a:t>
            </a:r>
            <a:r>
              <a:rPr lang="fa-IR" dirty="0">
                <a:latin typeface="+mj-lt"/>
                <a:ea typeface="+mj-ea"/>
                <a:cs typeface="+mj-cs"/>
              </a:rPr>
              <a:t>۵۰ </a:t>
            </a:r>
            <a:r>
              <a:rPr lang="ar-SA" dirty="0">
                <a:latin typeface="+mj-lt"/>
                <a:ea typeface="+mj-ea"/>
                <a:cs typeface="+mj-cs"/>
              </a:rPr>
              <a:t>درصد بزرگتر از حد مورد نیاز در حدود </a:t>
            </a:r>
            <a:r>
              <a:rPr lang="fa-IR" dirty="0">
                <a:latin typeface="+mj-lt"/>
                <a:ea typeface="+mj-ea"/>
                <a:cs typeface="+mj-cs"/>
              </a:rPr>
              <a:t>۱۳ </a:t>
            </a:r>
            <a:r>
              <a:rPr lang="ar-SA" dirty="0">
                <a:latin typeface="+mj-lt"/>
                <a:ea typeface="+mj-ea"/>
                <a:cs typeface="+mj-cs"/>
              </a:rPr>
              <a:t>درصد مصرف انرژی بیشتری دارند.</a:t>
            </a:r>
            <a:endParaRPr lang="en-US" dirty="0">
              <a:latin typeface="+mj-lt"/>
              <a:ea typeface="+mj-ea"/>
              <a:cs typeface="+mj-cs"/>
            </a:endParaRPr>
          </a:p>
          <a:p>
            <a:pPr algn="r" rtl="1"/>
            <a:r>
              <a:rPr lang="ar-SA" dirty="0">
                <a:latin typeface="+mj-lt"/>
                <a:ea typeface="+mj-ea"/>
                <a:cs typeface="+mj-cs"/>
              </a:rPr>
              <a:t> </a:t>
            </a:r>
            <a:endParaRPr lang="en-US" dirty="0">
              <a:latin typeface="+mj-lt"/>
              <a:ea typeface="+mj-ea"/>
              <a:cs typeface="+mj-cs"/>
            </a:endParaRPr>
          </a:p>
          <a:p>
            <a:pPr algn="r" rtl="1"/>
            <a:r>
              <a:rPr lang="fa-IR" dirty="0">
                <a:latin typeface="+mj-lt"/>
                <a:ea typeface="+mj-ea"/>
                <a:cs typeface="+mj-cs"/>
              </a:rPr>
              <a:t> </a:t>
            </a:r>
            <a:endParaRPr lang="en-US" dirty="0" smtClean="0"/>
          </a:p>
          <a:p>
            <a:pPr algn="l" rtl="1"/>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85926"/>
            <a:ext cx="8229600" cy="4389120"/>
          </a:xfrm>
        </p:spPr>
        <p:txBody>
          <a:bodyPr>
            <a:normAutofit/>
          </a:bodyPr>
          <a:lstStyle/>
          <a:p>
            <a:pPr algn="r" rtl="1"/>
            <a:r>
              <a:rPr lang="fa-IR" sz="3200" dirty="0">
                <a:latin typeface="+mj-lt"/>
                <a:ea typeface="+mj-ea"/>
                <a:cs typeface="+mj-cs"/>
              </a:rPr>
              <a:t>دستورالعمل و ضوابط کلی تاسیسات عایق بندی ساختمان در ایران</a:t>
            </a:r>
            <a:r>
              <a:rPr lang="fa-IR" dirty="0">
                <a:latin typeface="+mj-lt"/>
                <a:ea typeface="+mj-ea"/>
                <a:cs typeface="+mj-cs"/>
              </a:rPr>
              <a:t/>
            </a:r>
            <a:br>
              <a:rPr lang="fa-IR" dirty="0">
                <a:latin typeface="+mj-lt"/>
                <a:ea typeface="+mj-ea"/>
                <a:cs typeface="+mj-cs"/>
              </a:rPr>
            </a:br>
            <a:r>
              <a:rPr lang="fa-IR" dirty="0">
                <a:latin typeface="+mj-lt"/>
                <a:ea typeface="+mj-ea"/>
                <a:cs typeface="+mj-cs"/>
              </a:rPr>
              <a:t/>
            </a:r>
            <a:br>
              <a:rPr lang="fa-IR" dirty="0">
                <a:latin typeface="+mj-lt"/>
                <a:ea typeface="+mj-ea"/>
                <a:cs typeface="+mj-cs"/>
              </a:rPr>
            </a:br>
            <a:r>
              <a:rPr lang="fa-IR" dirty="0">
                <a:latin typeface="+mj-lt"/>
                <a:ea typeface="+mj-ea"/>
                <a:cs typeface="+mj-cs"/>
              </a:rPr>
              <a:t/>
            </a:r>
            <a:br>
              <a:rPr lang="fa-IR" dirty="0">
                <a:latin typeface="+mj-lt"/>
                <a:ea typeface="+mj-ea"/>
                <a:cs typeface="+mj-cs"/>
              </a:rPr>
            </a:br>
            <a:r>
              <a:rPr lang="fa-IR" dirty="0" smtClean="0">
                <a:latin typeface="+mj-lt"/>
                <a:ea typeface="+mj-ea"/>
                <a:cs typeface="+mj-cs"/>
              </a:rPr>
              <a:t>تلاش </a:t>
            </a:r>
            <a:r>
              <a:rPr lang="fa-IR" dirty="0">
                <a:latin typeface="+mj-lt"/>
                <a:ea typeface="+mj-ea"/>
                <a:cs typeface="+mj-cs"/>
              </a:rPr>
              <a:t>برای بهینه سازی و مصرف سوخت در ساختمانها از اهداف عمده بخش ساختمان و مسکن می‌باشد تمامی فعالیتهائیکه می توانند به نوعی در بهینه سازی مصرف سوخت موثر باشند از قبیل : عایقکاری حرارتی ساختمان ، عایقکاری تاسیسات مکانیکی، استفاده از تجهیزات با راندمان بالا، مصالح مرغوب (مانند پنجره‌های دوجداره) و طراحی مناسب در راستای جلوگیری از اتلاف انرژی‌ از اهم فعالیتهای مدیریت ساختمان می باشد .</a:t>
            </a:r>
            <a:br>
              <a:rPr lang="fa-IR" dirty="0">
                <a:latin typeface="+mj-lt"/>
                <a:ea typeface="+mj-ea"/>
                <a:cs typeface="+mj-cs"/>
              </a:rPr>
            </a:br>
            <a:endParaRPr lang="en-US" dirty="0" smtClean="0"/>
          </a:p>
          <a:p>
            <a:pPr algn="l" rt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4400" kern="1200" dirty="0" smtClean="0">
                <a:solidFill>
                  <a:schemeClr val="tx1"/>
                </a:solidFill>
                <a:latin typeface="+mj-lt"/>
                <a:ea typeface="+mj-ea"/>
                <a:cs typeface="+mj-cs"/>
              </a:rPr>
              <a:t/>
            </a:r>
            <a:br>
              <a:rPr lang="fa-IR" sz="4400" kern="1200" dirty="0" smtClean="0">
                <a:solidFill>
                  <a:schemeClr val="tx1"/>
                </a:solidFill>
                <a:latin typeface="+mj-lt"/>
                <a:ea typeface="+mj-ea"/>
                <a:cs typeface="+mj-cs"/>
              </a:rPr>
            </a:br>
            <a:endParaRPr lang="en-US" sz="2000" dirty="0"/>
          </a:p>
        </p:txBody>
      </p:sp>
      <p:sp>
        <p:nvSpPr>
          <p:cNvPr id="3" name="Content Placeholder 2"/>
          <p:cNvSpPr>
            <a:spLocks noGrp="1"/>
          </p:cNvSpPr>
          <p:nvPr>
            <p:ph idx="1"/>
          </p:nvPr>
        </p:nvSpPr>
        <p:spPr>
          <a:xfrm>
            <a:off x="428596" y="819128"/>
            <a:ext cx="8229600" cy="6038872"/>
          </a:xfrm>
        </p:spPr>
        <p:txBody>
          <a:bodyPr>
            <a:normAutofit fontScale="85000" lnSpcReduction="20000"/>
          </a:bodyPr>
          <a:lstStyle/>
          <a:p>
            <a:pPr algn="r" rtl="1"/>
            <a:r>
              <a:rPr lang="fa-IR" dirty="0" smtClean="0">
                <a:latin typeface="+mj-lt"/>
                <a:ea typeface="+mj-ea"/>
                <a:cs typeface="+mj-cs"/>
              </a:rPr>
              <a:t>ضوابط و دستورالعمل ها :</a:t>
            </a:r>
            <a:endParaRPr lang="en-US" dirty="0" smtClean="0">
              <a:latin typeface="+mj-lt"/>
              <a:ea typeface="+mj-ea"/>
              <a:cs typeface="+mj-cs"/>
            </a:endParaRPr>
          </a:p>
          <a:p>
            <a:pPr algn="r" rtl="1"/>
            <a:r>
              <a:rPr lang="fa-IR" dirty="0" smtClean="0">
                <a:latin typeface="+mj-lt"/>
                <a:ea typeface="+mj-ea"/>
                <a:cs typeface="+mj-cs"/>
              </a:rPr>
              <a:t/>
            </a:r>
            <a:br>
              <a:rPr lang="fa-IR" dirty="0" smtClean="0">
                <a:latin typeface="+mj-lt"/>
                <a:ea typeface="+mj-ea"/>
                <a:cs typeface="+mj-cs"/>
              </a:rPr>
            </a:br>
            <a:r>
              <a:rPr lang="fa-IR" dirty="0" smtClean="0">
                <a:latin typeface="+mj-lt"/>
                <a:ea typeface="+mj-ea"/>
                <a:cs typeface="+mj-cs"/>
              </a:rPr>
              <a:t>تعریف ـ به منظور عملکرد و بهره‌برداری مطلوب از یک ساختمان رعایت اصول و بکارگیری سیستم‌های موثر در یک ساختمان یکی از شاخص های اصلی محسوب می شود</a:t>
            </a:r>
            <a:endParaRPr lang="en-US" dirty="0" smtClean="0">
              <a:latin typeface="+mj-lt"/>
              <a:ea typeface="+mj-ea"/>
              <a:cs typeface="+mj-cs"/>
            </a:endParaRPr>
          </a:p>
          <a:p>
            <a:pPr algn="r" rtl="1"/>
            <a:r>
              <a:rPr lang="fa-IR" dirty="0" smtClean="0">
                <a:latin typeface="+mj-lt"/>
                <a:ea typeface="+mj-ea"/>
                <a:cs typeface="+mj-cs"/>
              </a:rPr>
              <a:t/>
            </a:r>
            <a:br>
              <a:rPr lang="fa-IR" dirty="0" smtClean="0">
                <a:latin typeface="+mj-lt"/>
                <a:ea typeface="+mj-ea"/>
                <a:cs typeface="+mj-cs"/>
              </a:rPr>
            </a:br>
            <a:r>
              <a:rPr lang="fa-IR" dirty="0" smtClean="0">
                <a:latin typeface="+mj-lt"/>
                <a:ea typeface="+mj-ea"/>
                <a:cs typeface="+mj-cs"/>
              </a:rPr>
              <a:t>در این رابطه کلیه دستور العمل های اجرائی و ضوابط و مقررات در صدور پروانه های ساختمانی با در نظر گرفتن موارد مشروحه ذیل به عنوان پیوست نیز بایستی مدنظر و رعایت قرار گیرند .</a:t>
            </a:r>
            <a:br>
              <a:rPr lang="fa-IR" dirty="0" smtClean="0">
                <a:latin typeface="+mj-lt"/>
                <a:ea typeface="+mj-ea"/>
                <a:cs typeface="+mj-cs"/>
              </a:rPr>
            </a:br>
            <a:r>
              <a:rPr lang="fa-IR" dirty="0" smtClean="0">
                <a:latin typeface="Angsana New" pitchFamily="18" charset="-34"/>
                <a:ea typeface="+mj-ea"/>
                <a:cs typeface="+mj-cs"/>
              </a:rPr>
              <a:t/>
            </a:r>
            <a:br>
              <a:rPr lang="fa-IR" dirty="0" smtClean="0">
                <a:latin typeface="Angsana New" pitchFamily="18" charset="-34"/>
                <a:ea typeface="+mj-ea"/>
                <a:cs typeface="+mj-cs"/>
              </a:rPr>
            </a:br>
            <a:r>
              <a:rPr lang="fa-IR" dirty="0" smtClean="0">
                <a:latin typeface="Angsana New" pitchFamily="18" charset="-34"/>
                <a:ea typeface="+mj-ea"/>
                <a:cs typeface="+mj-cs"/>
              </a:rPr>
              <a:t>۱-۱- رعایت نماهای متناسب و همگون و هماهنگ با شرایط اقلیمی منطقه و زیباسازی هر محله در ناحیه شهری .</a:t>
            </a:r>
            <a:endParaRPr lang="en-US" dirty="0" smtClean="0">
              <a:latin typeface="Angsana New" pitchFamily="18" charset="-34"/>
              <a:ea typeface="+mj-ea"/>
              <a:cs typeface="Angsana New" pitchFamily="18" charset="-34"/>
            </a:endParaRPr>
          </a:p>
          <a:p>
            <a:pPr algn="r" rtl="1"/>
            <a:r>
              <a:rPr lang="fa-IR" dirty="0" smtClean="0">
                <a:latin typeface="Angsana New" pitchFamily="18" charset="-34"/>
                <a:ea typeface="+mj-ea"/>
                <a:cs typeface="+mj-cs"/>
              </a:rPr>
              <a:t/>
            </a:r>
            <a:br>
              <a:rPr lang="fa-IR" dirty="0" smtClean="0">
                <a:latin typeface="Angsana New" pitchFamily="18" charset="-34"/>
                <a:ea typeface="+mj-ea"/>
                <a:cs typeface="+mj-cs"/>
              </a:rPr>
            </a:br>
            <a:r>
              <a:rPr lang="fa-IR" dirty="0" smtClean="0">
                <a:latin typeface="Angsana New" pitchFamily="18" charset="-34"/>
                <a:ea typeface="+mj-ea"/>
                <a:cs typeface="+mj-cs"/>
              </a:rPr>
              <a:t>۱-۲- رعایت الگوهای معماری تعیین شده درخصوص سقفهای شیبدار در شهرکهای تعریف شده </a:t>
            </a:r>
            <a:endParaRPr lang="en-US" dirty="0" smtClean="0">
              <a:latin typeface="Angsana New" pitchFamily="18" charset="-34"/>
              <a:ea typeface="+mj-ea"/>
              <a:cs typeface="Angsana New" pitchFamily="18" charset="-34"/>
            </a:endParaRPr>
          </a:p>
          <a:p>
            <a:pPr algn="r" rtl="1"/>
            <a:r>
              <a:rPr lang="fa-IR" dirty="0" smtClean="0">
                <a:latin typeface="Angsana New" pitchFamily="18" charset="-34"/>
                <a:ea typeface="+mj-ea"/>
                <a:cs typeface="+mj-cs"/>
              </a:rPr>
              <a:t/>
            </a:r>
            <a:br>
              <a:rPr lang="fa-IR" dirty="0" smtClean="0">
                <a:latin typeface="Angsana New" pitchFamily="18" charset="-34"/>
                <a:ea typeface="+mj-ea"/>
                <a:cs typeface="+mj-cs"/>
              </a:rPr>
            </a:br>
            <a:r>
              <a:rPr lang="fa-IR" dirty="0" smtClean="0">
                <a:latin typeface="Angsana New" pitchFamily="18" charset="-34"/>
                <a:ea typeface="+mj-ea"/>
                <a:cs typeface="+mj-cs"/>
              </a:rPr>
              <a:t>۱-۳- پوشش مشبک (دیوار حائل و مقاوم) و زیبا در مقابل کولرهائی که در تراس نصب می شوند</a:t>
            </a:r>
            <a:endParaRPr lang="en-US" dirty="0" smtClean="0">
              <a:latin typeface="Angsana New" pitchFamily="18" charset="-34"/>
              <a:ea typeface="+mj-ea"/>
              <a:cs typeface="Angsana New" pitchFamily="18" charset="-34"/>
            </a:endParaRPr>
          </a:p>
          <a:p>
            <a:pPr algn="r" rtl="1"/>
            <a:r>
              <a:rPr lang="fa-IR" dirty="0" smtClean="0">
                <a:latin typeface="Angsana New" pitchFamily="18" charset="-34"/>
                <a:ea typeface="+mj-ea"/>
                <a:cs typeface="+mj-cs"/>
              </a:rPr>
              <a:t/>
            </a:r>
            <a:br>
              <a:rPr lang="fa-IR" dirty="0" smtClean="0">
                <a:latin typeface="Angsana New" pitchFamily="18" charset="-34"/>
                <a:ea typeface="+mj-ea"/>
                <a:cs typeface="+mj-cs"/>
              </a:rPr>
            </a:br>
            <a:r>
              <a:rPr lang="fa-IR" dirty="0" smtClean="0">
                <a:latin typeface="Angsana New" pitchFamily="18" charset="-34"/>
                <a:ea typeface="+mj-ea"/>
                <a:cs typeface="+mj-cs"/>
              </a:rPr>
              <a:t>۱-۴- پوشش اطراف کانالهای کولر در بام ساختمانها با عایق حرارتی و مصالح ساختمانی ضرورت دارد .</a:t>
            </a:r>
            <a:endParaRPr lang="en-US" dirty="0" smtClean="0">
              <a:latin typeface="Angsana New" pitchFamily="18" charset="-34"/>
              <a:ea typeface="+mj-ea"/>
              <a:cs typeface="Angsana New" pitchFamily="18" charset="-34"/>
            </a:endParaRPr>
          </a:p>
          <a:p>
            <a:pPr algn="r" rtl="1"/>
            <a:r>
              <a:rPr lang="fa-IR" sz="2100" dirty="0" smtClean="0">
                <a:latin typeface="Angsana New" pitchFamily="18" charset="-34"/>
              </a:rPr>
              <a:t/>
            </a:r>
            <a:br>
              <a:rPr lang="fa-IR" sz="2100" dirty="0" smtClean="0">
                <a:latin typeface="Angsana New" pitchFamily="18" charset="-34"/>
              </a:rPr>
            </a:br>
            <a:r>
              <a:rPr lang="fa-IR" sz="2100" dirty="0" smtClean="0">
                <a:latin typeface="Angsana New" pitchFamily="18" charset="-34"/>
              </a:rPr>
              <a:t>5-1-اجراء موتورخانه مرکزی جهت یک یا چند بلوک به منظور صرفه جوئی اقتصادی و فنی در مجموعه های ساختمانی از اهمیت ویژه ای برخوردار می باشد .</a:t>
            </a:r>
            <a:r>
              <a:rPr lang="fa-IR" sz="2100" dirty="0" smtClean="0">
                <a:latin typeface="Angsana New" pitchFamily="18" charset="-34"/>
                <a:ea typeface="+mj-ea"/>
                <a:cs typeface="+mj-cs"/>
              </a:rPr>
              <a:t/>
            </a:r>
            <a:br>
              <a:rPr lang="fa-IR" sz="2100" dirty="0" smtClean="0">
                <a:latin typeface="Angsana New" pitchFamily="18" charset="-34"/>
                <a:ea typeface="+mj-ea"/>
                <a:cs typeface="+mj-cs"/>
              </a:rPr>
            </a:br>
            <a:endParaRPr lang="en-US" sz="2100" dirty="0" smtClean="0">
              <a:latin typeface="Angsana New" pitchFamily="18" charset="-34"/>
              <a:ea typeface="+mj-ea"/>
              <a:cs typeface="Angsana New" pitchFamily="18" charset="-34"/>
            </a:endParaRPr>
          </a:p>
          <a:p>
            <a:pPr algn="r" rtl="1"/>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000108"/>
            <a:ext cx="8229600" cy="1143000"/>
          </a:xfrm>
        </p:spPr>
        <p:txBody>
          <a:bodyPr>
            <a:normAutofit fontScale="90000"/>
          </a:bodyPr>
          <a:lstStyle/>
          <a:p>
            <a:pPr rtl="1"/>
            <a:endParaRPr lang="en-US" sz="4400" kern="1200" dirty="0" smtClean="0">
              <a:solidFill>
                <a:schemeClr val="tx1"/>
              </a:solidFill>
              <a:latin typeface="+mj-lt"/>
              <a:ea typeface="+mj-ea"/>
              <a:cs typeface="+mj-cs"/>
            </a:endParaRPr>
          </a:p>
          <a:p>
            <a:pPr rtl="1"/>
            <a:r>
              <a:rPr lang="fa-IR" sz="4400" kern="1200" dirty="0" smtClean="0">
                <a:solidFill>
                  <a:schemeClr val="tx1"/>
                </a:solidFill>
                <a:latin typeface="+mj-lt"/>
                <a:ea typeface="+mj-ea"/>
                <a:cs typeface="+mj-cs"/>
              </a:rPr>
              <a:t> </a:t>
            </a:r>
            <a:endParaRPr lang="en-US" sz="4400" kern="1200" dirty="0" smtClean="0">
              <a:solidFill>
                <a:schemeClr val="tx1"/>
              </a:solidFill>
              <a:latin typeface="+mj-lt"/>
              <a:ea typeface="+mj-ea"/>
              <a:cs typeface="+mj-cs"/>
            </a:endParaRPr>
          </a:p>
          <a:p>
            <a:pPr algn="r" rtl="1"/>
            <a:r>
              <a:rPr lang="fa-IR" sz="4400" kern="1200" dirty="0" smtClean="0">
                <a:solidFill>
                  <a:schemeClr val="tx1"/>
                </a:solidFill>
                <a:latin typeface="+mj-lt"/>
                <a:ea typeface="+mj-ea"/>
                <a:cs typeface="+mj-cs"/>
              </a:rPr>
              <a:t/>
            </a:r>
            <a:br>
              <a:rPr lang="fa-IR" sz="4400" kern="1200" dirty="0" smtClean="0">
                <a:solidFill>
                  <a:schemeClr val="tx1"/>
                </a:solidFill>
                <a:latin typeface="+mj-lt"/>
                <a:ea typeface="+mj-ea"/>
                <a:cs typeface="+mj-cs"/>
              </a:rPr>
            </a:br>
            <a:r>
              <a:rPr lang="fa-IR" dirty="0" smtClean="0"/>
              <a:t>انواع عایق کاری ها درساختمان</a:t>
            </a:r>
            <a:endParaRPr lang="en-US" sz="4400" kern="1200" dirty="0" smtClean="0">
              <a:solidFill>
                <a:schemeClr val="tx1"/>
              </a:solidFill>
              <a:latin typeface="+mj-lt"/>
              <a:ea typeface="+mj-ea"/>
              <a:cs typeface="+mj-cs"/>
            </a:endParaRPr>
          </a:p>
          <a:p>
            <a:endParaRPr lang="en-US" dirty="0"/>
          </a:p>
        </p:txBody>
      </p:sp>
      <p:sp>
        <p:nvSpPr>
          <p:cNvPr id="3" name="Content Placeholder 2"/>
          <p:cNvSpPr>
            <a:spLocks noGrp="1"/>
          </p:cNvSpPr>
          <p:nvPr>
            <p:ph idx="1"/>
          </p:nvPr>
        </p:nvSpPr>
        <p:spPr>
          <a:xfrm>
            <a:off x="357158" y="2071678"/>
            <a:ext cx="8229600" cy="4525963"/>
          </a:xfrm>
        </p:spPr>
        <p:txBody>
          <a:bodyPr/>
          <a:lstStyle/>
          <a:p>
            <a:pPr algn="ctr"/>
            <a:r>
              <a:rPr lang="fa-IR" dirty="0" smtClean="0"/>
              <a:t>جزئیات عایق کاری پنجره</a:t>
            </a:r>
            <a:r>
              <a:rPr lang="en-US" dirty="0" smtClean="0"/>
              <a:t/>
            </a:r>
            <a:br>
              <a:rPr lang="en-US" dirty="0" smtClean="0"/>
            </a:br>
            <a:r>
              <a:rPr lang="fa-IR" dirty="0" smtClean="0"/>
              <a:t> </a:t>
            </a:r>
            <a:r>
              <a:rPr lang="en-US" dirty="0" smtClean="0"/>
              <a:t/>
            </a:r>
            <a:br>
              <a:rPr lang="en-US" dirty="0" smtClean="0"/>
            </a:br>
            <a:r>
              <a:rPr lang="en-US" dirty="0" smtClean="0"/>
              <a:t/>
            </a:r>
            <a:br>
              <a:rPr lang="en-US" dirty="0" smtClean="0"/>
            </a:br>
            <a:endParaRPr lang="en-US" dirty="0"/>
          </a:p>
        </p:txBody>
      </p:sp>
      <p:pic>
        <p:nvPicPr>
          <p:cNvPr id="2050" name="Picture 1" descr="http://www.pic.daneshju.ir/images/89264661306374581870.gif"/>
          <p:cNvPicPr>
            <a:picLocks noChangeAspect="1" noChangeArrowheads="1"/>
          </p:cNvPicPr>
          <p:nvPr/>
        </p:nvPicPr>
        <p:blipFill>
          <a:blip r:embed="rId2" cstate="print"/>
          <a:srcRect/>
          <a:stretch>
            <a:fillRect/>
          </a:stretch>
        </p:blipFill>
        <p:spPr bwMode="auto">
          <a:xfrm>
            <a:off x="1857356" y="3000372"/>
            <a:ext cx="53340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000108"/>
            <a:ext cx="8229600" cy="1143000"/>
          </a:xfrm>
        </p:spPr>
        <p:txBody>
          <a:bodyPr>
            <a:normAutofit fontScale="90000"/>
          </a:bodyPr>
          <a:lstStyle/>
          <a:p>
            <a:pPr algn="r" rtl="1"/>
            <a:r>
              <a:rPr lang="fa-IR" sz="4400" kern="1200" dirty="0" smtClean="0">
                <a:solidFill>
                  <a:schemeClr val="tx1"/>
                </a:solidFill>
                <a:latin typeface="+mj-lt"/>
                <a:ea typeface="+mj-ea"/>
                <a:cs typeface="+mj-cs"/>
              </a:rPr>
              <a:t/>
            </a:r>
            <a:br>
              <a:rPr lang="fa-IR" sz="4400" kern="1200" dirty="0" smtClean="0">
                <a:solidFill>
                  <a:schemeClr val="tx1"/>
                </a:solidFill>
                <a:latin typeface="+mj-lt"/>
                <a:ea typeface="+mj-ea"/>
                <a:cs typeface="+mj-cs"/>
              </a:rPr>
            </a:br>
            <a:r>
              <a:rPr lang="fa-IR" sz="4400" kern="1200" dirty="0" smtClean="0">
                <a:solidFill>
                  <a:schemeClr val="tx1"/>
                </a:solidFill>
                <a:latin typeface="+mj-lt"/>
                <a:ea typeface="+mj-ea"/>
                <a:cs typeface="+mj-cs"/>
              </a:rPr>
              <a:t>جزئیات عایق کاری کفها</a:t>
            </a:r>
            <a:endParaRPr lang="en-US" sz="4400" kern="1200" dirty="0" smtClean="0">
              <a:solidFill>
                <a:schemeClr val="tx1"/>
              </a:solidFill>
              <a:latin typeface="+mj-lt"/>
              <a:ea typeface="+mj-ea"/>
              <a:cs typeface="+mj-cs"/>
            </a:endParaRPr>
          </a:p>
          <a:p>
            <a:endParaRPr lang="en-US" dirty="0"/>
          </a:p>
        </p:txBody>
      </p:sp>
      <p:sp>
        <p:nvSpPr>
          <p:cNvPr id="3" name="Content Placeholder 2"/>
          <p:cNvSpPr>
            <a:spLocks noGrp="1"/>
          </p:cNvSpPr>
          <p:nvPr>
            <p:ph idx="1"/>
          </p:nvPr>
        </p:nvSpPr>
        <p:spPr>
          <a:xfrm>
            <a:off x="457200" y="4143380"/>
            <a:ext cx="6186502" cy="1982783"/>
          </a:xfrm>
        </p:spPr>
        <p:txBody>
          <a:bodyPr/>
          <a:lstStyle/>
          <a:p>
            <a:endParaRPr lang="en-US" dirty="0" smtClean="0"/>
          </a:p>
          <a:p>
            <a:endParaRPr lang="en-US" dirty="0"/>
          </a:p>
          <a:p>
            <a:endParaRPr lang="en-US" dirty="0"/>
          </a:p>
        </p:txBody>
      </p:sp>
      <p:pic>
        <p:nvPicPr>
          <p:cNvPr id="3074" name="Picture 2" descr="http://www.pic.daneshju.ir/images/81644877824131379730.gif"/>
          <p:cNvPicPr>
            <a:picLocks noChangeAspect="1" noChangeArrowheads="1"/>
          </p:cNvPicPr>
          <p:nvPr/>
        </p:nvPicPr>
        <p:blipFill>
          <a:blip r:embed="rId2" cstate="print"/>
          <a:srcRect/>
          <a:stretch>
            <a:fillRect/>
          </a:stretch>
        </p:blipFill>
        <p:spPr bwMode="auto">
          <a:xfrm>
            <a:off x="2143108" y="2357430"/>
            <a:ext cx="465772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1000108"/>
            <a:ext cx="8229600" cy="1143000"/>
          </a:xfrm>
        </p:spPr>
        <p:txBody>
          <a:bodyPr>
            <a:normAutofit/>
          </a:bodyPr>
          <a:lstStyle/>
          <a:p>
            <a:pPr rtl="1"/>
            <a:r>
              <a:rPr lang="fa-IR" sz="4400" kern="1200" dirty="0" smtClean="0">
                <a:solidFill>
                  <a:schemeClr val="tx1"/>
                </a:solidFill>
                <a:latin typeface="+mj-lt"/>
                <a:ea typeface="+mj-ea"/>
                <a:cs typeface="+mj-cs"/>
              </a:rPr>
              <a:t>جزئیات عایق کاری دیوارها</a:t>
            </a:r>
            <a:endParaRPr lang="en-US" sz="4400" kern="1200" dirty="0" smtClean="0">
              <a:solidFill>
                <a:schemeClr val="tx1"/>
              </a:solidFill>
              <a:latin typeface="+mj-lt"/>
              <a:ea typeface="+mj-ea"/>
              <a:cs typeface="+mj-cs"/>
            </a:endParaRPr>
          </a:p>
          <a:p>
            <a:endParaRPr lang="en-US" dirty="0"/>
          </a:p>
        </p:txBody>
      </p:sp>
      <p:pic>
        <p:nvPicPr>
          <p:cNvPr id="4" name="Content Placeholder 3" descr="http://www.pic.daneshju.ir/images/27589596181103937495.gif"/>
          <p:cNvPicPr>
            <a:picLocks noGrp="1" noChangeAspect="1" noChangeArrowheads="1"/>
          </p:cNvPicPr>
          <p:nvPr>
            <p:ph idx="1"/>
          </p:nvPr>
        </p:nvPicPr>
        <p:blipFill>
          <a:blip r:embed="rId2" cstate="print"/>
          <a:srcRect/>
          <a:stretch>
            <a:fillRect/>
          </a:stretch>
        </p:blipFill>
        <p:spPr bwMode="auto">
          <a:xfrm>
            <a:off x="3286116" y="1500174"/>
            <a:ext cx="2686050" cy="1914525"/>
          </a:xfrm>
          <a:prstGeom prst="rect">
            <a:avLst/>
          </a:prstGeom>
          <a:noFill/>
        </p:spPr>
      </p:pic>
      <p:pic>
        <p:nvPicPr>
          <p:cNvPr id="5" name="Picture 4" descr="http://www.pic.daneshju.ir/images/13038893354865090559.gif"/>
          <p:cNvPicPr>
            <a:picLocks noChangeAspect="1" noChangeArrowheads="1"/>
          </p:cNvPicPr>
          <p:nvPr/>
        </p:nvPicPr>
        <p:blipFill>
          <a:blip r:embed="rId3" cstate="print"/>
          <a:srcRect/>
          <a:stretch>
            <a:fillRect/>
          </a:stretch>
        </p:blipFill>
        <p:spPr bwMode="auto">
          <a:xfrm>
            <a:off x="3357554" y="3786190"/>
            <a:ext cx="2533650" cy="18859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071678"/>
            <a:ext cx="8229600" cy="1143000"/>
          </a:xfrm>
        </p:spPr>
        <p:txBody>
          <a:bodyPr>
            <a:normAutofit fontScale="90000"/>
          </a:bodyPr>
          <a:lstStyle/>
          <a:p>
            <a:pPr algn="r" rtl="1"/>
            <a:r>
              <a:rPr lang="fa-IR" sz="4400" kern="1200" dirty="0" smtClean="0">
                <a:solidFill>
                  <a:schemeClr val="tx1"/>
                </a:solidFill>
                <a:latin typeface="+mj-lt"/>
                <a:ea typeface="+mj-ea"/>
                <a:cs typeface="+mj-cs"/>
              </a:rPr>
              <a:t>جزئیات عایق کاری سقفهای صاف</a:t>
            </a:r>
            <a:br>
              <a:rPr lang="fa-IR" sz="4400" kern="1200" dirty="0" smtClean="0">
                <a:solidFill>
                  <a:schemeClr val="tx1"/>
                </a:solidFill>
                <a:latin typeface="+mj-lt"/>
                <a:ea typeface="+mj-ea"/>
                <a:cs typeface="+mj-cs"/>
              </a:rPr>
            </a:br>
            <a:endParaRPr lang="en-US" sz="4400" kern="1200" dirty="0" smtClean="0">
              <a:solidFill>
                <a:schemeClr val="tx1"/>
              </a:solidFill>
              <a:latin typeface="+mj-lt"/>
              <a:ea typeface="+mj-ea"/>
              <a:cs typeface="+mj-cs"/>
            </a:endParaRPr>
          </a:p>
          <a:p>
            <a:endParaRPr lang="en-US" dirty="0"/>
          </a:p>
        </p:txBody>
      </p:sp>
      <p:pic>
        <p:nvPicPr>
          <p:cNvPr id="13316" name="Picture 5" descr="http://www.pic.daneshju.ir/images/68400825596656921735.gif"/>
          <p:cNvPicPr>
            <a:picLocks noChangeAspect="1" noChangeArrowheads="1"/>
          </p:cNvPicPr>
          <p:nvPr/>
        </p:nvPicPr>
        <p:blipFill>
          <a:blip r:embed="rId2" cstate="print"/>
          <a:srcRect/>
          <a:stretch>
            <a:fillRect/>
          </a:stretch>
        </p:blipFill>
        <p:spPr bwMode="auto">
          <a:xfrm>
            <a:off x="2500298" y="2000240"/>
            <a:ext cx="4048125" cy="1504950"/>
          </a:xfrm>
          <a:prstGeom prst="rect">
            <a:avLst/>
          </a:prstGeom>
          <a:noFill/>
        </p:spPr>
      </p:pic>
      <p:pic>
        <p:nvPicPr>
          <p:cNvPr id="13315" name="Picture 6" descr="http://www.pic.daneshju.ir/images/87640785793484380085.gif"/>
          <p:cNvPicPr>
            <a:picLocks noChangeAspect="1" noChangeArrowheads="1"/>
          </p:cNvPicPr>
          <p:nvPr/>
        </p:nvPicPr>
        <p:blipFill>
          <a:blip r:embed="rId3" cstate="print"/>
          <a:srcRect/>
          <a:stretch>
            <a:fillRect/>
          </a:stretch>
        </p:blipFill>
        <p:spPr bwMode="auto">
          <a:xfrm>
            <a:off x="2500298" y="4357694"/>
            <a:ext cx="3771900" cy="1447800"/>
          </a:xfrm>
          <a:prstGeom prst="rect">
            <a:avLst/>
          </a:prstGeom>
          <a:noFill/>
        </p:spPr>
      </p:pic>
      <p:sp>
        <p:nvSpPr>
          <p:cNvPr id="13319" name="Rectangle 7"/>
          <p:cNvSpPr>
            <a:spLocks noChangeArrowheads="1"/>
          </p:cNvSpPr>
          <p:nvPr/>
        </p:nvSpPr>
        <p:spPr bwMode="auto">
          <a:xfrm>
            <a:off x="0" y="100010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571612"/>
            <a:ext cx="8229600" cy="1143000"/>
          </a:xfrm>
        </p:spPr>
        <p:txBody>
          <a:bodyPr>
            <a:normAutofit fontScale="90000"/>
          </a:bodyPr>
          <a:lstStyle/>
          <a:p>
            <a:pPr rtl="1"/>
            <a:r>
              <a:rPr lang="fa-IR" sz="4400" kern="1200" dirty="0" smtClean="0">
                <a:solidFill>
                  <a:schemeClr val="tx1"/>
                </a:solidFill>
                <a:latin typeface="+mj-lt"/>
                <a:ea typeface="+mj-ea"/>
                <a:cs typeface="+mj-cs"/>
              </a:rPr>
              <a:t> </a:t>
            </a:r>
            <a:endParaRPr lang="en-US" sz="4400" kern="1200" dirty="0" smtClean="0">
              <a:solidFill>
                <a:schemeClr val="tx1"/>
              </a:solidFill>
              <a:latin typeface="+mj-lt"/>
              <a:ea typeface="+mj-ea"/>
              <a:cs typeface="+mj-cs"/>
            </a:endParaRPr>
          </a:p>
          <a:p>
            <a:r>
              <a:rPr lang="en-US" sz="4400" kern="1200" dirty="0" smtClean="0">
                <a:solidFill>
                  <a:schemeClr val="tx1"/>
                </a:solidFill>
                <a:latin typeface="+mj-lt"/>
                <a:ea typeface="+mj-ea"/>
                <a:cs typeface="+mj-cs"/>
              </a:rPr>
              <a:t> </a:t>
            </a:r>
          </a:p>
          <a:p>
            <a:r>
              <a:rPr lang="en-US" sz="4400" kern="1200" dirty="0" smtClean="0">
                <a:solidFill>
                  <a:schemeClr val="tx1"/>
                </a:solidFill>
                <a:latin typeface="+mj-lt"/>
                <a:ea typeface="+mj-ea"/>
                <a:cs typeface="+mj-cs"/>
              </a:rPr>
              <a:t> </a:t>
            </a:r>
          </a:p>
          <a:p>
            <a:pPr algn="r"/>
            <a:r>
              <a:rPr lang="en-US" sz="4400" kern="1200" dirty="0" smtClean="0">
                <a:solidFill>
                  <a:schemeClr val="tx1"/>
                </a:solidFill>
                <a:latin typeface="+mj-lt"/>
                <a:ea typeface="+mj-ea"/>
                <a:cs typeface="+mj-cs"/>
              </a:rPr>
              <a:t> </a:t>
            </a:r>
            <a:r>
              <a:rPr lang="fa-IR" dirty="0"/>
              <a:t>جزئیات عایق کاری سقفهای شیبدار</a:t>
            </a:r>
            <a:endParaRPr lang="en-US" sz="4400" kern="1200" dirty="0" smtClean="0">
              <a:solidFill>
                <a:schemeClr val="tx1"/>
              </a:solidFill>
              <a:latin typeface="+mj-lt"/>
              <a:ea typeface="+mj-ea"/>
              <a:cs typeface="+mj-cs"/>
            </a:endParaRPr>
          </a:p>
          <a:p>
            <a:r>
              <a:rPr lang="en-US" sz="4400" kern="1200" dirty="0" smtClean="0">
                <a:solidFill>
                  <a:schemeClr val="tx1"/>
                </a:solidFill>
                <a:latin typeface="+mj-lt"/>
                <a:ea typeface="+mj-ea"/>
                <a:cs typeface="+mj-cs"/>
              </a:rPr>
              <a:t> </a:t>
            </a:r>
          </a:p>
          <a:p>
            <a:endParaRPr lang="en-US" dirty="0"/>
          </a:p>
        </p:txBody>
      </p:sp>
      <p:pic>
        <p:nvPicPr>
          <p:cNvPr id="7" name="Picture 7" descr="http://www.pic.daneshju.ir/images/64489629535815677555.gif"/>
          <p:cNvPicPr>
            <a:picLocks noGrp="1" noChangeAspect="1" noChangeArrowheads="1"/>
          </p:cNvPicPr>
          <p:nvPr>
            <p:ph idx="1"/>
          </p:nvPr>
        </p:nvPicPr>
        <p:blipFill>
          <a:blip r:embed="rId2" cstate="print"/>
          <a:srcRect/>
          <a:stretch>
            <a:fillRect/>
          </a:stretch>
        </p:blipFill>
        <p:spPr bwMode="auto">
          <a:xfrm>
            <a:off x="2714612" y="2071678"/>
            <a:ext cx="3629025" cy="1876425"/>
          </a:xfrm>
          <a:prstGeom prst="rect">
            <a:avLst/>
          </a:prstGeom>
          <a:noFill/>
        </p:spPr>
      </p:pic>
      <p:pic>
        <p:nvPicPr>
          <p:cNvPr id="9" name="Picture 8" descr="http://www.pic.daneshju.ir/images/33759092116027213223.gif"/>
          <p:cNvPicPr>
            <a:picLocks noChangeAspect="1" noChangeArrowheads="1"/>
          </p:cNvPicPr>
          <p:nvPr/>
        </p:nvPicPr>
        <p:blipFill>
          <a:blip r:embed="rId3" cstate="print"/>
          <a:srcRect/>
          <a:stretch>
            <a:fillRect/>
          </a:stretch>
        </p:blipFill>
        <p:spPr bwMode="auto">
          <a:xfrm>
            <a:off x="2857488" y="4643446"/>
            <a:ext cx="2924175" cy="20097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357826"/>
            <a:ext cx="8229600" cy="1143000"/>
          </a:xfrm>
        </p:spPr>
        <p:txBody>
          <a:bodyPr>
            <a:noAutofit/>
          </a:bodyPr>
          <a:lstStyle/>
          <a:p>
            <a:pPr algn="r" rtl="1"/>
            <a:r>
              <a:rPr lang="en-US" sz="1800" dirty="0" smtClean="0">
                <a:solidFill>
                  <a:schemeClr val="tx1"/>
                </a:solidFill>
              </a:rPr>
              <a:t/>
            </a:r>
            <a:br>
              <a:rPr lang="en-US" sz="1800" dirty="0" smtClean="0">
                <a:solidFill>
                  <a:schemeClr val="tx1"/>
                </a:solidFill>
              </a:rPr>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ar-SA" sz="1800" dirty="0" smtClean="0">
                <a:solidFill>
                  <a:schemeClr val="tx1"/>
                </a:solidFill>
              </a:rPr>
              <a:t> </a:t>
            </a:r>
            <a:r>
              <a:rPr lang="en-US" sz="1800" dirty="0" smtClean="0">
                <a:solidFill>
                  <a:schemeClr val="tx1"/>
                </a:solidFill>
              </a:rPr>
              <a:t/>
            </a:r>
            <a:br>
              <a:rPr lang="en-US" sz="1800" dirty="0" smtClean="0">
                <a:solidFill>
                  <a:schemeClr val="tx1"/>
                </a:solidFill>
              </a:rPr>
            </a:br>
            <a:r>
              <a:rPr lang="ar-SA" sz="1800" dirty="0" smtClean="0">
                <a:solidFill>
                  <a:schemeClr val="tx1"/>
                </a:solidFill>
              </a:rPr>
              <a:t>بزرگترین حسن چنین سیستمی این است که از فضای داخل اتاق و آپارتمان اکسیژنی جهت احتراق مصرف نمی شود و تاثیری بر کیفیت هوای داخل آپارتمان ندارد .</a:t>
            </a:r>
            <a:r>
              <a:rPr lang="en-US" sz="1800" dirty="0" smtClean="0">
                <a:solidFill>
                  <a:schemeClr val="tx1"/>
                </a:solidFill>
              </a:rPr>
              <a:t/>
            </a:r>
            <a:br>
              <a:rPr lang="en-US" sz="1800" dirty="0" smtClean="0">
                <a:solidFill>
                  <a:schemeClr val="tx1"/>
                </a:solidFill>
              </a:rPr>
            </a:br>
            <a:r>
              <a:rPr lang="ar-SA" sz="1800" dirty="0" smtClean="0">
                <a:solidFill>
                  <a:schemeClr val="tx1"/>
                </a:solidFill>
              </a:rPr>
              <a:t>بزرگترین عیب این سیستم سرمایش و گرمایش مرکزی عدم استقلال واحدها می باشد .</a:t>
            </a:r>
            <a:r>
              <a:rPr lang="en-US" sz="1800" dirty="0" smtClean="0">
                <a:solidFill>
                  <a:schemeClr val="tx1"/>
                </a:solidFill>
              </a:rPr>
              <a:t/>
            </a:r>
            <a:br>
              <a:rPr lang="en-US" sz="1800" dirty="0" smtClean="0">
                <a:solidFill>
                  <a:schemeClr val="tx1"/>
                </a:solidFill>
              </a:rPr>
            </a:br>
            <a:r>
              <a:rPr lang="ar-SA" sz="1800" dirty="0" smtClean="0">
                <a:solidFill>
                  <a:schemeClr val="tx1"/>
                </a:solidFill>
              </a:rPr>
              <a:t> </a:t>
            </a:r>
            <a:r>
              <a:rPr lang="en-US" sz="1800" dirty="0" smtClean="0">
                <a:solidFill>
                  <a:schemeClr val="tx1"/>
                </a:solidFill>
              </a:rPr>
              <a:t/>
            </a:r>
            <a:br>
              <a:rPr lang="en-US" sz="1800" dirty="0" smtClean="0">
                <a:solidFill>
                  <a:schemeClr val="tx1"/>
                </a:solidFill>
              </a:rPr>
            </a:br>
            <a:r>
              <a:rPr lang="ar-SA" sz="1800" dirty="0" smtClean="0">
                <a:solidFill>
                  <a:schemeClr val="tx1"/>
                </a:solidFill>
              </a:rPr>
              <a:t> </a:t>
            </a:r>
            <a:r>
              <a:rPr lang="en-US" sz="1800" dirty="0" smtClean="0">
                <a:solidFill>
                  <a:schemeClr val="tx1"/>
                </a:solidFill>
              </a:rPr>
              <a:t/>
            </a:r>
            <a:br>
              <a:rPr lang="en-US" sz="1800" dirty="0" smtClean="0">
                <a:solidFill>
                  <a:schemeClr val="tx1"/>
                </a:solidFill>
              </a:rPr>
            </a:br>
            <a:r>
              <a:rPr lang="ar-SA" sz="1800" dirty="0" smtClean="0">
                <a:solidFill>
                  <a:schemeClr val="tx1"/>
                </a:solidFill>
              </a:rPr>
              <a:t>اما پس از معرفی سیستم های سرمایش و گرمایش موقع تصمیم گیری در خصوص انتخاب سیستم سرمایش و گرمایش می باشد .جهت تصمیم گیری باید چند پارامتر زیر را وزن دهی نمایید و سپس آنرا در امتیاز معرفی شده در جدول زیر ضرب نمایید وزن هر پارامتر بستگی به درجه اهمیت ان پارامتر برای کارفرما دارد مثلا شاید هزینه اولیه نزد یک کارفرما بسیار مهم باشد و نزد کارفرمای دیگر از اهمیت کمتری برخوردار باشد .</a:t>
            </a:r>
            <a:r>
              <a:rPr lang="en-US" sz="1800" dirty="0" smtClean="0">
                <a:solidFill>
                  <a:schemeClr val="tx1"/>
                </a:solidFill>
              </a:rPr>
              <a:t/>
            </a:r>
            <a:br>
              <a:rPr lang="en-US" sz="1800" dirty="0" smtClean="0">
                <a:solidFill>
                  <a:schemeClr val="tx1"/>
                </a:solidFill>
              </a:rPr>
            </a:br>
            <a:r>
              <a:rPr lang="ar-SA" sz="1800" dirty="0" smtClean="0">
                <a:solidFill>
                  <a:schemeClr val="tx1"/>
                </a:solidFill>
              </a:rPr>
              <a:t>پارامتر اول : سطح آسایش مورد نظر</a:t>
            </a:r>
            <a:r>
              <a:rPr lang="en-US" sz="1800" dirty="0" smtClean="0">
                <a:solidFill>
                  <a:schemeClr val="tx1"/>
                </a:solidFill>
              </a:rPr>
              <a:t/>
            </a:r>
            <a:br>
              <a:rPr lang="en-US" sz="1800" dirty="0" smtClean="0">
                <a:solidFill>
                  <a:schemeClr val="tx1"/>
                </a:solidFill>
              </a:rPr>
            </a:br>
            <a:r>
              <a:rPr lang="ar-SA" sz="1800" dirty="0" smtClean="0">
                <a:solidFill>
                  <a:schemeClr val="tx1"/>
                </a:solidFill>
              </a:rPr>
              <a:t>پارامتر دوم : سهولت نصب</a:t>
            </a:r>
            <a:r>
              <a:rPr lang="en-US" sz="1800" dirty="0" smtClean="0">
                <a:solidFill>
                  <a:schemeClr val="tx1"/>
                </a:solidFill>
              </a:rPr>
              <a:t/>
            </a:r>
            <a:br>
              <a:rPr lang="en-US" sz="1800" dirty="0" smtClean="0">
                <a:solidFill>
                  <a:schemeClr val="tx1"/>
                </a:solidFill>
              </a:rPr>
            </a:br>
            <a:r>
              <a:rPr lang="ar-SA" sz="1800" dirty="0" smtClean="0">
                <a:solidFill>
                  <a:schemeClr val="tx1"/>
                </a:solidFill>
              </a:rPr>
              <a:t>پارامتر سوم : هزینه اولیه خرید تجهیزات</a:t>
            </a:r>
            <a:r>
              <a:rPr lang="en-US" sz="1800" dirty="0" smtClean="0">
                <a:solidFill>
                  <a:schemeClr val="tx1"/>
                </a:solidFill>
              </a:rPr>
              <a:t/>
            </a:r>
            <a:br>
              <a:rPr lang="en-US" sz="1800" dirty="0" smtClean="0">
                <a:solidFill>
                  <a:schemeClr val="tx1"/>
                </a:solidFill>
              </a:rPr>
            </a:br>
            <a:r>
              <a:rPr lang="ar-SA" sz="1800" dirty="0" smtClean="0">
                <a:solidFill>
                  <a:schemeClr val="tx1"/>
                </a:solidFill>
              </a:rPr>
              <a:t>پارامتر چهارم : هزینه نگهداری و تعمیرات</a:t>
            </a:r>
            <a:r>
              <a:rPr lang="en-US" sz="1800" dirty="0" smtClean="0">
                <a:solidFill>
                  <a:schemeClr val="tx1"/>
                </a:solidFill>
              </a:rPr>
              <a:t/>
            </a:r>
            <a:br>
              <a:rPr lang="en-US" sz="1800" dirty="0" smtClean="0">
                <a:solidFill>
                  <a:schemeClr val="tx1"/>
                </a:solidFill>
              </a:rPr>
            </a:br>
            <a:r>
              <a:rPr lang="ar-SA" sz="1800" dirty="0" smtClean="0">
                <a:solidFill>
                  <a:schemeClr val="tx1"/>
                </a:solidFill>
              </a:rPr>
              <a:t>پارامتر پنجم: سهولت نگهداری و تعمیرات</a:t>
            </a:r>
            <a:r>
              <a:rPr lang="en-US" sz="1800" dirty="0" smtClean="0">
                <a:solidFill>
                  <a:schemeClr val="tx1"/>
                </a:solidFill>
              </a:rPr>
              <a:t/>
            </a:r>
            <a:br>
              <a:rPr lang="en-US" sz="1800" dirty="0" smtClean="0">
                <a:solidFill>
                  <a:schemeClr val="tx1"/>
                </a:solidFill>
              </a:rPr>
            </a:br>
            <a:r>
              <a:rPr lang="ar-SA" sz="1800" dirty="0" smtClean="0">
                <a:solidFill>
                  <a:schemeClr val="tx1"/>
                </a:solidFill>
              </a:rPr>
              <a:t>پارامتر ششم : استقلال واحدها و امکانات کنترل منطقه ای</a:t>
            </a:r>
            <a:r>
              <a:rPr lang="en-US" sz="1800" dirty="0" smtClean="0">
                <a:solidFill>
                  <a:schemeClr val="tx1"/>
                </a:solidFill>
              </a:rPr>
              <a:t/>
            </a:r>
            <a:br>
              <a:rPr lang="en-US" sz="1800" dirty="0" smtClean="0">
                <a:solidFill>
                  <a:schemeClr val="tx1"/>
                </a:solidFill>
              </a:rPr>
            </a:br>
            <a:r>
              <a:rPr lang="ar-SA" sz="1800" dirty="0" smtClean="0">
                <a:solidFill>
                  <a:schemeClr val="tx1"/>
                </a:solidFill>
              </a:rPr>
              <a:t>پارامتر هفتم : طول عمر</a:t>
            </a:r>
            <a:r>
              <a:rPr lang="en-US" sz="1800" dirty="0" smtClean="0">
                <a:solidFill>
                  <a:schemeClr val="tx1"/>
                </a:solidFill>
              </a:rPr>
              <a:t/>
            </a:r>
            <a:br>
              <a:rPr lang="en-US" sz="1800" dirty="0" smtClean="0">
                <a:solidFill>
                  <a:schemeClr val="tx1"/>
                </a:solidFill>
              </a:rPr>
            </a:br>
            <a:r>
              <a:rPr lang="ar-SA" sz="1800" dirty="0" smtClean="0">
                <a:solidFill>
                  <a:schemeClr val="tx1"/>
                </a:solidFill>
              </a:rPr>
              <a:t>پارامتر هشتم: ایمنی و آلودگی</a:t>
            </a:r>
            <a:r>
              <a:rPr lang="en-US" sz="1800" dirty="0" smtClean="0">
                <a:solidFill>
                  <a:schemeClr val="tx1"/>
                </a:solidFill>
              </a:rPr>
              <a:t/>
            </a:r>
            <a:br>
              <a:rPr lang="en-US" sz="1800" dirty="0" smtClean="0">
                <a:solidFill>
                  <a:schemeClr val="tx1"/>
                </a:solidFill>
              </a:rPr>
            </a:br>
            <a:r>
              <a:rPr lang="ar-SA" sz="1800" dirty="0" smtClean="0">
                <a:solidFill>
                  <a:schemeClr val="tx1"/>
                </a:solidFill>
              </a:rPr>
              <a:t>پارامتر نهم: محدودیت اقلیمی</a:t>
            </a:r>
            <a:r>
              <a:rPr lang="en-US" sz="1800" dirty="0" smtClean="0">
                <a:solidFill>
                  <a:schemeClr val="tx1"/>
                </a:solidFill>
              </a:rPr>
              <a:t/>
            </a:r>
            <a:br>
              <a:rPr lang="en-US" sz="1800" dirty="0" smtClean="0">
                <a:solidFill>
                  <a:schemeClr val="tx1"/>
                </a:solidFill>
              </a:rPr>
            </a:br>
            <a:r>
              <a:rPr lang="ar-SA" sz="1800" dirty="0" smtClean="0">
                <a:solidFill>
                  <a:schemeClr val="tx1"/>
                </a:solidFill>
              </a:rPr>
              <a:t> </a:t>
            </a:r>
            <a:endParaRPr lang="en-U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400" kern="1200" dirty="0" smtClean="0">
                <a:solidFill>
                  <a:schemeClr val="tx1"/>
                </a:solidFill>
                <a:latin typeface="+mj-lt"/>
                <a:ea typeface="+mj-ea"/>
                <a:cs typeface="+mj-cs"/>
              </a:rPr>
              <a:t/>
            </a:r>
            <a:br>
              <a:rPr lang="fa-IR" sz="4400" kern="1200" dirty="0" smtClean="0">
                <a:solidFill>
                  <a:schemeClr val="tx1"/>
                </a:solidFill>
                <a:latin typeface="+mj-lt"/>
                <a:ea typeface="+mj-ea"/>
                <a:cs typeface="+mj-cs"/>
              </a:rPr>
            </a:br>
            <a:r>
              <a:rPr lang="en-US" sz="4400" kern="1200" dirty="0" smtClean="0">
                <a:solidFill>
                  <a:schemeClr val="tx1"/>
                </a:solidFill>
                <a:latin typeface="+mj-lt"/>
                <a:ea typeface="+mj-ea"/>
                <a:cs typeface="+mj-cs"/>
              </a:rPr>
              <a:t>.</a:t>
            </a:r>
            <a:endParaRPr lang="en-US" dirty="0"/>
          </a:p>
        </p:txBody>
      </p:sp>
      <p:pic>
        <p:nvPicPr>
          <p:cNvPr id="4" name="Picture 3" descr="L6352028185221.jpg"/>
          <p:cNvPicPr>
            <a:picLocks noChangeAspect="1"/>
          </p:cNvPicPr>
          <p:nvPr/>
        </p:nvPicPr>
        <p:blipFill>
          <a:blip r:embed="rId2" cstate="print"/>
          <a:stretch>
            <a:fillRect/>
          </a:stretch>
        </p:blipFill>
        <p:spPr>
          <a:xfrm>
            <a:off x="142844" y="3571876"/>
            <a:ext cx="2743200" cy="1956816"/>
          </a:xfrm>
          <a:prstGeom prst="rect">
            <a:avLst/>
          </a:prstGeom>
        </p:spPr>
      </p:pic>
      <p:sp>
        <p:nvSpPr>
          <p:cNvPr id="3" name="Content Placeholder 2"/>
          <p:cNvSpPr>
            <a:spLocks noGrp="1"/>
          </p:cNvSpPr>
          <p:nvPr>
            <p:ph idx="1"/>
          </p:nvPr>
        </p:nvSpPr>
        <p:spPr>
          <a:xfrm>
            <a:off x="457200" y="857232"/>
            <a:ext cx="8229600" cy="5467368"/>
          </a:xfrm>
        </p:spPr>
        <p:txBody>
          <a:bodyPr>
            <a:normAutofit fontScale="77500" lnSpcReduction="20000"/>
          </a:bodyPr>
          <a:lstStyle/>
          <a:p>
            <a:pPr algn="r" rtl="1"/>
            <a:r>
              <a:rPr lang="ar-SA" dirty="0">
                <a:latin typeface="+mj-lt"/>
                <a:ea typeface="+mj-ea"/>
                <a:cs typeface="+mj-cs"/>
              </a:rPr>
              <a:t>عایق کاری نقش بسیار مهمی در گرم نگه داشتن ساختمان در فصل زمستان و خنک نگه داشتن آن در فصل تابستان دارد . به کمک عایق کاری می توان یک خانه را در زمستان </a:t>
            </a:r>
            <a:r>
              <a:rPr lang="fa-IR" dirty="0">
                <a:latin typeface="+mj-lt"/>
                <a:ea typeface="+mj-ea"/>
                <a:cs typeface="+mj-cs"/>
              </a:rPr>
              <a:t>۵ </a:t>
            </a:r>
            <a:r>
              <a:rPr lang="ar-SA" dirty="0">
                <a:latin typeface="+mj-lt"/>
                <a:ea typeface="+mj-ea"/>
                <a:cs typeface="+mj-cs"/>
              </a:rPr>
              <a:t>درجه گرمتر و در تابستان </a:t>
            </a:r>
            <a:r>
              <a:rPr lang="fa-IR" dirty="0">
                <a:latin typeface="+mj-lt"/>
                <a:ea typeface="+mj-ea"/>
                <a:cs typeface="+mj-cs"/>
              </a:rPr>
              <a:t>۱۰ </a:t>
            </a:r>
            <a:r>
              <a:rPr lang="ar-SA" dirty="0">
                <a:latin typeface="+mj-lt"/>
                <a:ea typeface="+mj-ea"/>
                <a:cs typeface="+mj-cs"/>
              </a:rPr>
              <a:t>درجه خنک تر نگه داشت </a:t>
            </a:r>
            <a:endParaRPr lang="en-US" dirty="0">
              <a:latin typeface="+mj-lt"/>
              <a:ea typeface="+mj-ea"/>
              <a:cs typeface="+mj-cs"/>
            </a:endParaRPr>
          </a:p>
          <a:p>
            <a:pPr algn="r" rtl="1"/>
            <a:r>
              <a:rPr lang="ar-SA" dirty="0">
                <a:latin typeface="+mj-lt"/>
                <a:ea typeface="+mj-ea"/>
                <a:cs typeface="+mj-cs"/>
              </a:rPr>
              <a:t> </a:t>
            </a:r>
            <a:endParaRPr lang="en-US" dirty="0">
              <a:latin typeface="+mj-lt"/>
              <a:ea typeface="+mj-ea"/>
              <a:cs typeface="+mj-cs"/>
            </a:endParaRPr>
          </a:p>
          <a:p>
            <a:pPr algn="r" rtl="1"/>
            <a:r>
              <a:rPr lang="en-US" dirty="0">
                <a:latin typeface="+mj-lt"/>
                <a:ea typeface="+mj-ea"/>
                <a:cs typeface="+mj-cs"/>
              </a:rPr>
              <a:t> </a:t>
            </a:r>
          </a:p>
          <a:p>
            <a:pPr algn="r" rtl="1"/>
            <a:r>
              <a:rPr lang="ar-SA" b="1" dirty="0">
                <a:latin typeface="+mj-lt"/>
                <a:ea typeface="+mj-ea"/>
                <a:cs typeface="+mj-cs"/>
              </a:rPr>
              <a:t>چه جاهایی باید عایق کاری شوند؟</a:t>
            </a:r>
            <a:endParaRPr lang="en-US" dirty="0">
              <a:latin typeface="+mj-lt"/>
              <a:ea typeface="+mj-ea"/>
              <a:cs typeface="+mj-cs"/>
            </a:endParaRPr>
          </a:p>
          <a:p>
            <a:pPr algn="r" rtl="1"/>
            <a:r>
              <a:rPr lang="en-US" b="1" dirty="0">
                <a:latin typeface="+mj-lt"/>
                <a:ea typeface="+mj-ea"/>
                <a:cs typeface="+mj-cs"/>
              </a:rPr>
              <a:t> </a:t>
            </a:r>
            <a:endParaRPr lang="en-US" dirty="0">
              <a:latin typeface="+mj-lt"/>
              <a:ea typeface="+mj-ea"/>
              <a:cs typeface="+mj-cs"/>
            </a:endParaRPr>
          </a:p>
          <a:p>
            <a:pPr algn="r" rtl="1"/>
            <a:r>
              <a:rPr lang="ar-SA" b="1" dirty="0">
                <a:latin typeface="+mj-lt"/>
                <a:ea typeface="+mj-ea"/>
                <a:cs typeface="+mj-cs"/>
              </a:rPr>
              <a:t>سقفها </a:t>
            </a:r>
            <a:endParaRPr lang="en-US" dirty="0">
              <a:latin typeface="+mj-lt"/>
              <a:ea typeface="+mj-ea"/>
              <a:cs typeface="+mj-cs"/>
            </a:endParaRPr>
          </a:p>
          <a:p>
            <a:pPr algn="r" rtl="1"/>
            <a:r>
              <a:rPr lang="ar-SA" dirty="0">
                <a:latin typeface="+mj-lt"/>
                <a:ea typeface="+mj-ea"/>
                <a:cs typeface="+mj-cs"/>
              </a:rPr>
              <a:t>با عایق کاری سقف مصرف انرژی برای گرمایش و سرمایش ساختمان </a:t>
            </a:r>
            <a:r>
              <a:rPr lang="fa-IR" dirty="0">
                <a:latin typeface="+mj-lt"/>
                <a:ea typeface="+mj-ea"/>
                <a:cs typeface="+mj-cs"/>
              </a:rPr>
              <a:t>۳۵% </a:t>
            </a:r>
            <a:r>
              <a:rPr lang="ar-SA" dirty="0">
                <a:latin typeface="+mj-lt"/>
                <a:ea typeface="+mj-ea"/>
                <a:cs typeface="+mj-cs"/>
              </a:rPr>
              <a:t>تا </a:t>
            </a:r>
            <a:r>
              <a:rPr lang="fa-IR" dirty="0">
                <a:latin typeface="+mj-lt"/>
                <a:ea typeface="+mj-ea"/>
                <a:cs typeface="+mj-cs"/>
              </a:rPr>
              <a:t>۴۵%</a:t>
            </a:r>
            <a:r>
              <a:rPr lang="en-US" dirty="0">
                <a:latin typeface="+mj-lt"/>
                <a:ea typeface="+mj-ea"/>
                <a:cs typeface="+mj-cs"/>
              </a:rPr>
              <a:t> </a:t>
            </a:r>
            <a:r>
              <a:rPr lang="fa-IR" dirty="0" smtClean="0">
                <a:latin typeface="+mj-lt"/>
                <a:ea typeface="+mj-ea"/>
                <a:cs typeface="+mj-cs"/>
              </a:rPr>
              <a:t> کاهش می یابد.</a:t>
            </a:r>
            <a:endParaRPr lang="en-US" dirty="0">
              <a:latin typeface="+mj-lt"/>
              <a:ea typeface="+mj-ea"/>
              <a:cs typeface="+mj-cs"/>
            </a:endParaRPr>
          </a:p>
          <a:p>
            <a:pPr algn="r" rtl="1"/>
            <a:r>
              <a:rPr lang="ar-SA" b="1" dirty="0">
                <a:latin typeface="+mj-lt"/>
                <a:ea typeface="+mj-ea"/>
                <a:cs typeface="+mj-cs"/>
              </a:rPr>
              <a:t>دیوار های خارجی </a:t>
            </a:r>
            <a:endParaRPr lang="en-US" dirty="0">
              <a:latin typeface="+mj-lt"/>
              <a:ea typeface="+mj-ea"/>
              <a:cs typeface="+mj-cs"/>
            </a:endParaRPr>
          </a:p>
          <a:p>
            <a:pPr algn="r" rtl="1"/>
            <a:r>
              <a:rPr lang="ar-SA" dirty="0">
                <a:latin typeface="+mj-lt"/>
                <a:ea typeface="+mj-ea"/>
                <a:cs typeface="+mj-cs"/>
              </a:rPr>
              <a:t>مصرف انرژی برای گرمایش و سرمایش ساختمان را حدود </a:t>
            </a:r>
            <a:r>
              <a:rPr lang="fa-IR" dirty="0">
                <a:latin typeface="+mj-lt"/>
                <a:ea typeface="+mj-ea"/>
                <a:cs typeface="+mj-cs"/>
              </a:rPr>
              <a:t>۱۵% </a:t>
            </a:r>
            <a:r>
              <a:rPr lang="ar-SA" dirty="0">
                <a:latin typeface="+mj-lt"/>
                <a:ea typeface="+mj-ea"/>
                <a:cs typeface="+mj-cs"/>
              </a:rPr>
              <a:t>کاهش می دهد</a:t>
            </a:r>
            <a:r>
              <a:rPr lang="en-US" dirty="0">
                <a:latin typeface="+mj-lt"/>
                <a:ea typeface="+mj-ea"/>
                <a:cs typeface="+mj-cs"/>
              </a:rPr>
              <a:t>.</a:t>
            </a:r>
          </a:p>
          <a:p>
            <a:pPr algn="r" rtl="1"/>
            <a:r>
              <a:rPr lang="ar-SA" b="1" dirty="0">
                <a:latin typeface="+mj-lt"/>
                <a:ea typeface="+mj-ea"/>
                <a:cs typeface="+mj-cs"/>
              </a:rPr>
              <a:t> </a:t>
            </a:r>
            <a:endParaRPr lang="en-US" dirty="0">
              <a:latin typeface="+mj-lt"/>
              <a:ea typeface="+mj-ea"/>
              <a:cs typeface="+mj-cs"/>
            </a:endParaRPr>
          </a:p>
          <a:p>
            <a:pPr algn="r" rtl="1"/>
            <a:r>
              <a:rPr lang="ar-SA" b="1" dirty="0">
                <a:latin typeface="+mj-lt"/>
                <a:ea typeface="+mj-ea"/>
                <a:cs typeface="+mj-cs"/>
              </a:rPr>
              <a:t>کف </a:t>
            </a:r>
            <a:endParaRPr lang="en-US" dirty="0">
              <a:latin typeface="+mj-lt"/>
              <a:ea typeface="+mj-ea"/>
              <a:cs typeface="+mj-cs"/>
            </a:endParaRPr>
          </a:p>
          <a:p>
            <a:pPr algn="r" rtl="1"/>
            <a:r>
              <a:rPr lang="ar-SA" dirty="0">
                <a:latin typeface="+mj-lt"/>
                <a:ea typeface="+mj-ea"/>
                <a:cs typeface="+mj-cs"/>
              </a:rPr>
              <a:t>مصرف انرژی در زمستان را </a:t>
            </a:r>
            <a:r>
              <a:rPr lang="fa-IR" dirty="0">
                <a:latin typeface="+mj-lt"/>
                <a:ea typeface="+mj-ea"/>
                <a:cs typeface="+mj-cs"/>
              </a:rPr>
              <a:t>۵% </a:t>
            </a:r>
            <a:r>
              <a:rPr lang="ar-SA" dirty="0">
                <a:latin typeface="+mj-lt"/>
                <a:ea typeface="+mj-ea"/>
                <a:cs typeface="+mj-cs"/>
              </a:rPr>
              <a:t>کاهش می دهد</a:t>
            </a:r>
            <a:endParaRPr lang="en-US" dirty="0">
              <a:latin typeface="+mj-lt"/>
              <a:ea typeface="+mj-ea"/>
              <a:cs typeface="+mj-cs"/>
            </a:endParaRPr>
          </a:p>
          <a:p>
            <a:pPr algn="r" rtl="1"/>
            <a:r>
              <a:rPr lang="en-US" dirty="0">
                <a:latin typeface="+mj-lt"/>
                <a:ea typeface="+mj-ea"/>
                <a:cs typeface="+mj-cs"/>
              </a:rPr>
              <a:t> </a:t>
            </a:r>
          </a:p>
          <a:p>
            <a:pPr algn="r" rtl="1"/>
            <a:r>
              <a:rPr lang="en-US" dirty="0">
                <a:latin typeface="+mj-lt"/>
                <a:ea typeface="+mj-ea"/>
                <a:cs typeface="+mj-cs"/>
              </a:rPr>
              <a:t>.</a:t>
            </a:r>
            <a:r>
              <a:rPr lang="ar-SA" b="1" dirty="0">
                <a:latin typeface="+mj-lt"/>
                <a:ea typeface="+mj-ea"/>
                <a:cs typeface="+mj-cs"/>
              </a:rPr>
              <a:t>لوله های آبگرم</a:t>
            </a:r>
            <a:endParaRPr lang="en-US" dirty="0">
              <a:latin typeface="+mj-lt"/>
              <a:ea typeface="+mj-ea"/>
              <a:cs typeface="+mj-cs"/>
            </a:endParaRPr>
          </a:p>
          <a:p>
            <a:pPr algn="r" rtl="1"/>
            <a:r>
              <a:rPr lang="ar-SA" dirty="0">
                <a:latin typeface="+mj-lt"/>
                <a:ea typeface="+mj-ea"/>
                <a:cs typeface="+mj-cs"/>
              </a:rPr>
              <a:t>برای عایق کاری لوله های آبگرم می توان از عایق های پتویی یا عایقهایی که به طور ویژه برای لوله ها ساخته شده و به راحتی قابل نصب هستند استفاده کرد</a:t>
            </a:r>
            <a:endParaRPr lang="en-US" dirty="0">
              <a:latin typeface="+mj-lt"/>
              <a:ea typeface="+mj-ea"/>
              <a:cs typeface="+mj-cs"/>
            </a:endParaRPr>
          </a:p>
          <a:p>
            <a:pPr algn="r" rt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00108"/>
            <a:ext cx="8429652" cy="6143668"/>
          </a:xfrm>
        </p:spPr>
        <p:txBody>
          <a:bodyPr>
            <a:normAutofit/>
          </a:bodyPr>
          <a:lstStyle/>
          <a:p>
            <a:pPr algn="r">
              <a:buNone/>
            </a:pPr>
            <a:r>
              <a:rPr lang="ar-SA" sz="3400" b="1" dirty="0">
                <a:latin typeface="+mj-lt"/>
                <a:ea typeface="+mj-ea"/>
                <a:cs typeface="+mj-cs"/>
              </a:rPr>
              <a:t>عایق های رطوبتی </a:t>
            </a:r>
            <a:endParaRPr lang="en-US" sz="3400" dirty="0">
              <a:latin typeface="+mj-lt"/>
              <a:ea typeface="+mj-ea"/>
              <a:cs typeface="+mj-cs"/>
            </a:endParaRPr>
          </a:p>
          <a:p>
            <a:pPr algn="r"/>
            <a:r>
              <a:rPr lang="ar-SA" sz="3400" dirty="0" smtClean="0">
                <a:latin typeface="+mj-lt"/>
                <a:ea typeface="+mj-ea"/>
                <a:cs typeface="+mj-cs"/>
              </a:rPr>
              <a:t>برای </a:t>
            </a:r>
            <a:r>
              <a:rPr lang="ar-SA" sz="3400" dirty="0">
                <a:latin typeface="+mj-lt"/>
                <a:ea typeface="+mj-ea"/>
                <a:cs typeface="+mj-cs"/>
              </a:rPr>
              <a:t>جلوگیری از نفوذ رطوبت در </a:t>
            </a:r>
            <a:r>
              <a:rPr lang="ar-SA" sz="3400" dirty="0" smtClean="0">
                <a:latin typeface="+mj-lt"/>
                <a:ea typeface="+mj-ea"/>
                <a:cs typeface="+mj-cs"/>
              </a:rPr>
              <a:t>سطوح </a:t>
            </a:r>
            <a:r>
              <a:rPr lang="ar-SA" sz="3400" dirty="0">
                <a:latin typeface="+mj-lt"/>
                <a:ea typeface="+mj-ea"/>
                <a:cs typeface="+mj-cs"/>
              </a:rPr>
              <a:t>ساختمانی ( نظیر دیوار ، سقف </a:t>
            </a:r>
            <a:r>
              <a:rPr lang="ar-SA" sz="3400" dirty="0" smtClean="0">
                <a:latin typeface="+mj-lt"/>
                <a:ea typeface="+mj-ea"/>
                <a:cs typeface="+mj-cs"/>
              </a:rPr>
              <a:t>) </a:t>
            </a:r>
            <a:r>
              <a:rPr lang="ar-SA" sz="3400" dirty="0">
                <a:latin typeface="+mj-lt"/>
                <a:ea typeface="+mj-ea"/>
                <a:cs typeface="+mj-cs"/>
              </a:rPr>
              <a:t>و </a:t>
            </a:r>
            <a:r>
              <a:rPr lang="ar-SA" sz="3400" dirty="0" smtClean="0">
                <a:latin typeface="+mj-lt"/>
                <a:ea typeface="+mj-ea"/>
                <a:cs typeface="+mj-cs"/>
              </a:rPr>
              <a:t>لوله </a:t>
            </a:r>
            <a:r>
              <a:rPr lang="ar-SA" sz="3400" dirty="0">
                <a:latin typeface="+mj-lt"/>
                <a:ea typeface="+mj-ea"/>
                <a:cs typeface="+mj-cs"/>
              </a:rPr>
              <a:t>های حامل سیال گرم یا سرد و همچنین برای جلوگیری از نفوذ رطوبت زمین به لوله های فلزی و زنگ زدگی آنها می بایستی از عایق های رطوبتی استفاده کرد. عایقهای رطوبتی عایق هائی هستند که در نفوذ رطوبت از یک طرف به طرف دیگر جلوگیری می نماید . تعدادی از این عایق ها که در تاسیسات به کار برده می شوند، عبارت اند از کلیه اجسامی که به قیر آغشته شده باشند، </a:t>
            </a:r>
            <a:r>
              <a:rPr lang="ar-SA" sz="3400" dirty="0" smtClean="0">
                <a:latin typeface="+mj-lt"/>
                <a:ea typeface="+mj-ea"/>
                <a:cs typeface="+mj-cs"/>
              </a:rPr>
              <a:t>مان</a:t>
            </a:r>
            <a:r>
              <a:rPr lang="fa-IR" sz="3400" dirty="0" smtClean="0">
                <a:latin typeface="+mj-lt"/>
                <a:ea typeface="+mj-ea"/>
                <a:cs typeface="+mj-cs"/>
              </a:rPr>
              <a:t>ن</a:t>
            </a:r>
            <a:r>
              <a:rPr lang="ar-SA" sz="3400" dirty="0" smtClean="0">
                <a:latin typeface="+mj-lt"/>
                <a:ea typeface="+mj-ea"/>
                <a:cs typeface="+mj-cs"/>
              </a:rPr>
              <a:t>د </a:t>
            </a:r>
            <a:r>
              <a:rPr lang="ar-SA" sz="3400" dirty="0">
                <a:latin typeface="+mj-lt"/>
                <a:ea typeface="+mj-ea"/>
                <a:cs typeface="+mj-cs"/>
              </a:rPr>
              <a:t>گونی کاغذ یا پارچه غیر اندود و همچنین مواد لاستیکی و پلاستیکی و نظایر </a:t>
            </a:r>
            <a:r>
              <a:rPr lang="ar-SA" sz="3400">
                <a:latin typeface="+mj-lt"/>
                <a:ea typeface="+mj-ea"/>
                <a:cs typeface="+mj-cs"/>
              </a:rPr>
              <a:t>آنها </a:t>
            </a:r>
            <a:r>
              <a:rPr lang="ar-SA" sz="3400" smtClean="0">
                <a:latin typeface="+mj-lt"/>
                <a:ea typeface="+mj-ea"/>
                <a:cs typeface="+mj-cs"/>
              </a:rPr>
              <a:t> </a:t>
            </a:r>
            <a:r>
              <a:rPr lang="ar-SA" sz="3400" dirty="0">
                <a:latin typeface="+mj-lt"/>
                <a:ea typeface="+mj-ea"/>
                <a:cs typeface="+mj-cs"/>
              </a:rPr>
              <a:t>استفاده می شود</a:t>
            </a:r>
            <a:r>
              <a:rPr lang="en-US" sz="3400" dirty="0">
                <a:latin typeface="+mj-lt"/>
                <a:ea typeface="+mj-ea"/>
                <a:cs typeface="+mj-cs"/>
              </a:rPr>
              <a:t> </a:t>
            </a:r>
          </a:p>
          <a:p>
            <a:pPr algn="r">
              <a:buNone/>
            </a:pPr>
            <a:r>
              <a:rPr lang="en-US" sz="3400" dirty="0">
                <a:latin typeface="+mj-lt"/>
                <a:ea typeface="+mj-ea"/>
                <a:cs typeface="+mj-cs"/>
              </a:rPr>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2910" y="714355"/>
            <a:ext cx="7858180" cy="56769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92430"/>
            <a:ext cx="4876800" cy="6073140"/>
          </a:xfrm>
          <a:prstGeom prst="rect">
            <a:avLst/>
          </a:prstGeom>
        </p:spPr>
      </p:pic>
    </p:spTree>
    <p:extLst>
      <p:ext uri="{BB962C8B-B14F-4D97-AF65-F5344CB8AC3E}">
        <p14:creationId xmlns:p14="http://schemas.microsoft.com/office/powerpoint/2010/main" val="363520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endParaRPr lang="en-US" sz="4400" kern="1200" dirty="0" smtClean="0">
              <a:solidFill>
                <a:schemeClr val="tx1"/>
              </a:solidFill>
              <a:latin typeface="+mj-lt"/>
              <a:ea typeface="+mj-ea"/>
              <a:cs typeface="+mj-cs"/>
            </a:endParaRPr>
          </a:p>
          <a:p>
            <a:pPr rtl="1"/>
            <a:endParaRPr lang="en-US" sz="2200" kern="1200" dirty="0" smtClean="0">
              <a:solidFill>
                <a:schemeClr val="tx1"/>
              </a:solidFill>
              <a:latin typeface="+mj-lt"/>
              <a:ea typeface="+mj-ea"/>
              <a:cs typeface="+mj-cs"/>
            </a:endParaRPr>
          </a:p>
          <a:p>
            <a:pPr rtl="1"/>
            <a:r>
              <a:rPr lang="ar-SA" sz="2200" b="1" kern="1200" dirty="0" smtClean="0">
                <a:solidFill>
                  <a:schemeClr val="tx1"/>
                </a:solidFill>
                <a:latin typeface="+mj-lt"/>
                <a:ea typeface="+mj-ea"/>
                <a:cs typeface="+mj-cs"/>
              </a:rPr>
              <a:t> </a:t>
            </a:r>
            <a:endParaRPr lang="en-US" sz="2200" kern="1200" dirty="0" smtClean="0">
              <a:solidFill>
                <a:schemeClr val="tx1"/>
              </a:solidFill>
              <a:latin typeface="+mj-lt"/>
              <a:ea typeface="+mj-ea"/>
              <a:cs typeface="+mj-cs"/>
            </a:endParaRPr>
          </a:p>
          <a:p>
            <a:pPr rtl="1"/>
            <a:r>
              <a:rPr lang="ar-SA" sz="2200" b="1" kern="1200" dirty="0" smtClean="0">
                <a:solidFill>
                  <a:schemeClr val="tx1"/>
                </a:solidFill>
                <a:latin typeface="+mj-lt"/>
                <a:ea typeface="+mj-ea"/>
                <a:cs typeface="+mj-cs"/>
              </a:rPr>
              <a:t> </a:t>
            </a:r>
            <a:endParaRPr lang="en-US" sz="2200" kern="1200" dirty="0" smtClean="0">
              <a:solidFill>
                <a:schemeClr val="tx1"/>
              </a:solidFill>
              <a:latin typeface="+mj-lt"/>
              <a:ea typeface="+mj-ea"/>
              <a:cs typeface="+mj-cs"/>
            </a:endParaRPr>
          </a:p>
          <a:p>
            <a:pPr rtl="1"/>
            <a:r>
              <a:rPr lang="ar-SA" sz="2200" b="1" kern="1200" dirty="0" smtClean="0">
                <a:solidFill>
                  <a:schemeClr val="tx1"/>
                </a:solidFill>
                <a:latin typeface="+mj-lt"/>
                <a:ea typeface="+mj-ea"/>
                <a:cs typeface="+mj-cs"/>
              </a:rPr>
              <a:t> </a:t>
            </a:r>
            <a:endParaRPr lang="en-US" sz="2200" kern="1200" dirty="0" smtClean="0">
              <a:solidFill>
                <a:schemeClr val="tx1"/>
              </a:solidFill>
              <a:latin typeface="+mj-lt"/>
              <a:ea typeface="+mj-ea"/>
              <a:cs typeface="+mj-cs"/>
            </a:endParaRPr>
          </a:p>
          <a:p>
            <a:pPr rtl="1"/>
            <a:r>
              <a:rPr lang="ar-SA" sz="2200" b="1" kern="1200" dirty="0" smtClean="0">
                <a:solidFill>
                  <a:schemeClr val="tx1"/>
                </a:solidFill>
                <a:latin typeface="+mj-lt"/>
                <a:ea typeface="+mj-ea"/>
                <a:cs typeface="+mj-cs"/>
              </a:rPr>
              <a:t> </a:t>
            </a:r>
            <a:endParaRPr lang="en-US" sz="2200" kern="1200" dirty="0" smtClean="0">
              <a:solidFill>
                <a:schemeClr val="tx1"/>
              </a:solidFill>
              <a:latin typeface="+mj-lt"/>
              <a:ea typeface="+mj-ea"/>
              <a:cs typeface="+mj-cs"/>
            </a:endParaRPr>
          </a:p>
          <a:p>
            <a:endParaRPr lang="en-US" dirty="0"/>
          </a:p>
        </p:txBody>
      </p:sp>
      <p:sp>
        <p:nvSpPr>
          <p:cNvPr id="3" name="Content Placeholder 2"/>
          <p:cNvSpPr>
            <a:spLocks noGrp="1"/>
          </p:cNvSpPr>
          <p:nvPr>
            <p:ph idx="1"/>
          </p:nvPr>
        </p:nvSpPr>
        <p:spPr>
          <a:xfrm>
            <a:off x="571472" y="642918"/>
            <a:ext cx="8229600" cy="5811847"/>
          </a:xfrm>
        </p:spPr>
        <p:txBody>
          <a:bodyPr>
            <a:normAutofit/>
          </a:bodyPr>
          <a:lstStyle/>
          <a:p>
            <a:pPr algn="r" rtl="1"/>
            <a:r>
              <a:rPr lang="ar-SA" sz="2000" b="1" dirty="0" smtClean="0"/>
              <a:t>کولر آبی</a:t>
            </a:r>
            <a:r>
              <a:rPr lang="en-US" sz="2000" dirty="0" smtClean="0"/>
              <a:t/>
            </a:r>
            <a:br>
              <a:rPr lang="en-US" sz="2000" dirty="0" smtClean="0"/>
            </a:br>
            <a:r>
              <a:rPr lang="ar-SA" sz="2000" dirty="0" smtClean="0"/>
              <a:t>کولر آبی با کولر تبخیری وسیله ای است که بیشتر برای خنک کردن منازل و اماکن تجاری مورد استفاده قرار می گیرد که درشکل زیر ساختمان و اجزای تشکیل دهنده آن دیده میشود.</a:t>
            </a:r>
            <a:r>
              <a:rPr lang="en-US" sz="2000" dirty="0" smtClean="0"/>
              <a:t/>
            </a:r>
            <a:br>
              <a:rPr lang="en-US" sz="2000" dirty="0" smtClean="0"/>
            </a:br>
            <a:r>
              <a:rPr lang="ar-SA" sz="2000" b="1" dirty="0" smtClean="0"/>
              <a:t> </a:t>
            </a:r>
            <a:r>
              <a:rPr lang="en-US" sz="2000" dirty="0" smtClean="0"/>
              <a:t/>
            </a:r>
            <a:br>
              <a:rPr lang="en-US" sz="2000" dirty="0" smtClean="0"/>
            </a:br>
            <a:r>
              <a:rPr lang="ar-SA" sz="2000" b="1" dirty="0" smtClean="0"/>
              <a:t> </a:t>
            </a:r>
            <a:r>
              <a:rPr lang="ar-SA" sz="2000" b="1" dirty="0" smtClean="0">
                <a:latin typeface="+mj-lt"/>
                <a:ea typeface="+mj-ea"/>
                <a:cs typeface="+mj-cs"/>
              </a:rPr>
              <a:t> ظرفیت کولر آبی</a:t>
            </a:r>
            <a:endParaRPr lang="en-US" sz="2000" dirty="0" smtClean="0">
              <a:latin typeface="+mj-lt"/>
              <a:ea typeface="+mj-ea"/>
              <a:cs typeface="+mj-cs"/>
            </a:endParaRPr>
          </a:p>
          <a:p>
            <a:pPr algn="r" rtl="1"/>
            <a:r>
              <a:rPr lang="ar-SA" sz="2400" dirty="0" smtClean="0">
                <a:latin typeface="+mj-lt"/>
                <a:ea typeface="+mj-ea"/>
                <a:cs typeface="+mj-cs"/>
              </a:rPr>
              <a:t>کولرهای آبی را در اندازه های مختلف تا ظرفیت 1300 می سازند و آنها را بر اساس ظرفیت می شناسند عبارت کولر 4500 به معنی این است که ظرفیت هوادهی کولر 4500 فوت مکعب در دقیقه است .</a:t>
            </a:r>
          </a:p>
        </p:txBody>
      </p:sp>
      <p:pic>
        <p:nvPicPr>
          <p:cNvPr id="4" name="Picture 3" descr="energycoolera.jpg"/>
          <p:cNvPicPr>
            <a:picLocks noChangeAspect="1"/>
          </p:cNvPicPr>
          <p:nvPr/>
        </p:nvPicPr>
        <p:blipFill>
          <a:blip r:embed="rId2" cstate="print"/>
          <a:stretch>
            <a:fillRect/>
          </a:stretch>
        </p:blipFill>
        <p:spPr>
          <a:xfrm>
            <a:off x="3071802" y="3524250"/>
            <a:ext cx="3333750" cy="3333750"/>
          </a:xfrm>
          <a:prstGeom prst="rect">
            <a:avLst/>
          </a:prstGeom>
        </p:spPr>
      </p:pic>
    </p:spTree>
  </p:cSld>
  <p:clrMapOvr>
    <a:masterClrMapping/>
  </p:clrMapOvr>
  <p:transition spd="slow">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anal.jpg"/>
          <p:cNvPicPr>
            <a:picLocks noChangeAspect="1"/>
          </p:cNvPicPr>
          <p:nvPr/>
        </p:nvPicPr>
        <p:blipFill>
          <a:blip r:embed="rId2" cstate="print">
            <a:duotone>
              <a:schemeClr val="bg2">
                <a:shade val="45000"/>
                <a:satMod val="135000"/>
              </a:schemeClr>
              <a:prstClr val="white"/>
            </a:duotone>
          </a:blip>
          <a:stretch>
            <a:fillRect/>
          </a:stretch>
        </p:blipFill>
        <p:spPr>
          <a:xfrm>
            <a:off x="1000100" y="1285860"/>
            <a:ext cx="7917693" cy="4524396"/>
          </a:xfrm>
          <a:prstGeom prst="rect">
            <a:avLst/>
          </a:prstGeom>
        </p:spPr>
      </p:pic>
      <p:sp>
        <p:nvSpPr>
          <p:cNvPr id="12" name="Title 11"/>
          <p:cNvSpPr>
            <a:spLocks noGrp="1"/>
          </p:cNvSpPr>
          <p:nvPr>
            <p:ph type="title"/>
          </p:nvPr>
        </p:nvSpPr>
        <p:spPr>
          <a:xfrm>
            <a:off x="428596" y="5715016"/>
            <a:ext cx="8305800" cy="928670"/>
          </a:xfrm>
        </p:spPr>
        <p:txBody>
          <a:bodyPr>
            <a:noAutofit/>
          </a:bodyPr>
          <a:lstStyle/>
          <a:p>
            <a:pPr algn="r"/>
            <a:r>
              <a:rPr lang="fa-IR" sz="2400" dirty="0" smtClean="0">
                <a:solidFill>
                  <a:schemeClr val="tx1"/>
                </a:solidFill>
              </a:rPr>
              <a:t/>
            </a:r>
            <a:br>
              <a:rPr lang="fa-IR" sz="2400" dirty="0" smtClean="0">
                <a:solidFill>
                  <a:schemeClr val="tx1"/>
                </a:solidFill>
              </a:rPr>
            </a:br>
            <a:r>
              <a:rPr lang="fa-IR" sz="2400" dirty="0" smtClean="0">
                <a:solidFill>
                  <a:schemeClr val="tx1"/>
                </a:solidFill>
              </a:rPr>
              <a:t>                                            </a:t>
            </a:r>
            <a:r>
              <a:rPr lang="fa-IR" sz="5400" dirty="0" smtClean="0">
                <a:solidFill>
                  <a:schemeClr val="tx1"/>
                </a:solidFill>
              </a:rPr>
              <a:t>کانال</a:t>
            </a:r>
            <a:r>
              <a:rPr lang="fa-IR" sz="2400" dirty="0" smtClean="0">
                <a:solidFill>
                  <a:schemeClr val="tx1"/>
                </a:solidFill>
              </a:rPr>
              <a:t/>
            </a:r>
            <a:br>
              <a:rPr lang="fa-IR" sz="2400" dirty="0" smtClean="0">
                <a:solidFill>
                  <a:schemeClr val="tx1"/>
                </a:solidFill>
              </a:rPr>
            </a:br>
            <a:r>
              <a:rPr lang="fa-IR" sz="2400" dirty="0" smtClean="0">
                <a:solidFill>
                  <a:schemeClr val="tx1"/>
                </a:solidFill>
              </a:rPr>
              <a:t>در اکثر سیستم های تهویه مطبوع اتقال سرما و گرما توسط هوا و کانال انجام می گیرد.بدین ترتیب که هوا پس از تغییراتی که برروی آن در دستگاه از نظر دما و رطوبت صورت می گیرد ابتدا از کانال رفت خارج شده و وارد محیط می شود و سپس از طریق کانال برگشت وارد دستگاه شده تا تغییرات دوباره بر روی آن اعمال گردد. وظیفه چرخش هوا در این سیکل برعهده فن موجود در دستگاه می باشد.</a:t>
            </a:r>
            <a:br>
              <a:rPr lang="fa-IR" sz="2400" dirty="0" smtClean="0">
                <a:solidFill>
                  <a:schemeClr val="tx1"/>
                </a:solidFill>
              </a:rPr>
            </a:br>
            <a:r>
              <a:rPr lang="fa-IR" sz="2800" dirty="0" smtClean="0">
                <a:solidFill>
                  <a:schemeClr val="tx1"/>
                </a:solidFill>
              </a:rPr>
              <a:t>انواع کانال </a:t>
            </a:r>
            <a:r>
              <a:rPr lang="fa-IR" sz="2400" dirty="0" smtClean="0">
                <a:solidFill>
                  <a:schemeClr val="tx1"/>
                </a:solidFill>
              </a:rPr>
              <a:t/>
            </a:r>
            <a:br>
              <a:rPr lang="fa-IR" sz="2400" dirty="0" smtClean="0">
                <a:solidFill>
                  <a:schemeClr val="tx1"/>
                </a:solidFill>
              </a:rPr>
            </a:br>
            <a:r>
              <a:rPr lang="fa-IR" sz="2400" dirty="0" smtClean="0">
                <a:solidFill>
                  <a:schemeClr val="tx1"/>
                </a:solidFill>
              </a:rPr>
              <a:t>کانال هایی که برای انتقال وتقسیم هوا بکار می روند ممکن است بصورت سطح مقطع دایره ای شکل و یا مستطیلی طراحی شوند.کانال ها معمولا از ورق گالوانیزه و گاهی آلومینیوم ساخته می شوند.هوای مطبوع که درکانال ها جریان دارد از طریق دریچه ورودی وارد فضای اتاق می شود و بعد از تبادل سرما یا گرما از دریچه خروجی به کانال برگشت وارد می شود.</a:t>
            </a:r>
            <a:br>
              <a:rPr lang="fa-IR" sz="2400" dirty="0" smtClean="0">
                <a:solidFill>
                  <a:schemeClr val="tx1"/>
                </a:solidFill>
              </a:rPr>
            </a:br>
            <a:r>
              <a:rPr lang="fa-IR" sz="2800" dirty="0" smtClean="0">
                <a:solidFill>
                  <a:schemeClr val="tx1"/>
                </a:solidFill>
              </a:rPr>
              <a:t>دریچه ها</a:t>
            </a:r>
            <a:r>
              <a:rPr lang="fa-IR" sz="2400" dirty="0" smtClean="0">
                <a:solidFill>
                  <a:schemeClr val="tx1"/>
                </a:solidFill>
              </a:rPr>
              <a:t/>
            </a:r>
            <a:br>
              <a:rPr lang="fa-IR" sz="2400" dirty="0" smtClean="0">
                <a:solidFill>
                  <a:schemeClr val="tx1"/>
                </a:solidFill>
              </a:rPr>
            </a:br>
            <a:r>
              <a:rPr lang="fa-IR" sz="2400" dirty="0" smtClean="0">
                <a:solidFill>
                  <a:schemeClr val="tx1"/>
                </a:solidFill>
              </a:rPr>
              <a:t>جهت توزیع بهتر هوا در اتاق از دریچه ها استفاده میشود که انواع آن عبارتند از:</a:t>
            </a:r>
            <a:br>
              <a:rPr lang="fa-IR" sz="2400" dirty="0" smtClean="0">
                <a:solidFill>
                  <a:schemeClr val="tx1"/>
                </a:solidFill>
              </a:rPr>
            </a:br>
            <a:r>
              <a:rPr lang="fa-IR" sz="2400" dirty="0" smtClean="0">
                <a:solidFill>
                  <a:schemeClr val="tx1"/>
                </a:solidFill>
              </a:rPr>
              <a:t>دریچه های دیواری که در سه نوع تیغه ثابت تیغه متحرک و ایجکتور ساخته می شوند.</a:t>
            </a:r>
            <a:br>
              <a:rPr lang="fa-IR" sz="2400" dirty="0" smtClean="0">
                <a:solidFill>
                  <a:schemeClr val="tx1"/>
                </a:solidFill>
              </a:rPr>
            </a:br>
            <a:r>
              <a:rPr lang="fa-IR" sz="2400" dirty="0" smtClean="0">
                <a:solidFill>
                  <a:schemeClr val="tx1"/>
                </a:solidFill>
              </a:rPr>
              <a:t>دریچه های سقفی که در دو نوع بشقابی و دیفیوزری ساخته می شوند.</a:t>
            </a:r>
            <a:br>
              <a:rPr lang="fa-IR"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50eed9074f57e629cc726dca08bcfa4.jpg"/>
          <p:cNvPicPr>
            <a:picLocks noChangeAspect="1"/>
          </p:cNvPicPr>
          <p:nvPr/>
        </p:nvPicPr>
        <p:blipFill>
          <a:blip r:embed="rId2" cstate="print">
            <a:duotone>
              <a:schemeClr val="bg2">
                <a:shade val="45000"/>
                <a:satMod val="135000"/>
              </a:schemeClr>
              <a:prstClr val="white"/>
            </a:duotone>
          </a:blip>
          <a:stretch>
            <a:fillRect/>
          </a:stretch>
        </p:blipFill>
        <p:spPr>
          <a:xfrm>
            <a:off x="928662" y="1857364"/>
            <a:ext cx="7715304" cy="3571900"/>
          </a:xfrm>
          <a:prstGeom prst="rect">
            <a:avLst/>
          </a:prstGeom>
        </p:spPr>
      </p:pic>
      <p:sp>
        <p:nvSpPr>
          <p:cNvPr id="2" name="Title 1"/>
          <p:cNvSpPr>
            <a:spLocks noGrp="1"/>
          </p:cNvSpPr>
          <p:nvPr>
            <p:ph type="title"/>
          </p:nvPr>
        </p:nvSpPr>
        <p:spPr>
          <a:xfrm>
            <a:off x="714348" y="-214338"/>
            <a:ext cx="8229600" cy="774720"/>
          </a:xfrm>
        </p:spPr>
        <p:txBody>
          <a:bodyPr>
            <a:normAutofit fontScale="90000"/>
          </a:bodyPr>
          <a:lstStyle/>
          <a:p>
            <a:pPr rtl="1"/>
            <a:r>
              <a:rPr lang="ar-SA" sz="4400" kern="1200" dirty="0" smtClean="0">
                <a:solidFill>
                  <a:schemeClr val="tx1"/>
                </a:solidFill>
                <a:latin typeface="+mj-lt"/>
                <a:ea typeface="+mj-ea"/>
                <a:cs typeface="+mj-cs"/>
              </a:rPr>
              <a:t> </a:t>
            </a:r>
            <a:endParaRPr lang="en-US" sz="4400" kern="1200" dirty="0" smtClean="0">
              <a:solidFill>
                <a:schemeClr val="tx1"/>
              </a:solidFill>
              <a:latin typeface="+mj-lt"/>
              <a:ea typeface="+mj-ea"/>
              <a:cs typeface="+mj-cs"/>
            </a:endParaRPr>
          </a:p>
          <a:p>
            <a:pPr rtl="1"/>
            <a:endParaRPr lang="en-US" sz="2200" kern="1200" dirty="0" smtClean="0">
              <a:solidFill>
                <a:schemeClr val="tx1"/>
              </a:solidFill>
              <a:latin typeface="+mj-lt"/>
              <a:ea typeface="+mj-ea"/>
              <a:cs typeface="+mj-cs"/>
            </a:endParaRPr>
          </a:p>
          <a:p>
            <a:pPr rtl="1"/>
            <a:r>
              <a:rPr lang="fa-IR" sz="4400" kern="1200" dirty="0" smtClean="0">
                <a:solidFill>
                  <a:schemeClr val="tx1"/>
                </a:solidFill>
                <a:latin typeface="+mj-lt"/>
                <a:ea typeface="+mj-ea"/>
                <a:cs typeface="+mj-cs"/>
              </a:rPr>
              <a:t> </a:t>
            </a:r>
            <a:endParaRPr lang="en-US" dirty="0"/>
          </a:p>
        </p:txBody>
      </p:sp>
      <p:sp>
        <p:nvSpPr>
          <p:cNvPr id="3" name="Content Placeholder 2"/>
          <p:cNvSpPr>
            <a:spLocks noGrp="1"/>
          </p:cNvSpPr>
          <p:nvPr>
            <p:ph idx="1"/>
          </p:nvPr>
        </p:nvSpPr>
        <p:spPr>
          <a:xfrm>
            <a:off x="500034" y="928670"/>
            <a:ext cx="8229600" cy="4389120"/>
          </a:xfrm>
        </p:spPr>
        <p:txBody>
          <a:bodyPr>
            <a:normAutofit fontScale="77500" lnSpcReduction="20000"/>
          </a:bodyPr>
          <a:lstStyle/>
          <a:p>
            <a:pPr algn="r" rtl="1"/>
            <a:r>
              <a:rPr lang="ar-SA" b="1" dirty="0">
                <a:latin typeface="+mj-lt"/>
                <a:ea typeface="+mj-ea"/>
                <a:cs typeface="+mj-cs"/>
              </a:rPr>
              <a:t>کولر گازی</a:t>
            </a:r>
            <a:endParaRPr lang="en-US" dirty="0">
              <a:latin typeface="+mj-lt"/>
              <a:ea typeface="+mj-ea"/>
              <a:cs typeface="+mj-cs"/>
            </a:endParaRPr>
          </a:p>
          <a:p>
            <a:pPr algn="r" rtl="1"/>
            <a:r>
              <a:rPr lang="ar-SA" sz="2900" dirty="0">
                <a:latin typeface="+mj-lt"/>
                <a:ea typeface="+mj-ea"/>
                <a:cs typeface="+mj-cs"/>
              </a:rPr>
              <a:t>کولر گازی یا (( واحد تهویه اطاقی )) دستگاهی است که در میان دیوار، یا در پنجره نصب می شود. برای سرد کردن هوای اطاق به کار می رود. هوای سرد را به طور مستقیم یا از طریق کانال کوتاهی حدود 2/1 متر به اطاق می رساند. وسیله تولید سرما در این دستگاه بر اساس سیکل تبرید تراکمی کار می کند .</a:t>
            </a:r>
            <a:endParaRPr lang="en-US" sz="2900" dirty="0">
              <a:latin typeface="+mj-lt"/>
              <a:ea typeface="+mj-ea"/>
              <a:cs typeface="+mj-cs"/>
            </a:endParaRPr>
          </a:p>
          <a:p>
            <a:pPr algn="r" rtl="1"/>
            <a:r>
              <a:rPr lang="ar-SA" dirty="0">
                <a:latin typeface="+mj-lt"/>
                <a:ea typeface="+mj-ea"/>
                <a:cs typeface="+mj-cs"/>
              </a:rPr>
              <a:t> </a:t>
            </a:r>
            <a:endParaRPr lang="en-US" dirty="0">
              <a:latin typeface="+mj-lt"/>
              <a:ea typeface="+mj-ea"/>
              <a:cs typeface="+mj-cs"/>
            </a:endParaRPr>
          </a:p>
          <a:p>
            <a:pPr algn="r" rtl="1"/>
            <a:r>
              <a:rPr lang="ar-SA" b="1" dirty="0">
                <a:latin typeface="+mj-lt"/>
                <a:ea typeface="+mj-ea"/>
                <a:cs typeface="+mj-cs"/>
              </a:rPr>
              <a:t>ظرفیت کولر گازی</a:t>
            </a:r>
            <a:endParaRPr lang="en-US" dirty="0">
              <a:latin typeface="+mj-lt"/>
              <a:ea typeface="+mj-ea"/>
              <a:cs typeface="+mj-cs"/>
            </a:endParaRPr>
          </a:p>
          <a:p>
            <a:pPr algn="r" rtl="1"/>
            <a:r>
              <a:rPr lang="ar-SA" b="1" dirty="0">
                <a:latin typeface="+mj-lt"/>
                <a:ea typeface="+mj-ea"/>
                <a:cs typeface="+mj-cs"/>
              </a:rPr>
              <a:t>کولرهای گازی متداول دارای ظرفیت 1 تا 2 تن ..سرمایی است که هر تن سرمایی معادل 12000 یا 353 وات است.</a:t>
            </a:r>
            <a:endParaRPr lang="en-US" dirty="0">
              <a:latin typeface="+mj-lt"/>
              <a:ea typeface="+mj-ea"/>
              <a:cs typeface="+mj-cs"/>
            </a:endParaRPr>
          </a:p>
          <a:p>
            <a:pPr algn="r"/>
            <a:r>
              <a:rPr lang="en-US" dirty="0">
                <a:latin typeface="+mj-lt"/>
                <a:ea typeface="+mj-ea"/>
                <a:cs typeface="+mj-cs"/>
              </a:rPr>
              <a:t> </a:t>
            </a:r>
          </a:p>
          <a:p>
            <a:pPr algn="r" rtl="1"/>
            <a:r>
              <a:rPr lang="ar-SA" dirty="0">
                <a:latin typeface="+mj-lt"/>
                <a:ea typeface="+mj-ea"/>
                <a:cs typeface="+mj-cs"/>
              </a:rPr>
              <a:t>در طبقات وسط ساختمان ودر طبقاتی که بلای آنها پشت بام است به ازای هر متر مربع 600 تا 800 </a:t>
            </a:r>
            <a:r>
              <a:rPr lang="en-US" dirty="0">
                <a:latin typeface="+mj-lt"/>
                <a:ea typeface="+mj-ea"/>
                <a:cs typeface="+mj-cs"/>
              </a:rPr>
              <a:t>btu  </a:t>
            </a:r>
            <a:r>
              <a:rPr lang="fa-IR" dirty="0">
                <a:latin typeface="+mj-lt"/>
                <a:ea typeface="+mj-ea"/>
                <a:cs typeface="+mj-cs"/>
              </a:rPr>
              <a:t>در نظر گرفته میشود مثلا برای یک تاق 12 متری اسپیلیت 9000 و برای یک سالن 40 متری اسپیلیت 24000 میتواند مناسب باشد.</a:t>
            </a:r>
            <a:endParaRPr lang="en-US" dirty="0">
              <a:latin typeface="+mj-lt"/>
              <a:ea typeface="+mj-ea"/>
              <a:cs typeface="+mj-cs"/>
            </a:endParaRPr>
          </a:p>
          <a:p>
            <a:pPr algn="r" rtl="1"/>
            <a:r>
              <a:rPr lang="en-US" dirty="0">
                <a:latin typeface="+mj-lt"/>
                <a:ea typeface="+mj-ea"/>
                <a:cs typeface="+mj-cs"/>
              </a:rPr>
              <a:t>Btu</a:t>
            </a:r>
            <a:r>
              <a:rPr lang="fa-IR" dirty="0">
                <a:latin typeface="+mj-lt"/>
                <a:ea typeface="+mj-ea"/>
                <a:cs typeface="+mj-cs"/>
              </a:rPr>
              <a:t>مخفف </a:t>
            </a:r>
            <a:r>
              <a:rPr lang="en-US" dirty="0">
                <a:latin typeface="+mj-lt"/>
                <a:ea typeface="+mj-ea"/>
                <a:cs typeface="+mj-cs"/>
              </a:rPr>
              <a:t>british thermal units </a:t>
            </a:r>
            <a:r>
              <a:rPr lang="fa-IR" dirty="0">
                <a:latin typeface="+mj-lt"/>
                <a:ea typeface="+mj-ea"/>
                <a:cs typeface="+mj-cs"/>
              </a:rPr>
              <a:t> که واحد حرارتی بریتانیا است </a:t>
            </a:r>
            <a:endParaRPr lang="en-US" dirty="0">
              <a:latin typeface="+mj-lt"/>
              <a:ea typeface="+mj-ea"/>
              <a:cs typeface="+mj-cs"/>
            </a:endParaRPr>
          </a:p>
          <a:p>
            <a:pPr algn="r" rtl="1"/>
            <a:r>
              <a:rPr lang="fa-IR" dirty="0">
                <a:latin typeface="+mj-lt"/>
                <a:ea typeface="+mj-ea"/>
                <a:cs typeface="+mj-cs"/>
              </a:rPr>
              <a:t>یک </a:t>
            </a:r>
            <a:r>
              <a:rPr lang="en-US" dirty="0">
                <a:latin typeface="+mj-lt"/>
                <a:ea typeface="+mj-ea"/>
                <a:cs typeface="+mj-cs"/>
              </a:rPr>
              <a:t>btu </a:t>
            </a:r>
            <a:r>
              <a:rPr lang="fa-IR" dirty="0">
                <a:latin typeface="+mj-lt"/>
                <a:ea typeface="+mj-ea"/>
                <a:cs typeface="+mj-cs"/>
              </a:rPr>
              <a:t>می تواند دمای یک پوند آب را یک درجه فارنهایت افزایش یا کاهش دهد</a:t>
            </a:r>
            <a:endParaRPr lang="en-US" dirty="0">
              <a:latin typeface="+mj-lt"/>
              <a:ea typeface="+mj-ea"/>
              <a:cs typeface="+mj-cs"/>
            </a:endParaRPr>
          </a:p>
          <a:p>
            <a:pPr algn="r" rtl="1"/>
            <a:r>
              <a:rPr lang="fa-IR" dirty="0">
                <a:latin typeface="+mj-lt"/>
                <a:ea typeface="+mj-ea"/>
                <a:cs typeface="+mj-cs"/>
              </a:rPr>
              <a:t> </a:t>
            </a:r>
            <a:endParaRPr lang="en-US" dirty="0"/>
          </a:p>
        </p:txBody>
      </p:sp>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endParaRPr lang="en-US" sz="4400" kern="1200" dirty="0" smtClean="0">
              <a:solidFill>
                <a:schemeClr val="tx1"/>
              </a:solidFill>
              <a:latin typeface="+mj-lt"/>
              <a:ea typeface="+mj-ea"/>
              <a:cs typeface="+mj-cs"/>
            </a:endParaRPr>
          </a:p>
          <a:p>
            <a:pPr rtl="1"/>
            <a:r>
              <a:rPr lang="ar-SA" sz="4400" kern="1200" dirty="0" smtClean="0">
                <a:solidFill>
                  <a:schemeClr val="tx1"/>
                </a:solidFill>
                <a:latin typeface="+mj-lt"/>
                <a:ea typeface="+mj-ea"/>
                <a:cs typeface="+mj-cs"/>
              </a:rPr>
              <a:t> </a:t>
            </a:r>
            <a:endParaRPr lang="en-US" sz="4400" kern="1200" dirty="0" smtClean="0">
              <a:solidFill>
                <a:schemeClr val="tx1"/>
              </a:solidFill>
              <a:latin typeface="+mj-lt"/>
              <a:ea typeface="+mj-ea"/>
              <a:cs typeface="+mj-cs"/>
            </a:endParaRPr>
          </a:p>
          <a:p>
            <a:pPr rtl="1"/>
            <a:r>
              <a:rPr lang="ar-SA" sz="4400" kern="1200" dirty="0" smtClean="0">
                <a:solidFill>
                  <a:schemeClr val="tx1"/>
                </a:solidFill>
                <a:latin typeface="+mj-lt"/>
                <a:ea typeface="+mj-ea"/>
                <a:cs typeface="+mj-cs"/>
              </a:rPr>
              <a:t> </a:t>
            </a:r>
            <a:endParaRPr lang="en-US" dirty="0"/>
          </a:p>
        </p:txBody>
      </p:sp>
      <p:sp>
        <p:nvSpPr>
          <p:cNvPr id="3" name="Content Placeholder 2"/>
          <p:cNvSpPr>
            <a:spLocks noGrp="1"/>
          </p:cNvSpPr>
          <p:nvPr>
            <p:ph idx="1"/>
          </p:nvPr>
        </p:nvSpPr>
        <p:spPr>
          <a:xfrm>
            <a:off x="571472" y="1000108"/>
            <a:ext cx="8229600" cy="4389120"/>
          </a:xfrm>
        </p:spPr>
        <p:txBody>
          <a:bodyPr>
            <a:normAutofit fontScale="92500" lnSpcReduction="10000"/>
          </a:bodyPr>
          <a:lstStyle/>
          <a:p>
            <a:pPr algn="r" rtl="1"/>
            <a:r>
              <a:rPr lang="ar-SA" b="1" dirty="0" smtClean="0">
                <a:latin typeface="+mj-lt"/>
                <a:ea typeface="+mj-ea"/>
                <a:cs typeface="+mj-cs"/>
              </a:rPr>
              <a:t> چیلر</a:t>
            </a:r>
            <a:endParaRPr lang="en-US" dirty="0" smtClean="0">
              <a:latin typeface="+mj-lt"/>
              <a:ea typeface="+mj-ea"/>
              <a:cs typeface="+mj-cs"/>
            </a:endParaRPr>
          </a:p>
          <a:p>
            <a:pPr algn="r" rtl="1"/>
            <a:r>
              <a:rPr lang="ar-SA" dirty="0" smtClean="0">
                <a:latin typeface="+mj-lt"/>
                <a:ea typeface="+mj-ea"/>
                <a:cs typeface="+mj-cs"/>
              </a:rPr>
              <a:t>چیلر دستگاهی است که آب مورد نیاز هواساز و یا فن کویلها را تامین می کند. در هواساز قسمت سرد کننده عبارتست از کویلی که معمولا آب سرد در آن جریان دارد. هوا توسط فن ( بادزن ) از روی کویل سرمایی عبور داده می شود و پس از سرد شدن توسط کانال کشی به اطاقها و قسمتهای مورد نیاز فرستاده شود. در مورد فن کویل هوای اطاق توسط فن از روی کویل سرمایی عبور کرده و خنک می شود.</a:t>
            </a:r>
            <a:endParaRPr lang="en-US" dirty="0" smtClean="0">
              <a:latin typeface="+mj-lt"/>
              <a:ea typeface="+mj-ea"/>
              <a:cs typeface="+mj-cs"/>
            </a:endParaRPr>
          </a:p>
          <a:p>
            <a:pPr algn="r" rtl="1"/>
            <a:r>
              <a:rPr lang="ar-SA" dirty="0">
                <a:latin typeface="+mj-lt"/>
                <a:ea typeface="+mj-ea"/>
                <a:cs typeface="+mj-cs"/>
              </a:rPr>
              <a:t> </a:t>
            </a:r>
            <a:endParaRPr lang="en-US" dirty="0">
              <a:latin typeface="+mj-lt"/>
              <a:ea typeface="+mj-ea"/>
              <a:cs typeface="+mj-cs"/>
            </a:endParaRPr>
          </a:p>
          <a:p>
            <a:pPr algn="r" rtl="1"/>
            <a:r>
              <a:rPr lang="ar-SA" dirty="0">
                <a:latin typeface="+mj-lt"/>
                <a:ea typeface="+mj-ea"/>
                <a:cs typeface="+mj-cs"/>
              </a:rPr>
              <a:t>-  دستگاه سرد کننده چیلر بر اساس سیکل تبریدی عمل می کند که در گولر گازی توضیح داده شد. با این تفاوت که اوپراتور کولر گازی هوا را خنک می کند ولی اوپراتور چیلر آب را سرد می کند.</a:t>
            </a:r>
            <a:endParaRPr lang="en-US" dirty="0">
              <a:latin typeface="+mj-lt"/>
              <a:ea typeface="+mj-ea"/>
              <a:cs typeface="+mj-cs"/>
            </a:endParaRPr>
          </a:p>
          <a:p>
            <a:pPr rtl="1"/>
            <a:r>
              <a:rPr lang="ar-SA" dirty="0">
                <a:latin typeface="+mj-lt"/>
                <a:ea typeface="+mj-ea"/>
                <a:cs typeface="+mj-cs"/>
              </a:rPr>
              <a:t> </a:t>
            </a:r>
            <a:endParaRPr lang="en-US" dirty="0">
              <a:latin typeface="+mj-lt"/>
              <a:ea typeface="+mj-ea"/>
              <a:cs typeface="+mj-cs"/>
            </a:endParaRPr>
          </a:p>
          <a:p>
            <a:endParaRPr lang="en-US" dirty="0"/>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85860"/>
            <a:ext cx="8229600" cy="4389120"/>
          </a:xfrm>
        </p:spPr>
        <p:txBody>
          <a:bodyPr>
            <a:normAutofit fontScale="92500" lnSpcReduction="10000"/>
          </a:bodyPr>
          <a:lstStyle/>
          <a:p>
            <a:pPr algn="r" rtl="1"/>
            <a:r>
              <a:rPr lang="ar-SA" b="1" dirty="0">
                <a:latin typeface="+mj-lt"/>
                <a:ea typeface="+mj-ea"/>
                <a:cs typeface="+mj-cs"/>
              </a:rPr>
              <a:t>کوره هوای گرم</a:t>
            </a:r>
            <a:endParaRPr lang="en-US" dirty="0">
              <a:latin typeface="+mj-lt"/>
              <a:ea typeface="+mj-ea"/>
              <a:cs typeface="+mj-cs"/>
            </a:endParaRPr>
          </a:p>
          <a:p>
            <a:pPr algn="r" rtl="1"/>
            <a:r>
              <a:rPr lang="ar-SA" dirty="0">
                <a:latin typeface="+mj-lt"/>
                <a:ea typeface="+mj-ea"/>
                <a:cs typeface="+mj-cs"/>
              </a:rPr>
              <a:t>کوره هوای گرم دارای مشعل گازی و گازوئیلی ، برای تولید حرارت می باشد. حرارت تولید شده در اتاقک احتراق ، پس از عبور از جداره آن به هوایی که در بیرون اتاقک احتراق را احاطه کرده است منتقل می شود وآنرا به دمایی مثلا60 درجه می رساند . این هوا توسط کانال به اتاق ها می رود تا پس از تبادل حرارت با دمایی پایین تر مثلا 18 درجه برای کسب حرارت مجدد به دستگاه برمی گردد . عامل حرکت هوا یک بادبزن یا ونتیلاتور می باشد. شکل ساده یک کوره هوای گرم را در شکل 35-5 مکرر ملاحضه می نمایید.</a:t>
            </a:r>
            <a:endParaRPr lang="en-US" dirty="0">
              <a:latin typeface="+mj-lt"/>
              <a:ea typeface="+mj-ea"/>
              <a:cs typeface="+mj-cs"/>
            </a:endParaRPr>
          </a:p>
          <a:p>
            <a:pPr algn="r"/>
            <a:r>
              <a:rPr lang="en-US" dirty="0">
                <a:latin typeface="+mj-lt"/>
                <a:ea typeface="+mj-ea"/>
                <a:cs typeface="+mj-cs"/>
              </a:rPr>
              <a:t> </a:t>
            </a:r>
          </a:p>
          <a:p>
            <a:pPr algn="r"/>
            <a:r>
              <a:rPr lang="en-US" dirty="0">
                <a:latin typeface="+mj-lt"/>
                <a:ea typeface="+mj-ea"/>
                <a:cs typeface="+mj-cs"/>
              </a:rPr>
              <a:t> </a:t>
            </a:r>
          </a:p>
          <a:p>
            <a:pPr algn="r"/>
            <a:r>
              <a:rPr lang="ar-SA" dirty="0">
                <a:latin typeface="+mj-lt"/>
                <a:ea typeface="+mj-ea"/>
                <a:cs typeface="+mj-cs"/>
              </a:rPr>
              <a:t>در نظر گرفتن محلی برای تخلیه قطرات آب خروجی از اسپلیت ها ضروری است</a:t>
            </a:r>
            <a:r>
              <a:rPr lang="en-US" dirty="0">
                <a:latin typeface="+mj-lt"/>
                <a:ea typeface="+mj-ea"/>
                <a:cs typeface="+mj-cs"/>
              </a:rPr>
              <a:t>. </a:t>
            </a:r>
          </a:p>
          <a:p>
            <a:pPr algn="r"/>
            <a:r>
              <a:rPr lang="ar-SA" dirty="0">
                <a:latin typeface="+mj-lt"/>
                <a:ea typeface="+mj-ea"/>
                <a:cs typeface="+mj-cs"/>
              </a:rPr>
              <a:t>دراسپلیت هایی كه نصب آنها رایگان است هزینه های حمل، پایه وجوشكاری بعهده خریدار است</a:t>
            </a:r>
            <a:r>
              <a:rPr lang="en-US" dirty="0">
                <a:latin typeface="+mj-lt"/>
                <a:ea typeface="+mj-ea"/>
                <a:cs typeface="+mj-cs"/>
              </a:rPr>
              <a:t>.</a:t>
            </a:r>
          </a:p>
          <a:p>
            <a:pPr algn="r"/>
            <a:endParaRPr lang="en-US" dirty="0" smtClean="0"/>
          </a:p>
          <a:p>
            <a:endParaRPr lang="en-US" dirty="0"/>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642918"/>
            <a:ext cx="7858180" cy="5355312"/>
          </a:xfrm>
          <a:prstGeom prst="rect">
            <a:avLst/>
          </a:prstGeom>
        </p:spPr>
        <p:txBody>
          <a:bodyPr wrap="square">
            <a:spAutoFit/>
          </a:bodyPr>
          <a:lstStyle/>
          <a:p>
            <a:r>
              <a:rPr lang="en-US" dirty="0" smtClean="0"/>
              <a:t/>
            </a:r>
            <a:br>
              <a:rPr lang="en-US" dirty="0" smtClean="0"/>
            </a:br>
            <a:r>
              <a:rPr lang="en-US" dirty="0" smtClean="0"/>
              <a:t/>
            </a:r>
            <a:br>
              <a:rPr lang="en-US" dirty="0" smtClean="0"/>
            </a:br>
            <a:endParaRPr lang="en-US" dirty="0" smtClean="0"/>
          </a:p>
          <a:p>
            <a:pPr algn="r"/>
            <a:endParaRPr lang="en-US" dirty="0" smtClean="0"/>
          </a:p>
          <a:p>
            <a:pPr algn="r"/>
            <a:r>
              <a:rPr lang="ar-SA" dirty="0" smtClean="0"/>
              <a:t>پكیج دیواری دستگاهی است كه جایگزین موتورخانه مركزی شوفاژ گردیده و آب گرم مورد نیاز جهت تامین گرمایش محیط، به وسیله رادیاتورها و آب گرم بهداشتی جهت مصارف روزمره از قبیل شستشو، استحمام و غیره را فراهم می نماید.</a:t>
            </a:r>
            <a:endParaRPr lang="en-US" dirty="0" smtClean="0"/>
          </a:p>
          <a:p>
            <a:pPr algn="r"/>
            <a:r>
              <a:rPr lang="ar-SA" dirty="0" smtClean="0"/>
              <a:t>در حال حاضر، پکیج دیواری متداول ترین وسیله ایجاد گرمایش شوفاژ در سراسر دنیا است.</a:t>
            </a:r>
            <a:br>
              <a:rPr lang="ar-SA" dirty="0" smtClean="0"/>
            </a:br>
            <a:endParaRPr lang="en-US" dirty="0" smtClean="0"/>
          </a:p>
          <a:p>
            <a:pPr algn="r" rtl="1"/>
            <a:r>
              <a:rPr lang="ar-SA" dirty="0" smtClean="0"/>
              <a:t>پکيج ديواري، که فقط نوع فن دار آن از نظر استانداردهاي معتبر دنيا تاييد مي گردد، علاوه بر تامين گرمايش داخل خانه يا محل تجاري، از طريق رادياتور يا فن کوئل يا گرمايش از کف، آب گرم بهداشتي را نيز بصورت فوري در اختيار مصرف کننده قرار مي دهد.</a:t>
            </a:r>
            <a:endParaRPr lang="en-US" dirty="0" smtClean="0"/>
          </a:p>
          <a:p>
            <a:pPr algn="r" rtl="1"/>
            <a:r>
              <a:rPr lang="ar-SA" dirty="0" smtClean="0"/>
              <a:t> </a:t>
            </a:r>
            <a:endParaRPr lang="en-US" dirty="0" smtClean="0"/>
          </a:p>
          <a:p>
            <a:pPr algn="r"/>
            <a:r>
              <a:rPr lang="fa-IR" dirty="0" smtClean="0"/>
              <a:t>رادياتور</a:t>
            </a:r>
            <a:br>
              <a:rPr lang="fa-IR" dirty="0" smtClean="0"/>
            </a:br>
            <a:endParaRPr lang="en-US" dirty="0" smtClean="0"/>
          </a:p>
          <a:p>
            <a:pPr algn="r"/>
            <a:r>
              <a:rPr lang="fa-IR" dirty="0" smtClean="0"/>
              <a:t>رادياتور وسيله گرمايشي است كه حرارت را به دو طريق جابجايي و تابشي از خود بيرون مي‌دهد. رادياتورها را مي‌توان از مواد مختلف نظير آلومينيوم، فولاد و يا چدن و با طراحيهاي متفاوت (پره‌اي، تخت و لوله‌اي) ساخت. </a:t>
            </a:r>
            <a:endParaRPr lang="en-US" dirty="0" smtClean="0"/>
          </a:p>
          <a:p>
            <a:pPr algn="r"/>
            <a:r>
              <a:rPr lang="fa-IR" dirty="0" smtClean="0"/>
              <a:t> </a:t>
            </a:r>
            <a:endParaRPr lang="en-US" dirty="0" smtClean="0"/>
          </a:p>
        </p:txBody>
      </p:sp>
      <p:sp>
        <p:nvSpPr>
          <p:cNvPr id="2" name="Title 1"/>
          <p:cNvSpPr>
            <a:spLocks noGrp="1"/>
          </p:cNvSpPr>
          <p:nvPr>
            <p:ph type="title"/>
          </p:nvPr>
        </p:nvSpPr>
        <p:spPr>
          <a:xfrm>
            <a:off x="214282" y="6858000"/>
            <a:ext cx="8229600" cy="1143000"/>
          </a:xfrm>
        </p:spPr>
        <p:txBody>
          <a:bodyPr>
            <a:normAutofit fontScale="90000"/>
          </a:bodyPr>
          <a:lstStyle/>
          <a:p>
            <a:r>
              <a:rPr lang="en-US" sz="4400" kern="1200" dirty="0" smtClean="0">
                <a:solidFill>
                  <a:schemeClr val="tx1"/>
                </a:solidFill>
                <a:latin typeface="+mj-lt"/>
                <a:ea typeface="+mj-ea"/>
                <a:cs typeface="+mj-cs"/>
              </a:rPr>
              <a:t> </a:t>
            </a:r>
          </a:p>
          <a:p>
            <a:r>
              <a:rPr lang="en-US" sz="4400" kern="1200" dirty="0" smtClean="0">
                <a:solidFill>
                  <a:schemeClr val="tx1"/>
                </a:solidFill>
                <a:latin typeface="+mj-lt"/>
                <a:ea typeface="+mj-ea"/>
                <a:cs typeface="+mj-cs"/>
              </a:rPr>
              <a:t> </a:t>
            </a:r>
          </a:p>
          <a:p>
            <a:r>
              <a:rPr lang="ar-SA" sz="4400" kern="1200" dirty="0" smtClean="0">
                <a:solidFill>
                  <a:schemeClr val="tx1"/>
                </a:solidFill>
                <a:latin typeface="+mj-lt"/>
                <a:ea typeface="+mj-ea"/>
                <a:cs typeface="+mj-cs"/>
              </a:rPr>
              <a:t> </a:t>
            </a:r>
            <a:endParaRPr lang="en-US" sz="2200" kern="1200" dirty="0" smtClean="0">
              <a:solidFill>
                <a:schemeClr val="tx1"/>
              </a:solidFill>
              <a:latin typeface="+mj-lt"/>
              <a:ea typeface="+mj-ea"/>
              <a:cs typeface="+mj-cs"/>
            </a:endParaRPr>
          </a:p>
          <a:p>
            <a:r>
              <a:rPr lang="fa-IR" sz="2200" kern="1200" dirty="0" smtClean="0">
                <a:solidFill>
                  <a:schemeClr val="tx1"/>
                </a:solidFill>
                <a:latin typeface="+mj-lt"/>
                <a:ea typeface="+mj-ea"/>
                <a:cs typeface="+mj-cs"/>
              </a:rPr>
              <a:t> </a:t>
            </a:r>
            <a:endParaRPr lang="en-US" sz="2200" kern="1200" dirty="0" smtClean="0">
              <a:solidFill>
                <a:schemeClr val="tx1"/>
              </a:solidFill>
              <a:latin typeface="+mj-lt"/>
              <a:ea typeface="+mj-ea"/>
              <a:cs typeface="+mj-cs"/>
            </a:endParaRPr>
          </a:p>
          <a:p>
            <a:pPr rtl="1"/>
            <a:r>
              <a:rPr lang="ar-SA" sz="2200" kern="1200" dirty="0" smtClean="0">
                <a:solidFill>
                  <a:schemeClr val="tx1"/>
                </a:solidFill>
                <a:latin typeface="+mj-lt"/>
                <a:ea typeface="+mj-ea"/>
                <a:cs typeface="+mj-cs"/>
              </a:rPr>
              <a:t> </a:t>
            </a:r>
            <a:endParaRPr lang="en-US" sz="2200" kern="1200" dirty="0" smtClean="0">
              <a:solidFill>
                <a:schemeClr val="tx1"/>
              </a:solidFill>
              <a:latin typeface="+mj-lt"/>
              <a:ea typeface="+mj-ea"/>
              <a:cs typeface="+mj-cs"/>
            </a:endParaRPr>
          </a:p>
          <a:p>
            <a:pPr rtl="1"/>
            <a:r>
              <a:rPr lang="ar-SA" sz="2200" kern="1200" dirty="0" smtClean="0">
                <a:solidFill>
                  <a:schemeClr val="tx1"/>
                </a:solidFill>
                <a:latin typeface="+mj-lt"/>
                <a:ea typeface="+mj-ea"/>
                <a:cs typeface="+mj-cs"/>
              </a:rPr>
              <a:t> </a:t>
            </a:r>
            <a:endParaRPr lang="en-US" sz="2200" kern="1200" dirty="0" smtClean="0">
              <a:solidFill>
                <a:schemeClr val="tx1"/>
              </a:solidFill>
              <a:latin typeface="+mj-lt"/>
              <a:ea typeface="+mj-ea"/>
              <a:cs typeface="+mj-cs"/>
            </a:endParaRPr>
          </a:p>
          <a:p>
            <a:pPr rtl="1"/>
            <a:r>
              <a:rPr lang="ar-SA" sz="2200" kern="1200" dirty="0" smtClean="0">
                <a:solidFill>
                  <a:schemeClr val="tx1"/>
                </a:solidFill>
                <a:latin typeface="+mj-lt"/>
                <a:ea typeface="+mj-ea"/>
                <a:cs typeface="+mj-cs"/>
              </a:rPr>
              <a:t> </a:t>
            </a:r>
            <a:endParaRPr lang="en-US" sz="2200" kern="1200" dirty="0" smtClean="0">
              <a:solidFill>
                <a:schemeClr val="tx1"/>
              </a:solidFill>
              <a:latin typeface="+mj-lt"/>
              <a:ea typeface="+mj-ea"/>
              <a:cs typeface="+mj-cs"/>
            </a:endParaRPr>
          </a:p>
          <a:p>
            <a:pPr rtl="1"/>
            <a:r>
              <a:rPr lang="ar-SA" sz="2200" kern="1200" dirty="0" smtClean="0">
                <a:solidFill>
                  <a:schemeClr val="tx1"/>
                </a:solidFill>
                <a:latin typeface="+mj-lt"/>
                <a:ea typeface="+mj-ea"/>
                <a:cs typeface="+mj-cs"/>
              </a:rPr>
              <a:t> </a:t>
            </a:r>
            <a:endParaRPr lang="en-US" sz="2200" kern="1200" dirty="0" smtClean="0">
              <a:solidFill>
                <a:schemeClr val="tx1"/>
              </a:solidFill>
              <a:latin typeface="+mj-lt"/>
              <a:ea typeface="+mj-ea"/>
              <a:cs typeface="+mj-cs"/>
            </a:endParaRPr>
          </a:p>
          <a:p>
            <a:pPr rtl="1"/>
            <a:r>
              <a:rPr lang="ar-SA" sz="4400" kern="1200" dirty="0" smtClean="0">
                <a:solidFill>
                  <a:schemeClr val="tx1"/>
                </a:solidFill>
                <a:latin typeface="+mj-lt"/>
                <a:ea typeface="+mj-ea"/>
                <a:cs typeface="+mj-cs"/>
              </a:rPr>
              <a:t> </a:t>
            </a:r>
            <a:endParaRPr lang="en-US" sz="4400" kern="1200" dirty="0" smtClean="0">
              <a:solidFill>
                <a:schemeClr val="tx1"/>
              </a:solidFill>
              <a:latin typeface="+mj-lt"/>
              <a:ea typeface="+mj-ea"/>
              <a:cs typeface="+mj-cs"/>
            </a:endParaRPr>
          </a:p>
          <a:p>
            <a:pPr rtl="1"/>
            <a:r>
              <a:rPr lang="ar-SA" sz="4400" kern="1200" dirty="0" smtClean="0">
                <a:solidFill>
                  <a:schemeClr val="tx1"/>
                </a:solidFill>
                <a:latin typeface="+mj-lt"/>
                <a:ea typeface="+mj-ea"/>
                <a:cs typeface="+mj-cs"/>
              </a:rPr>
              <a:t> </a:t>
            </a:r>
            <a:endParaRPr lang="en-US" sz="4400" kern="1200" dirty="0" smtClean="0">
              <a:solidFill>
                <a:schemeClr val="tx1"/>
              </a:solidFill>
              <a:latin typeface="+mj-lt"/>
              <a:ea typeface="+mj-ea"/>
              <a:cs typeface="+mj-cs"/>
            </a:endParaRPr>
          </a:p>
          <a:p>
            <a:endParaRPr lang="en-US" dirty="0"/>
          </a:p>
        </p:txBody>
      </p:sp>
      <p:sp>
        <p:nvSpPr>
          <p:cNvPr id="5" name="Rectangle 4"/>
          <p:cNvSpPr/>
          <p:nvPr/>
        </p:nvSpPr>
        <p:spPr>
          <a:xfrm>
            <a:off x="7429520" y="1214422"/>
            <a:ext cx="1141658" cy="369332"/>
          </a:xfrm>
          <a:prstGeom prst="rect">
            <a:avLst/>
          </a:prstGeom>
        </p:spPr>
        <p:txBody>
          <a:bodyPr wrap="none">
            <a:spAutoFit/>
          </a:bodyPr>
          <a:lstStyle/>
          <a:p>
            <a:pPr algn="r"/>
            <a:r>
              <a:rPr lang="ar-SA" b="1" dirty="0" smtClean="0"/>
              <a:t>پكيج چيست؟</a:t>
            </a:r>
            <a:endParaRPr lang="en-US" dirty="0"/>
          </a:p>
        </p:txBody>
      </p:sp>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259</TotalTime>
  <Words>4451</Words>
  <Application>Microsoft Office PowerPoint</Application>
  <PresentationFormat>On-screen Show (4:3)</PresentationFormat>
  <Paragraphs>147</Paragraphs>
  <Slides>33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Angsana New</vt:lpstr>
      <vt:lpstr>Arial</vt:lpstr>
      <vt:lpstr>Calibri</vt:lpstr>
      <vt:lpstr>Constantia</vt:lpstr>
      <vt:lpstr>Majalla UI</vt:lpstr>
      <vt:lpstr>Tahoma</vt:lpstr>
      <vt:lpstr>Times New Roman</vt:lpstr>
      <vt:lpstr>Traditional Arabic</vt:lpstr>
      <vt:lpstr>Wingdings 2</vt:lpstr>
      <vt:lpstr>Flow</vt:lpstr>
      <vt:lpstr>PowerPoint Presentation</vt:lpstr>
      <vt:lpstr>PowerPoint Presentation</vt:lpstr>
      <vt:lpstr>                     بزرگترین حسن چنین سیستمی این است که از فضای داخل اتاق و آپارتمان اکسیژنی جهت احتراق مصرف نمی شود و تاثیری بر کیفیت هوای داخل آپارتمان ندارد . بزرگترین عیب این سیستم سرمایش و گرمایش مرکزی عدم استقلال واحدها می باشد .     اما پس از معرفی سیستم های سرمایش و گرمایش موقع تصمیم گیری در خصوص انتخاب سیستم سرمایش و گرمایش می باشد .جهت تصمیم گیری باید چند پارامتر زیر را وزن دهی نمایید و سپس آنرا در امتیاز معرفی شده در جدول زیر ضرب نمایید وزن هر پارامتر بستگی به درجه اهمیت ان پارامتر برای کارفرما دارد مثلا شاید هزینه اولیه نزد یک کارفرما بسیار مهم باشد و نزد کارفرمای دیگر از اهمیت کمتری برخوردار باشد . پارامتر اول : سطح آسایش مورد نظر پارامتر دوم : سهولت نصب پارامتر سوم : هزینه اولیه خرید تجهیزات پارامتر چهارم : هزینه نگهداری و تعمیرات پارامتر پنجم: سهولت نگهداری و تعمیرات پارامتر ششم : استقلال واحدها و امکانات کنترل منطقه ای پارامتر هفتم : طول عمر پارامتر هشتم: ایمنی و آلودگی پارامتر نهم: محدودیت اقلیمی  </vt:lpstr>
      <vt:lpstr>          </vt:lpstr>
      <vt:lpstr>                                             کانال در اکثر سیستم های تهویه مطبوع اتقال سرما و گرما توسط هوا و کانال انجام می گیرد.بدین ترتیب که هوا پس از تغییراتی که برروی آن در دستگاه از نظر دما و رطوبت صورت می گیرد ابتدا از کانال رفت خارج شده و وارد محیط می شود و سپس از طریق کانال برگشت وارد دستگاه شده تا تغییرات دوباره بر روی آن اعمال گردد. وظیفه چرخش هوا در این سیکل برعهده فن موجود در دستگاه می باشد. انواع کانال  کانال هایی که برای انتقال وتقسیم هوا بکار می روند ممکن است بصورت سطح مقطع دایره ای شکل و یا مستطیلی طراحی شوند.کانال ها معمولا از ورق گالوانیزه و گاهی آلومینیوم ساخته می شوند.هوای مطبوع که درکانال ها جریان دارد از طریق دریچه ورودی وارد فضای اتاق می شود و بعد از تبادل سرما یا گرما از دریچه خروجی به کانال برگشت وارد می شود. دریچه ها جهت توزیع بهتر هوا در اتاق از دریچه ها استفاده میشود که انواع آن عبارتند از: دریچه های دیواری که در سه نوع تیغه ثابت تیغه متحرک و ایجکتور ساخته می شوند. دریچه های سقفی که در دو نوع بشقابی و دیفیوزری ساخته می شوند. </vt:lpstr>
      <vt:lpstr>    </vt:lpstr>
      <vt:lpstr>    </vt:lpstr>
      <vt:lpstr>PowerPoint Presentation</vt:lpstr>
      <vt:lpstr>                    </vt:lpstr>
      <vt:lpstr>PowerPoint Presentation</vt:lpstr>
      <vt:lpstr>مزایای پکیج شوفاژدیواری نسبت به موتورخانه چیست؟      استقلال مصرف‌کننده -  معافیت مصرف‌کننده از هزینه شارژ و نگهداری سیستم‌های مشترک - -  در دسترس بودن پکیج شوفاژدیواری: به دلیل نصب در آشپزخانه و دسترسی آسان به آن، امکان تنظیم دستگاه مطابق با سلیقه و نیاز مشتری و سهولت استفاده (بدون نیاز به رفت و آمد به خارج از واحد) همراه با افزایش رفاه مشتری وجود دارد. -  ساختمان و یا در هنگام سفر، اجباری برای پرداخت هزینه اضافی وجود ندارد مدیریت واحد دستگاه:‌ -  هر زمان از سال امکان روشن یا خاموش دستگاه و کم یا زیاد کردن درجه آن وجود دارد کاهش هزینه گاز مصرفی: -  با توجه به راندمان بالا و مصرف کمتر گاز، از افزایش تصاعدی هزینه گاز ساختمان جلوگیری می‌شود کاهش هزینه تعمیرات: هزینه نگهداری لوله‌ها، اتصالات و همچنین هزینه عایق کاری به علت کوتاه تر بودن مسیر لوله‌کشی کاهش می‌یابد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انواع عایق کاری ها درساختمان </vt:lpstr>
      <vt:lpstr> جزئیات عایق کاری کفها </vt:lpstr>
      <vt:lpstr>جزئیات عایق کاری دیوارها </vt:lpstr>
      <vt:lpstr>جزئیات عایق کاری سقفهای صاف  </vt:lpstr>
      <vt:lpstr>       جزئیات عایق کاری سقفهای شیبدار   </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پروژه درس: تاسیسات مکانیکی و برقی نیمسال دوم 93-92   گردآورندگان:    بهرام نظری محمد اسمعیلی پیام بهرامیون   استاد: جناب آقای مهندس میرزایی</dc:title>
  <dc:creator>ems</dc:creator>
  <cp:lastModifiedBy>F</cp:lastModifiedBy>
  <cp:revision>47</cp:revision>
  <dcterms:created xsi:type="dcterms:W3CDTF">2014-04-24T06:56:32Z</dcterms:created>
  <dcterms:modified xsi:type="dcterms:W3CDTF">2020-05-19T13:32:15Z</dcterms:modified>
</cp:coreProperties>
</file>