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3" r:id="rId8"/>
    <p:sldId id="304" r:id="rId9"/>
    <p:sldId id="311" r:id="rId10"/>
    <p:sldId id="323" r:id="rId11"/>
    <p:sldId id="317" r:id="rId12"/>
    <p:sldId id="318"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7" r:id="rId28"/>
    <p:sldId id="278"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64032-B3FB-44E4-BA66-884F69B712F1}"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64032-B3FB-44E4-BA66-884F69B712F1}"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64032-B3FB-44E4-BA66-884F69B712F1}"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64032-B3FB-44E4-BA66-884F69B712F1}"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64032-B3FB-44E4-BA66-884F69B712F1}" type="datetimeFigureOut">
              <a:rPr lang="en-US" smtClean="0"/>
              <a:pPr/>
              <a:t>6/8/2014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64032-B3FB-44E4-BA66-884F69B712F1}"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64032-B3FB-44E4-BA66-884F69B712F1}" type="datetimeFigureOut">
              <a:rPr lang="en-US" smtClean="0"/>
              <a:pPr/>
              <a:t>6/8/2014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64032-B3FB-44E4-BA66-884F69B712F1}" type="datetimeFigureOut">
              <a:rPr lang="en-US" smtClean="0"/>
              <a:pPr/>
              <a:t>6/8/2014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4032-B3FB-44E4-BA66-884F69B712F1}" type="datetimeFigureOut">
              <a:rPr lang="en-US" smtClean="0"/>
              <a:pPr/>
              <a:t>6/8/2014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64032-B3FB-44E4-BA66-884F69B712F1}"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64032-B3FB-44E4-BA66-884F69B712F1}" type="datetimeFigureOut">
              <a:rPr lang="en-US" smtClean="0"/>
              <a:pPr/>
              <a:t>6/8/2014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466BA-1515-4779-8CED-B41E67445B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64032-B3FB-44E4-BA66-884F69B712F1}" type="datetimeFigureOut">
              <a:rPr lang="en-US" smtClean="0"/>
              <a:pPr/>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466BA-1515-4779-8CED-B41E67445B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719720"/>
            <a:ext cx="7715304" cy="923330"/>
          </a:xfrm>
          <a:prstGeom prst="rect">
            <a:avLst/>
          </a:prstGeom>
        </p:spPr>
        <p:txBody>
          <a:bodyPr wrap="square">
            <a:spAutoFit/>
          </a:bodyPr>
          <a:lstStyle/>
          <a:p>
            <a:pPr algn="ctr"/>
            <a:r>
              <a:rPr lang="fa-IR" sz="5400" b="1" i="0" dirty="0" smtClean="0">
                <a:solidFill>
                  <a:srgbClr val="000000"/>
                </a:solidFill>
                <a:latin typeface="Simplified Arabic" pitchFamily="18" charset="-78"/>
                <a:cs typeface="Simplified Arabic" pitchFamily="18" charset="-78"/>
              </a:rPr>
              <a:t>سبک‌های معماری ایران</a:t>
            </a:r>
            <a:endParaRPr lang="fa-IR" sz="5400" b="1" i="0" dirty="0">
              <a:solidFill>
                <a:srgbClr val="000000"/>
              </a:solidFill>
              <a:latin typeface="Simplified Arabic" pitchFamily="18" charset="-78"/>
              <a:cs typeface="Simplified Arabic" pitchFamily="18" charset="-78"/>
            </a:endParaRPr>
          </a:p>
        </p:txBody>
      </p:sp>
      <p:sp>
        <p:nvSpPr>
          <p:cNvPr id="7" name="Rectangle 6"/>
          <p:cNvSpPr/>
          <p:nvPr/>
        </p:nvSpPr>
        <p:spPr>
          <a:xfrm>
            <a:off x="5000644" y="2123264"/>
            <a:ext cx="3071818" cy="5149102"/>
          </a:xfrm>
          <a:prstGeom prst="rect">
            <a:avLst/>
          </a:prstGeom>
        </p:spPr>
        <p:txBody>
          <a:bodyPr wrap="square">
            <a:spAutoFit/>
          </a:bodyPr>
          <a:lstStyle/>
          <a:p>
            <a:pPr marL="342900" marR="0" lvl="0" indent="-342900" algn="r" rtl="1">
              <a:lnSpc>
                <a:spcPct val="115000"/>
              </a:lnSpc>
              <a:spcBef>
                <a:spcPts val="0"/>
              </a:spcBef>
              <a:spcAft>
                <a:spcPts val="1000"/>
              </a:spcAft>
              <a:buFont typeface="Symbol"/>
              <a:buChar char=""/>
            </a:pPr>
            <a:r>
              <a:rPr lang="fa-IR" sz="4400" dirty="0">
                <a:latin typeface="Simplified Arabic" pitchFamily="18" charset="-78"/>
                <a:ea typeface="Calibri"/>
                <a:cs typeface="Simplified Arabic" pitchFamily="18" charset="-78"/>
              </a:rPr>
              <a:t>شیوه خراسانی</a:t>
            </a:r>
            <a:r>
              <a:rPr lang="ar-SA" sz="4400" dirty="0">
                <a:latin typeface="Simplified Arabic" pitchFamily="18" charset="-78"/>
                <a:ea typeface="Calibri"/>
                <a:cs typeface="Simplified Arabic" pitchFamily="18" charset="-78"/>
              </a:rPr>
              <a:t> </a:t>
            </a:r>
            <a:endParaRPr lang="en-US" sz="2400" dirty="0">
              <a:latin typeface="Simplified Arabic" pitchFamily="18" charset="-78"/>
              <a:ea typeface="Calibri"/>
              <a:cs typeface="Simplified Arabic" pitchFamily="18" charset="-78"/>
            </a:endParaRPr>
          </a:p>
          <a:p>
            <a:pPr marL="342900" marR="0" lvl="0" indent="-342900" algn="r" rtl="1">
              <a:lnSpc>
                <a:spcPct val="115000"/>
              </a:lnSpc>
              <a:spcBef>
                <a:spcPts val="0"/>
              </a:spcBef>
              <a:spcAft>
                <a:spcPts val="1000"/>
              </a:spcAft>
              <a:buFont typeface="Symbol"/>
              <a:buChar char=""/>
            </a:pPr>
            <a:r>
              <a:rPr lang="fa-IR" sz="4400" dirty="0" smtClean="0">
                <a:latin typeface="Simplified Arabic" pitchFamily="18" charset="-78"/>
                <a:ea typeface="Calibri"/>
                <a:cs typeface="Simplified Arabic" pitchFamily="18" charset="-78"/>
              </a:rPr>
              <a:t>شیوه </a:t>
            </a:r>
            <a:r>
              <a:rPr lang="fa-IR" sz="4400" dirty="0">
                <a:latin typeface="Simplified Arabic" pitchFamily="18" charset="-78"/>
                <a:ea typeface="Calibri"/>
                <a:cs typeface="Simplified Arabic" pitchFamily="18" charset="-78"/>
              </a:rPr>
              <a:t>رازی</a:t>
            </a:r>
            <a:r>
              <a:rPr lang="ar-SA" sz="4400" dirty="0">
                <a:latin typeface="Simplified Arabic" pitchFamily="18" charset="-78"/>
                <a:ea typeface="Calibri"/>
                <a:cs typeface="Simplified Arabic" pitchFamily="18" charset="-78"/>
              </a:rPr>
              <a:t> </a:t>
            </a:r>
            <a:endParaRPr lang="en-US" sz="2400" dirty="0">
              <a:latin typeface="Simplified Arabic" pitchFamily="18" charset="-78"/>
              <a:ea typeface="Calibri"/>
              <a:cs typeface="Simplified Arabic" pitchFamily="18" charset="-78"/>
            </a:endParaRPr>
          </a:p>
          <a:p>
            <a:pPr marL="342900" marR="0" lvl="0" indent="-342900" algn="r" rtl="1">
              <a:lnSpc>
                <a:spcPct val="115000"/>
              </a:lnSpc>
              <a:spcBef>
                <a:spcPts val="0"/>
              </a:spcBef>
              <a:spcAft>
                <a:spcPts val="1000"/>
              </a:spcAft>
              <a:buFont typeface="Symbol"/>
              <a:buChar char=""/>
            </a:pPr>
            <a:r>
              <a:rPr lang="fa-IR" sz="4400" dirty="0">
                <a:latin typeface="Simplified Arabic" pitchFamily="18" charset="-78"/>
                <a:ea typeface="Calibri"/>
                <a:cs typeface="Simplified Arabic" pitchFamily="18" charset="-78"/>
              </a:rPr>
              <a:t>شیوه آذری</a:t>
            </a:r>
            <a:r>
              <a:rPr lang="ar-SA" sz="4400" dirty="0">
                <a:latin typeface="Simplified Arabic" pitchFamily="18" charset="-78"/>
                <a:ea typeface="Calibri"/>
                <a:cs typeface="Simplified Arabic" pitchFamily="18" charset="-78"/>
              </a:rPr>
              <a:t> </a:t>
            </a:r>
            <a:endParaRPr lang="en-US" sz="2400" dirty="0">
              <a:latin typeface="Simplified Arabic" pitchFamily="18" charset="-78"/>
              <a:ea typeface="Calibri"/>
              <a:cs typeface="Simplified Arabic" pitchFamily="18" charset="-78"/>
            </a:endParaRPr>
          </a:p>
          <a:p>
            <a:pPr marL="342900" marR="0" lvl="0" indent="-342900" algn="r" rtl="1">
              <a:lnSpc>
                <a:spcPct val="115000"/>
              </a:lnSpc>
              <a:spcBef>
                <a:spcPts val="0"/>
              </a:spcBef>
              <a:spcAft>
                <a:spcPts val="1000"/>
              </a:spcAft>
              <a:buFont typeface="Symbol"/>
              <a:buChar char=""/>
            </a:pPr>
            <a:r>
              <a:rPr lang="fa-IR" sz="4400" dirty="0">
                <a:latin typeface="Simplified Arabic" pitchFamily="18" charset="-78"/>
                <a:ea typeface="Calibri"/>
                <a:cs typeface="Simplified Arabic" pitchFamily="18" charset="-78"/>
              </a:rPr>
              <a:t>شیوه اصفهانی</a:t>
            </a:r>
            <a:r>
              <a:rPr lang="ar-SA" sz="4400" dirty="0">
                <a:latin typeface="Simplified Arabic" pitchFamily="18" charset="-78"/>
                <a:ea typeface="Calibri"/>
                <a:cs typeface="Simplified Arabic" pitchFamily="18" charset="-78"/>
              </a:rPr>
              <a:t> </a:t>
            </a:r>
            <a:endParaRPr lang="en-US" sz="2400" dirty="0">
              <a:latin typeface="Simplified Arabic" pitchFamily="18" charset="-78"/>
              <a:ea typeface="Calibri"/>
              <a:cs typeface="Simplified Arabic"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3372" y="428604"/>
            <a:ext cx="4572000" cy="461665"/>
          </a:xfrm>
          <a:prstGeom prst="rect">
            <a:avLst/>
          </a:prstGeom>
        </p:spPr>
        <p:txBody>
          <a:bodyPr>
            <a:spAutoFit/>
          </a:bodyPr>
          <a:lstStyle/>
          <a:p>
            <a:pPr algn="r" rtl="1"/>
            <a:r>
              <a:rPr lang="fa-IR" sz="2400" dirty="0" smtClean="0"/>
              <a:t>برج لاجیم در مازندران</a:t>
            </a:r>
            <a:endParaRPr lang="en-US" sz="2400" dirty="0"/>
          </a:p>
        </p:txBody>
      </p:sp>
      <p:pic>
        <p:nvPicPr>
          <p:cNvPr id="17410" name="Picture 2" descr="C:\Users\cardinal\Desktop\mabani 2\razi\برج-لاجیم3.jpg"/>
          <p:cNvPicPr>
            <a:picLocks noChangeAspect="1" noChangeArrowheads="1"/>
          </p:cNvPicPr>
          <p:nvPr/>
        </p:nvPicPr>
        <p:blipFill>
          <a:blip r:embed="rId2"/>
          <a:srcRect/>
          <a:stretch>
            <a:fillRect/>
          </a:stretch>
        </p:blipFill>
        <p:spPr bwMode="auto">
          <a:xfrm>
            <a:off x="1428728" y="1142984"/>
            <a:ext cx="6357982" cy="50863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5074" y="357166"/>
            <a:ext cx="2393604" cy="461665"/>
          </a:xfrm>
          <a:prstGeom prst="rect">
            <a:avLst/>
          </a:prstGeom>
        </p:spPr>
        <p:txBody>
          <a:bodyPr wrap="none">
            <a:spAutoFit/>
          </a:bodyPr>
          <a:lstStyle/>
          <a:p>
            <a:r>
              <a:rPr lang="fa-IR" sz="2400" dirty="0" smtClean="0"/>
              <a:t>برج اردکان در گرگان</a:t>
            </a:r>
            <a:endParaRPr lang="en-US" sz="2400" dirty="0"/>
          </a:p>
        </p:txBody>
      </p:sp>
      <p:pic>
        <p:nvPicPr>
          <p:cNvPr id="18434" name="Picture 2" descr="C:\Users\cardinal\Desktop\mabani 2\razi\radkan-mm2.jpg"/>
          <p:cNvPicPr>
            <a:picLocks noChangeAspect="1" noChangeArrowheads="1"/>
          </p:cNvPicPr>
          <p:nvPr/>
        </p:nvPicPr>
        <p:blipFill>
          <a:blip r:embed="rId2"/>
          <a:srcRect/>
          <a:stretch>
            <a:fillRect/>
          </a:stretch>
        </p:blipFill>
        <p:spPr bwMode="auto">
          <a:xfrm>
            <a:off x="1214414" y="1250140"/>
            <a:ext cx="6715172" cy="50363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7884" y="428604"/>
            <a:ext cx="2869696" cy="461665"/>
          </a:xfrm>
          <a:prstGeom prst="rect">
            <a:avLst/>
          </a:prstGeom>
        </p:spPr>
        <p:txBody>
          <a:bodyPr wrap="none">
            <a:spAutoFit/>
          </a:bodyPr>
          <a:lstStyle/>
          <a:p>
            <a:r>
              <a:rPr lang="fa-IR" sz="2400" dirty="0" smtClean="0"/>
              <a:t>برج مهماندوست در دامغان</a:t>
            </a:r>
            <a:endParaRPr lang="en-US" sz="2400" dirty="0"/>
          </a:p>
        </p:txBody>
      </p:sp>
      <p:pic>
        <p:nvPicPr>
          <p:cNvPr id="19458" name="Picture 2" descr="C:\Users\cardinal\Desktop\mabani 2\razi\mehmandost2.jpg"/>
          <p:cNvPicPr>
            <a:picLocks noChangeAspect="1" noChangeArrowheads="1"/>
          </p:cNvPicPr>
          <p:nvPr/>
        </p:nvPicPr>
        <p:blipFill>
          <a:blip r:embed="rId2"/>
          <a:srcRect/>
          <a:stretch>
            <a:fillRect/>
          </a:stretch>
        </p:blipFill>
        <p:spPr bwMode="auto">
          <a:xfrm>
            <a:off x="1214414" y="1000108"/>
            <a:ext cx="7000924" cy="525069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92" y="357166"/>
            <a:ext cx="1475084" cy="584775"/>
          </a:xfrm>
          <a:prstGeom prst="rect">
            <a:avLst/>
          </a:prstGeom>
        </p:spPr>
        <p:txBody>
          <a:bodyPr wrap="none">
            <a:spAutoFit/>
          </a:bodyPr>
          <a:lstStyle/>
          <a:p>
            <a:r>
              <a:rPr lang="fa-IR" sz="3200" b="0" i="0" dirty="0" smtClean="0">
                <a:solidFill>
                  <a:srgbClr val="000000"/>
                </a:solidFill>
                <a:latin typeface="Simplified Arabic" pitchFamily="18" charset="-78"/>
                <a:cs typeface="Simplified Arabic" pitchFamily="18" charset="-78"/>
              </a:rPr>
              <a:t>شیوه آذری</a:t>
            </a:r>
            <a:endParaRPr lang="fa-IR" sz="3200" b="0" i="0" dirty="0">
              <a:solidFill>
                <a:srgbClr val="000000"/>
              </a:solidFill>
              <a:latin typeface="Simplified Arabic" pitchFamily="18" charset="-78"/>
              <a:cs typeface="Simplified Arabic" pitchFamily="18" charset="-78"/>
            </a:endParaRPr>
          </a:p>
        </p:txBody>
      </p:sp>
      <p:sp>
        <p:nvSpPr>
          <p:cNvPr id="5" name="Rectangle 4"/>
          <p:cNvSpPr/>
          <p:nvPr/>
        </p:nvSpPr>
        <p:spPr>
          <a:xfrm>
            <a:off x="714348" y="1071546"/>
            <a:ext cx="7715304" cy="923330"/>
          </a:xfrm>
          <a:prstGeom prst="rect">
            <a:avLst/>
          </a:prstGeom>
        </p:spPr>
        <p:txBody>
          <a:bodyPr wrap="square">
            <a:spAutoFit/>
          </a:bodyPr>
          <a:lstStyle/>
          <a:p>
            <a:pPr algn="just" rtl="1"/>
            <a:r>
              <a:rPr lang="fa-IR" dirty="0" smtClean="0">
                <a:solidFill>
                  <a:srgbClr val="333333"/>
                </a:solidFill>
                <a:latin typeface="Tahoma"/>
              </a:rPr>
              <a:t>با ورود مغولان (ایلخانی) این شیوه معماری آغاز گردید و تا زمان صفویه ادامه داشته است. چون اولین بناها درتبریز احداث گردید به سبک آذری معروف است. دوره‌ی حکومت غازان خان را آغاز سبک آذری می‌دانند.</a:t>
            </a:r>
            <a:endParaRPr lang="en-US" dirty="0"/>
          </a:p>
        </p:txBody>
      </p:sp>
      <p:sp>
        <p:nvSpPr>
          <p:cNvPr id="6" name="Rectangle 5"/>
          <p:cNvSpPr/>
          <p:nvPr/>
        </p:nvSpPr>
        <p:spPr>
          <a:xfrm>
            <a:off x="785786" y="2214554"/>
            <a:ext cx="7631140" cy="4247317"/>
          </a:xfrm>
          <a:prstGeom prst="rect">
            <a:avLst/>
          </a:prstGeom>
        </p:spPr>
        <p:txBody>
          <a:bodyPr wrap="square">
            <a:spAutoFit/>
          </a:bodyPr>
          <a:lstStyle/>
          <a:p>
            <a:pPr algn="r" rtl="1"/>
            <a:r>
              <a:rPr lang="fa-IR" dirty="0" smtClean="0">
                <a:solidFill>
                  <a:srgbClr val="333333"/>
                </a:solidFill>
                <a:latin typeface="Tahoma"/>
              </a:rPr>
              <a:t>سبک آذری خود به دو شیوه قابل تفکیک می‌باشد:</a:t>
            </a:r>
            <a:endParaRPr lang="en-US" dirty="0" smtClean="0">
              <a:solidFill>
                <a:srgbClr val="333333"/>
              </a:solidFill>
              <a:latin typeface="Tahoma"/>
            </a:endParaRPr>
          </a:p>
          <a:p>
            <a:pPr algn="r" rtl="1"/>
            <a:endParaRPr lang="fa-IR" dirty="0" smtClean="0">
              <a:solidFill>
                <a:srgbClr val="333333"/>
              </a:solidFill>
              <a:latin typeface="Tahoma"/>
            </a:endParaRPr>
          </a:p>
          <a:p>
            <a:pPr algn="r" rtl="1"/>
            <a:r>
              <a:rPr lang="fa-IR" dirty="0" smtClean="0">
                <a:solidFill>
                  <a:srgbClr val="333333"/>
                </a:solidFill>
                <a:latin typeface="Tahoma"/>
              </a:rPr>
              <a:t>الف: شیوه ی اول سبک آذری مربوط به دوره‌ی ایلخانی به مرکزیت تبریز با ویژگی‌های زیر:</a:t>
            </a:r>
            <a:endParaRPr lang="en-US" dirty="0" smtClean="0">
              <a:solidFill>
                <a:srgbClr val="333333"/>
              </a:solidFill>
              <a:latin typeface="Tahoma"/>
            </a:endParaRPr>
          </a:p>
          <a:p>
            <a:pPr algn="r" rtl="1"/>
            <a:endParaRPr lang="fa-IR" dirty="0" smtClean="0">
              <a:solidFill>
                <a:srgbClr val="333333"/>
              </a:solidFill>
              <a:latin typeface="Tahoma"/>
            </a:endParaRPr>
          </a:p>
          <a:p>
            <a:pPr algn="r" rtl="1"/>
            <a:r>
              <a:rPr lang="fa-IR" dirty="0" smtClean="0">
                <a:solidFill>
                  <a:srgbClr val="333333"/>
                </a:solidFill>
                <a:latin typeface="Tahoma"/>
              </a:rPr>
              <a:t>۱٫ ساخت بناهای سترگ و عظیم</a:t>
            </a:r>
            <a:br>
              <a:rPr lang="fa-IR" dirty="0" smtClean="0">
                <a:solidFill>
                  <a:srgbClr val="333333"/>
                </a:solidFill>
                <a:latin typeface="Tahoma"/>
              </a:rPr>
            </a:br>
            <a:r>
              <a:rPr lang="fa-IR" dirty="0" smtClean="0">
                <a:solidFill>
                  <a:srgbClr val="333333"/>
                </a:solidFill>
                <a:latin typeface="Tahoma"/>
              </a:rPr>
              <a:t>۲٫ توجه به تناسبات عمودی بنا</a:t>
            </a:r>
            <a:br>
              <a:rPr lang="fa-IR" dirty="0" smtClean="0">
                <a:solidFill>
                  <a:srgbClr val="333333"/>
                </a:solidFill>
                <a:latin typeface="Tahoma"/>
              </a:rPr>
            </a:br>
            <a:r>
              <a:rPr lang="fa-IR" dirty="0" smtClean="0">
                <a:solidFill>
                  <a:srgbClr val="333333"/>
                </a:solidFill>
                <a:latin typeface="Tahoma"/>
              </a:rPr>
              <a:t>۳٫ ساخت ایوان با پلان مستطیل شکل</a:t>
            </a:r>
            <a:br>
              <a:rPr lang="fa-IR" dirty="0" smtClean="0">
                <a:solidFill>
                  <a:srgbClr val="333333"/>
                </a:solidFill>
                <a:latin typeface="Tahoma"/>
              </a:rPr>
            </a:br>
            <a:r>
              <a:rPr lang="fa-IR" dirty="0" smtClean="0">
                <a:solidFill>
                  <a:srgbClr val="333333"/>
                </a:solidFill>
                <a:latin typeface="Tahoma"/>
              </a:rPr>
              <a:t>۴٫ تنوع در ایوان سازی</a:t>
            </a:r>
            <a:br>
              <a:rPr lang="fa-IR" dirty="0" smtClean="0">
                <a:solidFill>
                  <a:srgbClr val="333333"/>
                </a:solidFill>
                <a:latin typeface="Tahoma"/>
              </a:rPr>
            </a:br>
            <a:r>
              <a:rPr lang="fa-IR" dirty="0" smtClean="0">
                <a:solidFill>
                  <a:srgbClr val="333333"/>
                </a:solidFill>
                <a:latin typeface="Tahoma"/>
              </a:rPr>
              <a:t>۵٫ استفاده از تزئیناتی چون گچ‌بری، کاشی زرین فام و کاشی نقش برجسته.</a:t>
            </a:r>
            <a:endParaRPr lang="en-US" dirty="0" smtClean="0">
              <a:solidFill>
                <a:srgbClr val="333333"/>
              </a:solidFill>
              <a:latin typeface="Tahoma"/>
            </a:endParaRPr>
          </a:p>
          <a:p>
            <a:pPr algn="r" rtl="1"/>
            <a:endParaRPr lang="fa-IR" dirty="0" smtClean="0">
              <a:solidFill>
                <a:srgbClr val="333333"/>
              </a:solidFill>
              <a:latin typeface="Tahoma"/>
            </a:endParaRPr>
          </a:p>
          <a:p>
            <a:pPr algn="r" rtl="1"/>
            <a:r>
              <a:rPr lang="fa-IR" dirty="0" smtClean="0">
                <a:solidFill>
                  <a:srgbClr val="333333"/>
                </a:solidFill>
                <a:latin typeface="Tahoma"/>
              </a:rPr>
              <a:t>ب: شیوه ی دوم سبک آذری مربوط به دوره‌ی تیموری به مرکزیت سمرقند با ویژگی‌های زیر:</a:t>
            </a:r>
            <a:endParaRPr lang="en-US" dirty="0" smtClean="0">
              <a:solidFill>
                <a:srgbClr val="333333"/>
              </a:solidFill>
              <a:latin typeface="Tahoma"/>
            </a:endParaRPr>
          </a:p>
          <a:p>
            <a:pPr algn="r" rtl="1"/>
            <a:endParaRPr lang="fa-IR" dirty="0" smtClean="0">
              <a:solidFill>
                <a:srgbClr val="333333"/>
              </a:solidFill>
              <a:latin typeface="Tahoma"/>
            </a:endParaRPr>
          </a:p>
          <a:p>
            <a:pPr algn="r" rtl="1"/>
            <a:r>
              <a:rPr lang="fa-IR" dirty="0" smtClean="0">
                <a:solidFill>
                  <a:srgbClr val="333333"/>
                </a:solidFill>
                <a:latin typeface="Tahoma"/>
              </a:rPr>
              <a:t>۱٫ ساخت ساقه (گلوگاه) بین فضای گنبد و گنبد خانه.</a:t>
            </a:r>
            <a:br>
              <a:rPr lang="fa-IR" dirty="0" smtClean="0">
                <a:solidFill>
                  <a:srgbClr val="333333"/>
                </a:solidFill>
                <a:latin typeface="Tahoma"/>
              </a:rPr>
            </a:br>
            <a:r>
              <a:rPr lang="fa-IR" dirty="0" smtClean="0">
                <a:solidFill>
                  <a:srgbClr val="333333"/>
                </a:solidFill>
                <a:latin typeface="Tahoma"/>
              </a:rPr>
              <a:t>۲٫ ایجاد سطوح ناصاف در تمامی بنا.</a:t>
            </a:r>
            <a:br>
              <a:rPr lang="fa-IR" dirty="0" smtClean="0">
                <a:solidFill>
                  <a:srgbClr val="333333"/>
                </a:solidFill>
                <a:latin typeface="Tahoma"/>
              </a:rPr>
            </a:br>
            <a:r>
              <a:rPr lang="fa-IR" dirty="0" smtClean="0">
                <a:solidFill>
                  <a:srgbClr val="333333"/>
                </a:solidFill>
                <a:latin typeface="Tahoma"/>
              </a:rPr>
              <a:t>۳٫ استفاده از تزئینات کاشی معرق (موزاییک کاری)</a:t>
            </a:r>
            <a:endParaRPr lang="fa-IR" b="0" i="0" dirty="0">
              <a:solidFill>
                <a:srgbClr val="333333"/>
              </a:solidFill>
              <a:latin typeface="Tahom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rdinal\Desktop\mabani 2\AZARY\222fe50c814fa85cd4049d511d21dbbf.jpg"/>
          <p:cNvPicPr>
            <a:picLocks noChangeAspect="1" noChangeArrowheads="1"/>
          </p:cNvPicPr>
          <p:nvPr/>
        </p:nvPicPr>
        <p:blipFill>
          <a:blip r:embed="rId2"/>
          <a:srcRect/>
          <a:stretch>
            <a:fillRect/>
          </a:stretch>
        </p:blipFill>
        <p:spPr bwMode="auto">
          <a:xfrm>
            <a:off x="285720" y="285728"/>
            <a:ext cx="3333750" cy="3552825"/>
          </a:xfrm>
          <a:prstGeom prst="rect">
            <a:avLst/>
          </a:prstGeom>
          <a:noFill/>
        </p:spPr>
      </p:pic>
      <p:pic>
        <p:nvPicPr>
          <p:cNvPr id="7171" name="Picture 3" descr="C:\Users\cardinal\Desktop\mabani 2\AZARY\C.jpg"/>
          <p:cNvPicPr>
            <a:picLocks noChangeAspect="1" noChangeArrowheads="1"/>
          </p:cNvPicPr>
          <p:nvPr/>
        </p:nvPicPr>
        <p:blipFill>
          <a:blip r:embed="rId3"/>
          <a:srcRect/>
          <a:stretch>
            <a:fillRect/>
          </a:stretch>
        </p:blipFill>
        <p:spPr bwMode="auto">
          <a:xfrm>
            <a:off x="3929058" y="285728"/>
            <a:ext cx="2019300" cy="2266950"/>
          </a:xfrm>
          <a:prstGeom prst="rect">
            <a:avLst/>
          </a:prstGeom>
          <a:noFill/>
        </p:spPr>
      </p:pic>
      <p:pic>
        <p:nvPicPr>
          <p:cNvPr id="7172" name="Picture 4" descr="C:\Users\cardinal\Desktop\mabani 2\AZARY\QW.jpg"/>
          <p:cNvPicPr>
            <a:picLocks noChangeAspect="1" noChangeArrowheads="1"/>
          </p:cNvPicPr>
          <p:nvPr/>
        </p:nvPicPr>
        <p:blipFill>
          <a:blip r:embed="rId4"/>
          <a:srcRect/>
          <a:stretch>
            <a:fillRect/>
          </a:stretch>
        </p:blipFill>
        <p:spPr bwMode="auto">
          <a:xfrm>
            <a:off x="6215074" y="285728"/>
            <a:ext cx="2657475" cy="2286016"/>
          </a:xfrm>
          <a:prstGeom prst="rect">
            <a:avLst/>
          </a:prstGeom>
          <a:noFill/>
        </p:spPr>
      </p:pic>
      <p:pic>
        <p:nvPicPr>
          <p:cNvPr id="7173" name="Picture 5" descr="C:\Users\cardinal\Desktop\mabani 2\AZARY\shiraz_mausoleum.jpg"/>
          <p:cNvPicPr>
            <a:picLocks noChangeAspect="1" noChangeArrowheads="1"/>
          </p:cNvPicPr>
          <p:nvPr/>
        </p:nvPicPr>
        <p:blipFill>
          <a:blip r:embed="rId5"/>
          <a:srcRect/>
          <a:stretch>
            <a:fillRect/>
          </a:stretch>
        </p:blipFill>
        <p:spPr bwMode="auto">
          <a:xfrm>
            <a:off x="3929058" y="2857495"/>
            <a:ext cx="4857784" cy="3482603"/>
          </a:xfrm>
          <a:prstGeom prst="rect">
            <a:avLst/>
          </a:prstGeom>
          <a:noFill/>
        </p:spPr>
      </p:pic>
      <p:pic>
        <p:nvPicPr>
          <p:cNvPr id="7174" name="Picture 6" descr="C:\Users\cardinal\Desktop\mabani 2\AZARY\WWW.jpg"/>
          <p:cNvPicPr>
            <a:picLocks noChangeAspect="1" noChangeArrowheads="1"/>
          </p:cNvPicPr>
          <p:nvPr/>
        </p:nvPicPr>
        <p:blipFill>
          <a:blip r:embed="rId6"/>
          <a:srcRect/>
          <a:stretch>
            <a:fillRect/>
          </a:stretch>
        </p:blipFill>
        <p:spPr bwMode="auto">
          <a:xfrm>
            <a:off x="357157" y="4071942"/>
            <a:ext cx="3265737" cy="22860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5456" y="357166"/>
            <a:ext cx="2149948" cy="584775"/>
          </a:xfrm>
          <a:prstGeom prst="rect">
            <a:avLst/>
          </a:prstGeom>
        </p:spPr>
        <p:txBody>
          <a:bodyPr wrap="none">
            <a:spAutoFit/>
          </a:bodyPr>
          <a:lstStyle/>
          <a:p>
            <a:r>
              <a:rPr lang="fa-IR" sz="3200" b="1" dirty="0" smtClean="0">
                <a:latin typeface="Tahoma"/>
              </a:rPr>
              <a:t>شیوه اصفهانی</a:t>
            </a:r>
            <a:endParaRPr lang="en-US" sz="4000" dirty="0"/>
          </a:p>
        </p:txBody>
      </p:sp>
      <p:sp>
        <p:nvSpPr>
          <p:cNvPr id="5" name="Rectangle 4"/>
          <p:cNvSpPr/>
          <p:nvPr/>
        </p:nvSpPr>
        <p:spPr>
          <a:xfrm>
            <a:off x="6286512" y="2285992"/>
            <a:ext cx="2345514" cy="461665"/>
          </a:xfrm>
          <a:prstGeom prst="rect">
            <a:avLst/>
          </a:prstGeom>
        </p:spPr>
        <p:txBody>
          <a:bodyPr wrap="none">
            <a:spAutoFit/>
          </a:bodyPr>
          <a:lstStyle/>
          <a:p>
            <a:r>
              <a:rPr lang="fa-IR" sz="2400" dirty="0" smtClean="0">
                <a:latin typeface="Tahoma"/>
              </a:rPr>
              <a:t>خصوصیات این سبک</a:t>
            </a:r>
            <a:endParaRPr lang="en-US" sz="3200" dirty="0"/>
          </a:p>
        </p:txBody>
      </p:sp>
      <p:sp>
        <p:nvSpPr>
          <p:cNvPr id="7" name="Rectangle 6"/>
          <p:cNvSpPr/>
          <p:nvPr/>
        </p:nvSpPr>
        <p:spPr>
          <a:xfrm>
            <a:off x="500034" y="1071546"/>
            <a:ext cx="8196291" cy="923330"/>
          </a:xfrm>
          <a:prstGeom prst="rect">
            <a:avLst/>
          </a:prstGeom>
        </p:spPr>
        <p:txBody>
          <a:bodyPr wrap="square">
            <a:spAutoFit/>
          </a:bodyPr>
          <a:lstStyle/>
          <a:p>
            <a:pPr algn="just" rtl="1"/>
            <a:r>
              <a:rPr lang="fa-IR" dirty="0" smtClean="0">
                <a:solidFill>
                  <a:srgbClr val="333333"/>
                </a:solidFill>
                <a:latin typeface="Tahoma"/>
              </a:rPr>
              <a:t>به شیوه ی معماری دوره‌ی صفویه، سبک اصفهانی اطلاق می شود. چون اولین بنادر شهرهای اصفهان ساخته شده و به سبک اصفهانی معروف است. دوره‌ی حکومت شاه عباس را عصر طلایی سبک اصفهانی می‌دانند.</a:t>
            </a:r>
            <a:endParaRPr lang="en-US" dirty="0"/>
          </a:p>
        </p:txBody>
      </p:sp>
      <p:sp>
        <p:nvSpPr>
          <p:cNvPr id="8" name="Rectangle 7"/>
          <p:cNvSpPr/>
          <p:nvPr/>
        </p:nvSpPr>
        <p:spPr>
          <a:xfrm>
            <a:off x="714348" y="3034864"/>
            <a:ext cx="7858180" cy="1477328"/>
          </a:xfrm>
          <a:prstGeom prst="rect">
            <a:avLst/>
          </a:prstGeom>
        </p:spPr>
        <p:txBody>
          <a:bodyPr wrap="square">
            <a:spAutoFit/>
          </a:bodyPr>
          <a:lstStyle/>
          <a:p>
            <a:pPr algn="r" rtl="1"/>
            <a:r>
              <a:rPr lang="fa-IR" dirty="0" smtClean="0">
                <a:solidFill>
                  <a:srgbClr val="333333"/>
                </a:solidFill>
                <a:latin typeface="Tahoma"/>
              </a:rPr>
              <a:t>۱٫ پلان مستطیل شکل و چند ضلعی ساده</a:t>
            </a:r>
            <a:r>
              <a:rPr lang="fa-IR" dirty="0" smtClean="0"/>
              <a:t/>
            </a:r>
            <a:br>
              <a:rPr lang="fa-IR" dirty="0" smtClean="0"/>
            </a:br>
            <a:r>
              <a:rPr lang="fa-IR" dirty="0" smtClean="0">
                <a:solidFill>
                  <a:srgbClr val="333333"/>
                </a:solidFill>
                <a:latin typeface="Tahoma"/>
              </a:rPr>
              <a:t>۲٫ پلان ایوانی</a:t>
            </a:r>
            <a:r>
              <a:rPr lang="fa-IR" dirty="0" smtClean="0"/>
              <a:t/>
            </a:r>
            <a:br>
              <a:rPr lang="fa-IR" dirty="0" smtClean="0"/>
            </a:br>
            <a:r>
              <a:rPr lang="fa-IR" dirty="0" smtClean="0">
                <a:solidFill>
                  <a:srgbClr val="333333"/>
                </a:solidFill>
                <a:latin typeface="Tahoma"/>
              </a:rPr>
              <a:t>۳٫ مصالح مرغوب و بادوام</a:t>
            </a:r>
            <a:r>
              <a:rPr lang="fa-IR" dirty="0" smtClean="0"/>
              <a:t/>
            </a:r>
            <a:br>
              <a:rPr lang="fa-IR" dirty="0" smtClean="0"/>
            </a:br>
            <a:r>
              <a:rPr lang="fa-IR" dirty="0" smtClean="0">
                <a:solidFill>
                  <a:srgbClr val="333333"/>
                </a:solidFill>
                <a:latin typeface="Tahoma"/>
              </a:rPr>
              <a:t>۴٫ در تزئینات بناها از کاشی خشتی، هفت‌رنگ، مقرنس کاری، یزدی‌بندی، کاربندی یا رسمی‌بندی استفاده شده است.</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5206" y="357166"/>
            <a:ext cx="1438214" cy="461665"/>
          </a:xfrm>
          <a:prstGeom prst="rect">
            <a:avLst/>
          </a:prstGeom>
        </p:spPr>
        <p:txBody>
          <a:bodyPr wrap="none">
            <a:spAutoFit/>
          </a:bodyPr>
          <a:lstStyle/>
          <a:p>
            <a:r>
              <a:rPr lang="fa-IR" sz="2400" b="1" dirty="0" smtClean="0">
                <a:latin typeface="Tahoma"/>
              </a:rPr>
              <a:t>نمونه</a:t>
            </a:r>
            <a:r>
              <a:rPr lang="fa-IR" sz="2400" b="1" dirty="0" smtClean="0">
                <a:solidFill>
                  <a:srgbClr val="9900FF"/>
                </a:solidFill>
                <a:latin typeface="Tahoma"/>
              </a:rPr>
              <a:t> </a:t>
            </a:r>
            <a:r>
              <a:rPr lang="fa-IR" sz="2400" b="1" dirty="0" smtClean="0">
                <a:latin typeface="Tahoma"/>
              </a:rPr>
              <a:t>آثــــار</a:t>
            </a:r>
            <a:endParaRPr lang="en-US" sz="2800" dirty="0"/>
          </a:p>
        </p:txBody>
      </p:sp>
      <p:sp>
        <p:nvSpPr>
          <p:cNvPr id="3" name="Rectangle 2"/>
          <p:cNvSpPr/>
          <p:nvPr/>
        </p:nvSpPr>
        <p:spPr>
          <a:xfrm>
            <a:off x="6608040" y="857232"/>
            <a:ext cx="2178802" cy="461665"/>
          </a:xfrm>
          <a:prstGeom prst="rect">
            <a:avLst/>
          </a:prstGeom>
        </p:spPr>
        <p:txBody>
          <a:bodyPr wrap="none">
            <a:spAutoFit/>
          </a:bodyPr>
          <a:lstStyle/>
          <a:p>
            <a:r>
              <a:rPr lang="fa-IR" sz="2400" b="1" dirty="0" smtClean="0">
                <a:latin typeface="Tahoma"/>
              </a:rPr>
              <a:t> میدان نقش جهان :</a:t>
            </a:r>
            <a:endParaRPr lang="en-US" sz="2400" dirty="0"/>
          </a:p>
        </p:txBody>
      </p:sp>
      <p:pic>
        <p:nvPicPr>
          <p:cNvPr id="1026" name="Picture 2" descr="C:\Users\cardinal\Desktop\mabani 2\esfehani\68793979860829680550.jpg"/>
          <p:cNvPicPr>
            <a:picLocks noChangeAspect="1" noChangeArrowheads="1"/>
          </p:cNvPicPr>
          <p:nvPr/>
        </p:nvPicPr>
        <p:blipFill>
          <a:blip r:embed="rId2"/>
          <a:srcRect/>
          <a:stretch>
            <a:fillRect/>
          </a:stretch>
        </p:blipFill>
        <p:spPr bwMode="auto">
          <a:xfrm>
            <a:off x="1114425" y="1461541"/>
            <a:ext cx="7172351" cy="478844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ardinal\Desktop\mabani 2\esfehani\56922532817310996616.jpg"/>
          <p:cNvPicPr>
            <a:picLocks noChangeAspect="1" noChangeArrowheads="1"/>
          </p:cNvPicPr>
          <p:nvPr/>
        </p:nvPicPr>
        <p:blipFill>
          <a:blip r:embed="rId2"/>
          <a:srcRect/>
          <a:stretch>
            <a:fillRect/>
          </a:stretch>
        </p:blipFill>
        <p:spPr bwMode="auto">
          <a:xfrm>
            <a:off x="1214414" y="1000108"/>
            <a:ext cx="6619875" cy="441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dinal\Desktop\mabani 2\esfehani\99575671882028498403.jpg"/>
          <p:cNvPicPr>
            <a:picLocks noChangeAspect="1" noChangeArrowheads="1"/>
          </p:cNvPicPr>
          <p:nvPr/>
        </p:nvPicPr>
        <p:blipFill>
          <a:blip r:embed="rId2"/>
          <a:srcRect/>
          <a:stretch>
            <a:fillRect/>
          </a:stretch>
        </p:blipFill>
        <p:spPr bwMode="auto">
          <a:xfrm>
            <a:off x="1000100" y="1142984"/>
            <a:ext cx="6619875" cy="441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4" y="500042"/>
            <a:ext cx="3594107" cy="461665"/>
          </a:xfrm>
          <a:prstGeom prst="rect">
            <a:avLst/>
          </a:prstGeom>
        </p:spPr>
        <p:txBody>
          <a:bodyPr wrap="square">
            <a:spAutoFit/>
          </a:bodyPr>
          <a:lstStyle/>
          <a:p>
            <a:pPr algn="r"/>
            <a:r>
              <a:rPr lang="fa-IR" sz="2400" b="1" dirty="0" smtClean="0">
                <a:latin typeface="Tahoma"/>
              </a:rPr>
              <a:t> مسجد جامع عباسی اصفهان :</a:t>
            </a:r>
            <a:endParaRPr lang="en-US" sz="2400" dirty="0"/>
          </a:p>
        </p:txBody>
      </p:sp>
      <p:pic>
        <p:nvPicPr>
          <p:cNvPr id="4098" name="Picture 2" descr="C:\Users\cardinal\Desktop\mabani 2\esfehani\94835064333256845657.jpg"/>
          <p:cNvPicPr>
            <a:picLocks noChangeAspect="1" noChangeArrowheads="1"/>
          </p:cNvPicPr>
          <p:nvPr/>
        </p:nvPicPr>
        <p:blipFill>
          <a:blip r:embed="rId2"/>
          <a:srcRect/>
          <a:stretch>
            <a:fillRect/>
          </a:stretch>
        </p:blipFill>
        <p:spPr bwMode="auto">
          <a:xfrm>
            <a:off x="1285852" y="1500174"/>
            <a:ext cx="6619875" cy="441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9044" y="415333"/>
            <a:ext cx="2156360" cy="584775"/>
          </a:xfrm>
          <a:prstGeom prst="rect">
            <a:avLst/>
          </a:prstGeom>
        </p:spPr>
        <p:txBody>
          <a:bodyPr wrap="none">
            <a:spAutoFit/>
          </a:bodyPr>
          <a:lstStyle/>
          <a:p>
            <a:r>
              <a:rPr lang="fa-IR" sz="3200" b="1" i="0" dirty="0" smtClean="0">
                <a:solidFill>
                  <a:srgbClr val="252525"/>
                </a:solidFill>
                <a:latin typeface="Tahoma"/>
              </a:rPr>
              <a:t>شیوه خراسانی</a:t>
            </a:r>
            <a:endParaRPr lang="en-US" sz="3200" dirty="0"/>
          </a:p>
        </p:txBody>
      </p:sp>
      <p:sp>
        <p:nvSpPr>
          <p:cNvPr id="7" name="Rectangle 6"/>
          <p:cNvSpPr/>
          <p:nvPr/>
        </p:nvSpPr>
        <p:spPr>
          <a:xfrm>
            <a:off x="6369890" y="2928934"/>
            <a:ext cx="2363147" cy="461665"/>
          </a:xfrm>
          <a:prstGeom prst="rect">
            <a:avLst/>
          </a:prstGeom>
        </p:spPr>
        <p:txBody>
          <a:bodyPr wrap="none">
            <a:spAutoFit/>
          </a:bodyPr>
          <a:lstStyle/>
          <a:p>
            <a:r>
              <a:rPr lang="fa-IR" sz="2400" dirty="0" smtClean="0">
                <a:latin typeface="Tahoma"/>
              </a:rPr>
              <a:t>خصوصیات این سبک</a:t>
            </a:r>
            <a:endParaRPr lang="en-US" sz="3200" dirty="0"/>
          </a:p>
        </p:txBody>
      </p:sp>
      <p:sp>
        <p:nvSpPr>
          <p:cNvPr id="8" name="Rectangle 7"/>
          <p:cNvSpPr/>
          <p:nvPr/>
        </p:nvSpPr>
        <p:spPr>
          <a:xfrm>
            <a:off x="515936" y="3571876"/>
            <a:ext cx="8199468" cy="2031325"/>
          </a:xfrm>
          <a:prstGeom prst="rect">
            <a:avLst/>
          </a:prstGeom>
        </p:spPr>
        <p:txBody>
          <a:bodyPr wrap="square">
            <a:spAutoFit/>
          </a:bodyPr>
          <a:lstStyle/>
          <a:p>
            <a:pPr algn="r" rtl="1"/>
            <a:r>
              <a:rPr lang="fa-IR" dirty="0" smtClean="0">
                <a:solidFill>
                  <a:srgbClr val="333333"/>
                </a:solidFill>
                <a:latin typeface="Tahoma"/>
              </a:rPr>
              <a:t>۱٫ پلان مستطیل شکل</a:t>
            </a:r>
            <a:r>
              <a:rPr lang="fa-IR" dirty="0" smtClean="0"/>
              <a:t/>
            </a:r>
            <a:br>
              <a:rPr lang="fa-IR" dirty="0" smtClean="0"/>
            </a:br>
            <a:r>
              <a:rPr lang="fa-IR" dirty="0" smtClean="0">
                <a:solidFill>
                  <a:srgbClr val="333333"/>
                </a:solidFill>
                <a:latin typeface="Tahoma"/>
              </a:rPr>
              <a:t>۲٫ فضای شبستانی یا چهل ستونی</a:t>
            </a:r>
            <a:r>
              <a:rPr lang="fa-IR" dirty="0" smtClean="0"/>
              <a:t/>
            </a:r>
            <a:br>
              <a:rPr lang="fa-IR" dirty="0" smtClean="0"/>
            </a:br>
            <a:r>
              <a:rPr lang="fa-IR" dirty="0" smtClean="0">
                <a:solidFill>
                  <a:srgbClr val="333333"/>
                </a:solidFill>
                <a:latin typeface="Tahoma"/>
              </a:rPr>
              <a:t>۳٫ ساده و بی پیرایه (فاقد تزئینات)</a:t>
            </a:r>
            <a:r>
              <a:rPr lang="fa-IR" dirty="0" smtClean="0"/>
              <a:t/>
            </a:r>
            <a:br>
              <a:rPr lang="fa-IR" dirty="0" smtClean="0"/>
            </a:br>
            <a:r>
              <a:rPr lang="fa-IR" dirty="0" smtClean="0">
                <a:solidFill>
                  <a:srgbClr val="333333"/>
                </a:solidFill>
                <a:latin typeface="Tahoma"/>
              </a:rPr>
              <a:t>۴٫ مصالح اولیه خشت خام و آجر</a:t>
            </a:r>
            <a:r>
              <a:rPr lang="fa-IR" dirty="0" smtClean="0"/>
              <a:t/>
            </a:r>
            <a:br>
              <a:rPr lang="fa-IR" dirty="0" smtClean="0"/>
            </a:br>
            <a:r>
              <a:rPr lang="fa-IR" dirty="0" smtClean="0">
                <a:solidFill>
                  <a:srgbClr val="333333"/>
                </a:solidFill>
                <a:latin typeface="Tahoma"/>
              </a:rPr>
              <a:t>۵٫ فاقد پوشش و تزئینات یا گاهاً پوشش کاهگل</a:t>
            </a:r>
            <a:r>
              <a:rPr lang="fa-IR" dirty="0" smtClean="0"/>
              <a:t/>
            </a:r>
            <a:br>
              <a:rPr lang="fa-IR" dirty="0" smtClean="0"/>
            </a:br>
            <a:r>
              <a:rPr lang="fa-IR" dirty="0" smtClean="0">
                <a:solidFill>
                  <a:srgbClr val="333333"/>
                </a:solidFill>
                <a:latin typeface="Tahoma"/>
              </a:rPr>
              <a:t>۶٫ استفاده از تک منار منفک با مقطع دایره‌ای در شمال بنا</a:t>
            </a:r>
            <a:r>
              <a:rPr lang="fa-IR" dirty="0" smtClean="0"/>
              <a:t/>
            </a:r>
            <a:br>
              <a:rPr lang="fa-IR" dirty="0" smtClean="0"/>
            </a:br>
            <a:r>
              <a:rPr lang="fa-IR" dirty="0" smtClean="0">
                <a:solidFill>
                  <a:srgbClr val="333333"/>
                </a:solidFill>
                <a:latin typeface="Tahoma"/>
              </a:rPr>
              <a:t>۷٫ قوس‌های بیضی، تخم‌مرغی، ناری</a:t>
            </a:r>
            <a:endParaRPr lang="en-US" dirty="0"/>
          </a:p>
        </p:txBody>
      </p:sp>
      <p:sp>
        <p:nvSpPr>
          <p:cNvPr id="9" name="Rectangle 8"/>
          <p:cNvSpPr/>
          <p:nvPr/>
        </p:nvSpPr>
        <p:spPr>
          <a:xfrm>
            <a:off x="428596" y="1142984"/>
            <a:ext cx="8215370" cy="1200329"/>
          </a:xfrm>
          <a:prstGeom prst="rect">
            <a:avLst/>
          </a:prstGeom>
        </p:spPr>
        <p:txBody>
          <a:bodyPr wrap="square">
            <a:spAutoFit/>
          </a:bodyPr>
          <a:lstStyle/>
          <a:p>
            <a:pPr algn="just" rtl="1"/>
            <a:r>
              <a:rPr lang="fa-IR" dirty="0" smtClean="0">
                <a:solidFill>
                  <a:srgbClr val="333333"/>
                </a:solidFill>
                <a:latin typeface="Tahoma"/>
              </a:rPr>
              <a:t>با طلوع اسلام ساخت بناهای مذهبی به خصوص مساجد آغاز گردید. سبک خراسانی اولین سبک معماری اسلامی بوده، چون اولین بناها در خراسان ایجاد شده، لذا به سبک خراسانی معروف است. این سبک در قرون اولین (۱ تا ۴ هجری) رایج بوده و تحت تأثیر پلان و نقشه مساجد عربی با ساختمانی ایرانی (پارتی) با فضای ساده (فاقد تزئینات) بنا احداث شده‌اند.</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rdinal\Desktop\mabani 2\esfehani\23147820123052997819.jpg"/>
          <p:cNvPicPr>
            <a:picLocks noChangeAspect="1" noChangeArrowheads="1"/>
          </p:cNvPicPr>
          <p:nvPr/>
        </p:nvPicPr>
        <p:blipFill>
          <a:blip r:embed="rId2"/>
          <a:srcRect/>
          <a:stretch>
            <a:fillRect/>
          </a:stretch>
        </p:blipFill>
        <p:spPr bwMode="auto">
          <a:xfrm>
            <a:off x="1214414" y="1000108"/>
            <a:ext cx="6619875" cy="441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ardinal\Desktop\mabani 2\esfehani\08283509041302820043.jpg"/>
          <p:cNvPicPr>
            <a:picLocks noChangeAspect="1" noChangeArrowheads="1"/>
          </p:cNvPicPr>
          <p:nvPr/>
        </p:nvPicPr>
        <p:blipFill>
          <a:blip r:embed="rId2"/>
          <a:srcRect/>
          <a:stretch>
            <a:fillRect/>
          </a:stretch>
        </p:blipFill>
        <p:spPr bwMode="auto">
          <a:xfrm>
            <a:off x="1785918" y="571480"/>
            <a:ext cx="5000625" cy="58007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28" y="357166"/>
            <a:ext cx="3898890" cy="461665"/>
          </a:xfrm>
          <a:prstGeom prst="rect">
            <a:avLst/>
          </a:prstGeom>
        </p:spPr>
        <p:txBody>
          <a:bodyPr wrap="square">
            <a:spAutoFit/>
          </a:bodyPr>
          <a:lstStyle/>
          <a:p>
            <a:pPr algn="r"/>
            <a:r>
              <a:rPr lang="fa-IR" sz="2400" b="1" dirty="0" smtClean="0">
                <a:latin typeface="Tahoma"/>
              </a:rPr>
              <a:t>مسجد شیخ لطف الله اصفهان :</a:t>
            </a:r>
            <a:endParaRPr lang="en-US" sz="2400" dirty="0"/>
          </a:p>
        </p:txBody>
      </p:sp>
      <p:pic>
        <p:nvPicPr>
          <p:cNvPr id="7170" name="Picture 2" descr="C:\Users\cardinal\Desktop\mabani 2\esfehani\62068216807260999223.jpg"/>
          <p:cNvPicPr>
            <a:picLocks noChangeAspect="1" noChangeArrowheads="1"/>
          </p:cNvPicPr>
          <p:nvPr/>
        </p:nvPicPr>
        <p:blipFill>
          <a:blip r:embed="rId2"/>
          <a:srcRect/>
          <a:stretch>
            <a:fillRect/>
          </a:stretch>
        </p:blipFill>
        <p:spPr bwMode="auto">
          <a:xfrm>
            <a:off x="1214414" y="1571612"/>
            <a:ext cx="6619875" cy="4419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ardinal\Desktop\mabani 2\esfehani\92546231280948303178.jpg"/>
          <p:cNvPicPr>
            <a:picLocks noChangeAspect="1" noChangeArrowheads="1"/>
          </p:cNvPicPr>
          <p:nvPr/>
        </p:nvPicPr>
        <p:blipFill>
          <a:blip r:embed="rId2"/>
          <a:srcRect/>
          <a:stretch>
            <a:fillRect/>
          </a:stretch>
        </p:blipFill>
        <p:spPr bwMode="auto">
          <a:xfrm>
            <a:off x="1214414" y="1357298"/>
            <a:ext cx="6619875" cy="441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ardinal\Desktop\mabani 2\esfehani\70848598564162606355.jpg"/>
          <p:cNvPicPr>
            <a:picLocks noChangeAspect="1" noChangeArrowheads="1"/>
          </p:cNvPicPr>
          <p:nvPr/>
        </p:nvPicPr>
        <p:blipFill>
          <a:blip r:embed="rId2"/>
          <a:srcRect/>
          <a:stretch>
            <a:fillRect/>
          </a:stretch>
        </p:blipFill>
        <p:spPr bwMode="auto">
          <a:xfrm>
            <a:off x="2214546" y="642918"/>
            <a:ext cx="5000625" cy="58007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rdinal\Desktop\mabani 2\esfehani\42596624008453969926.jpg"/>
          <p:cNvPicPr>
            <a:picLocks noChangeAspect="1" noChangeArrowheads="1"/>
          </p:cNvPicPr>
          <p:nvPr/>
        </p:nvPicPr>
        <p:blipFill>
          <a:blip r:embed="rId2"/>
          <a:srcRect/>
          <a:stretch>
            <a:fillRect/>
          </a:stretch>
        </p:blipFill>
        <p:spPr bwMode="auto">
          <a:xfrm>
            <a:off x="1857356" y="642918"/>
            <a:ext cx="5000625" cy="58007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0826" y="357166"/>
            <a:ext cx="2145139" cy="461665"/>
          </a:xfrm>
          <a:prstGeom prst="rect">
            <a:avLst/>
          </a:prstGeom>
        </p:spPr>
        <p:txBody>
          <a:bodyPr wrap="none">
            <a:spAutoFit/>
          </a:bodyPr>
          <a:lstStyle/>
          <a:p>
            <a:r>
              <a:rPr lang="fa-IR" sz="2400" b="1" dirty="0" smtClean="0">
                <a:latin typeface="Tahoma"/>
              </a:rPr>
              <a:t>مدرسه خان شیراز:</a:t>
            </a:r>
            <a:endParaRPr lang="en-US" sz="2400" dirty="0"/>
          </a:p>
        </p:txBody>
      </p:sp>
      <p:pic>
        <p:nvPicPr>
          <p:cNvPr id="11266" name="Picture 2" descr="C:\Users\cardinal\Desktop\mabani 2\esfehani\New folder\37271490182263431804.jpg"/>
          <p:cNvPicPr>
            <a:picLocks noChangeAspect="1" noChangeArrowheads="1"/>
          </p:cNvPicPr>
          <p:nvPr/>
        </p:nvPicPr>
        <p:blipFill>
          <a:blip r:embed="rId2"/>
          <a:srcRect/>
          <a:stretch>
            <a:fillRect/>
          </a:stretch>
        </p:blipFill>
        <p:spPr bwMode="auto">
          <a:xfrm>
            <a:off x="1357290" y="1643050"/>
            <a:ext cx="6619875" cy="441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ardinal\Desktop\mabani 2\esfehani\New folder\98302455881588972366.jpg"/>
          <p:cNvPicPr>
            <a:picLocks noChangeAspect="1" noChangeArrowheads="1"/>
          </p:cNvPicPr>
          <p:nvPr/>
        </p:nvPicPr>
        <p:blipFill>
          <a:blip r:embed="rId2"/>
          <a:srcRect/>
          <a:stretch>
            <a:fillRect/>
          </a:stretch>
        </p:blipFill>
        <p:spPr bwMode="auto">
          <a:xfrm>
            <a:off x="2071670" y="571480"/>
            <a:ext cx="5000625" cy="58007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388" y="428604"/>
            <a:ext cx="2302233" cy="461665"/>
          </a:xfrm>
          <a:prstGeom prst="rect">
            <a:avLst/>
          </a:prstGeom>
        </p:spPr>
        <p:txBody>
          <a:bodyPr wrap="none">
            <a:spAutoFit/>
          </a:bodyPr>
          <a:lstStyle/>
          <a:p>
            <a:r>
              <a:rPr lang="fa-IR" sz="2400" b="1" dirty="0" smtClean="0">
                <a:latin typeface="Tahoma"/>
              </a:rPr>
              <a:t>پل خواجو  اصفهان :</a:t>
            </a:r>
            <a:endParaRPr lang="en-US" sz="2400" dirty="0"/>
          </a:p>
        </p:txBody>
      </p:sp>
      <p:pic>
        <p:nvPicPr>
          <p:cNvPr id="13314" name="Picture 2" descr="C:\Users\cardinal\Desktop\mabani 2\esfehani\New folder\New folder\22817969074282587206.jpg"/>
          <p:cNvPicPr>
            <a:picLocks noChangeAspect="1" noChangeArrowheads="1"/>
          </p:cNvPicPr>
          <p:nvPr/>
        </p:nvPicPr>
        <p:blipFill>
          <a:blip r:embed="rId2"/>
          <a:srcRect/>
          <a:stretch>
            <a:fillRect/>
          </a:stretch>
        </p:blipFill>
        <p:spPr bwMode="auto">
          <a:xfrm>
            <a:off x="1357290" y="1357298"/>
            <a:ext cx="6619875" cy="4419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rdinal\Desktop\mabani 2\esfehani\New folder\New folder\52242113534898100430.jpg"/>
          <p:cNvPicPr>
            <a:picLocks noChangeAspect="1" noChangeArrowheads="1"/>
          </p:cNvPicPr>
          <p:nvPr/>
        </p:nvPicPr>
        <p:blipFill>
          <a:blip r:embed="rId2"/>
          <a:srcRect/>
          <a:stretch>
            <a:fillRect/>
          </a:stretch>
        </p:blipFill>
        <p:spPr bwMode="auto">
          <a:xfrm>
            <a:off x="1571604" y="1500174"/>
            <a:ext cx="6619875" cy="4419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6380" y="214290"/>
            <a:ext cx="3571900" cy="584775"/>
          </a:xfrm>
          <a:prstGeom prst="rect">
            <a:avLst/>
          </a:prstGeom>
        </p:spPr>
        <p:txBody>
          <a:bodyPr wrap="square">
            <a:spAutoFit/>
          </a:bodyPr>
          <a:lstStyle/>
          <a:p>
            <a:pPr algn="r" rtl="1"/>
            <a:r>
              <a:rPr lang="fa-IR" sz="3200" b="1" i="0" dirty="0" smtClean="0">
                <a:solidFill>
                  <a:srgbClr val="000000"/>
                </a:solidFill>
                <a:latin typeface="Simplified Arabic" pitchFamily="18" charset="-78"/>
                <a:cs typeface="Simplified Arabic" pitchFamily="18" charset="-78"/>
              </a:rPr>
              <a:t>مسجد جامع فهرج</a:t>
            </a:r>
            <a:endParaRPr lang="fa-IR" sz="3200" b="1" i="0" dirty="0">
              <a:solidFill>
                <a:srgbClr val="000000"/>
              </a:solidFill>
              <a:latin typeface="Simplified Arabic" pitchFamily="18" charset="-78"/>
              <a:cs typeface="Simplified Arabic" pitchFamily="18" charset="-78"/>
            </a:endParaRPr>
          </a:p>
        </p:txBody>
      </p:sp>
      <p:sp>
        <p:nvSpPr>
          <p:cNvPr id="3" name="Rectangle 2"/>
          <p:cNvSpPr/>
          <p:nvPr/>
        </p:nvSpPr>
        <p:spPr>
          <a:xfrm>
            <a:off x="285720" y="1005472"/>
            <a:ext cx="8602692" cy="923330"/>
          </a:xfrm>
          <a:prstGeom prst="rect">
            <a:avLst/>
          </a:prstGeom>
        </p:spPr>
        <p:txBody>
          <a:bodyPr wrap="square">
            <a:spAutoFit/>
          </a:bodyPr>
          <a:lstStyle/>
          <a:p>
            <a:pPr algn="just" rtl="1"/>
            <a:r>
              <a:rPr lang="fa-IR" b="1" i="0" dirty="0" smtClean="0">
                <a:solidFill>
                  <a:srgbClr val="252525"/>
                </a:solidFill>
                <a:latin typeface="Tahoma"/>
              </a:rPr>
              <a:t>مسجد جامع فهرج (مسجد امام حسن)</a:t>
            </a:r>
            <a:r>
              <a:rPr lang="fa-IR" b="0" i="0" dirty="0" smtClean="0">
                <a:solidFill>
                  <a:srgbClr val="252525"/>
                </a:solidFill>
                <a:latin typeface="Tahoma"/>
              </a:rPr>
              <a:t> مربوط به </a:t>
            </a:r>
            <a:r>
              <a:rPr lang="fa-IR" b="0" i="0" u="none" strike="noStrike" dirty="0" smtClean="0">
                <a:solidFill>
                  <a:srgbClr val="0B0080"/>
                </a:solidFill>
                <a:latin typeface="Tahoma"/>
              </a:rPr>
              <a:t>دوره ساسانیان</a:t>
            </a:r>
            <a:r>
              <a:rPr lang="fa-IR" b="0" i="0" dirty="0" smtClean="0">
                <a:solidFill>
                  <a:srgbClr val="252525"/>
                </a:solidFill>
                <a:latin typeface="Tahoma"/>
              </a:rPr>
              <a:t> است و در </a:t>
            </a:r>
            <a:r>
              <a:rPr lang="fa-IR" b="0" i="0" u="none" strike="noStrike" dirty="0" smtClean="0">
                <a:solidFill>
                  <a:srgbClr val="0B0080"/>
                </a:solidFill>
                <a:latin typeface="Tahoma"/>
              </a:rPr>
              <a:t>شهرستان یزد</a:t>
            </a:r>
            <a:r>
              <a:rPr lang="fa-IR" b="0" i="0" dirty="0" smtClean="0">
                <a:solidFill>
                  <a:srgbClr val="252525"/>
                </a:solidFill>
                <a:latin typeface="Tahoma"/>
              </a:rPr>
              <a:t>، بخش مرکزی ـ روستای فهرج واقع شده و این اثر در تاریخ ۳۰ آذر ۱۳۴۹ با </a:t>
            </a:r>
            <a:r>
              <a:rPr lang="fa-IR" b="0" i="0" u="none" strike="noStrike" dirty="0" smtClean="0">
                <a:solidFill>
                  <a:srgbClr val="0B0080"/>
                </a:solidFill>
                <a:latin typeface="Tahoma"/>
              </a:rPr>
              <a:t>شمارهٔ ثبت</a:t>
            </a:r>
            <a:r>
              <a:rPr lang="fa-IR" b="0" i="0" dirty="0" smtClean="0">
                <a:solidFill>
                  <a:srgbClr val="252525"/>
                </a:solidFill>
                <a:latin typeface="Tahoma"/>
              </a:rPr>
              <a:t> ۹۰۶ به‌عنوان یکی از </a:t>
            </a:r>
            <a:r>
              <a:rPr lang="fa-IR" b="0" i="0" u="none" strike="noStrike" dirty="0" smtClean="0">
                <a:solidFill>
                  <a:srgbClr val="0B0080"/>
                </a:solidFill>
                <a:latin typeface="Tahoma"/>
              </a:rPr>
              <a:t>آثار ملی ایران</a:t>
            </a:r>
            <a:r>
              <a:rPr lang="fa-IR" b="0" i="0" dirty="0" smtClean="0">
                <a:solidFill>
                  <a:srgbClr val="252525"/>
                </a:solidFill>
                <a:latin typeface="Tahoma"/>
              </a:rPr>
              <a:t> به ثبت رسیده‌است.</a:t>
            </a:r>
            <a:endParaRPr lang="en-US" dirty="0"/>
          </a:p>
        </p:txBody>
      </p:sp>
      <p:pic>
        <p:nvPicPr>
          <p:cNvPr id="2050" name="Picture 2" descr="C:\Users\cardinal\Desktop\mabani 2\Yazd_Fahraj.jpg"/>
          <p:cNvPicPr>
            <a:picLocks noChangeAspect="1" noChangeArrowheads="1"/>
          </p:cNvPicPr>
          <p:nvPr/>
        </p:nvPicPr>
        <p:blipFill>
          <a:blip r:embed="rId2"/>
          <a:srcRect/>
          <a:stretch>
            <a:fillRect/>
          </a:stretch>
        </p:blipFill>
        <p:spPr bwMode="auto">
          <a:xfrm>
            <a:off x="500034" y="2071678"/>
            <a:ext cx="8143932" cy="44005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5456" y="285728"/>
            <a:ext cx="2149948" cy="584775"/>
          </a:xfrm>
          <a:prstGeom prst="rect">
            <a:avLst/>
          </a:prstGeom>
        </p:spPr>
        <p:txBody>
          <a:bodyPr wrap="none">
            <a:spAutoFit/>
          </a:bodyPr>
          <a:lstStyle/>
          <a:p>
            <a:r>
              <a:rPr lang="fa-IR" sz="3200" b="1" i="0" dirty="0" smtClean="0">
                <a:solidFill>
                  <a:srgbClr val="000000"/>
                </a:solidFill>
                <a:latin typeface="Simplified Arabic" pitchFamily="18" charset="-78"/>
                <a:cs typeface="Simplified Arabic" pitchFamily="18" charset="-78"/>
              </a:rPr>
              <a:t>مسجد تاریخانه</a:t>
            </a:r>
            <a:endParaRPr lang="fa-IR" b="1" i="0" dirty="0">
              <a:solidFill>
                <a:srgbClr val="000000"/>
              </a:solidFill>
              <a:latin typeface="Simplified Arabic" pitchFamily="18" charset="-78"/>
              <a:cs typeface="Simplified Arabic" pitchFamily="18" charset="-78"/>
            </a:endParaRPr>
          </a:p>
        </p:txBody>
      </p:sp>
      <p:sp>
        <p:nvSpPr>
          <p:cNvPr id="3" name="Rectangle 2"/>
          <p:cNvSpPr/>
          <p:nvPr/>
        </p:nvSpPr>
        <p:spPr>
          <a:xfrm>
            <a:off x="357158" y="857232"/>
            <a:ext cx="8501122" cy="923330"/>
          </a:xfrm>
          <a:prstGeom prst="rect">
            <a:avLst/>
          </a:prstGeom>
        </p:spPr>
        <p:txBody>
          <a:bodyPr wrap="square">
            <a:spAutoFit/>
          </a:bodyPr>
          <a:lstStyle/>
          <a:p>
            <a:pPr algn="just" rtl="1"/>
            <a:r>
              <a:rPr lang="fa-IR" b="1" i="0" dirty="0" smtClean="0">
                <a:solidFill>
                  <a:srgbClr val="252525"/>
                </a:solidFill>
                <a:latin typeface="Tahoma"/>
              </a:rPr>
              <a:t>تاریخانه</a:t>
            </a:r>
            <a:r>
              <a:rPr lang="fa-IR" b="0" i="0" dirty="0" smtClean="0">
                <a:solidFill>
                  <a:srgbClr val="252525"/>
                </a:solidFill>
                <a:latin typeface="Tahoma"/>
              </a:rPr>
              <a:t> از آثار باستانی </a:t>
            </a:r>
            <a:r>
              <a:rPr lang="fa-IR" b="0" i="0" u="none" strike="noStrike" dirty="0" smtClean="0">
                <a:solidFill>
                  <a:srgbClr val="0B0080"/>
                </a:solidFill>
                <a:latin typeface="Tahoma"/>
              </a:rPr>
              <a:t>دامغان</a:t>
            </a:r>
            <a:r>
              <a:rPr lang="fa-IR" b="0" i="0" dirty="0" smtClean="0">
                <a:solidFill>
                  <a:srgbClr val="252525"/>
                </a:solidFill>
                <a:latin typeface="Tahoma"/>
              </a:rPr>
              <a:t> است که طبق تحقیقات </a:t>
            </a:r>
            <a:r>
              <a:rPr lang="fa-IR" b="0" i="0" u="none" strike="noStrike" dirty="0" smtClean="0">
                <a:solidFill>
                  <a:srgbClr val="0B0080"/>
                </a:solidFill>
                <a:latin typeface="Tahoma"/>
              </a:rPr>
              <a:t>اداره کل </a:t>
            </a:r>
            <a:r>
              <a:rPr lang="fa-IR" b="0" i="0" dirty="0" smtClean="0">
                <a:solidFill>
                  <a:srgbClr val="252525"/>
                </a:solidFill>
                <a:latin typeface="Tahoma"/>
              </a:rPr>
              <a:t>باستان‌شناسی قبل از تسلط اعراب بر ایران </a:t>
            </a:r>
            <a:r>
              <a:rPr lang="fa-IR" b="0" i="0" u="none" strike="noStrike" dirty="0" smtClean="0">
                <a:solidFill>
                  <a:srgbClr val="0B0080"/>
                </a:solidFill>
                <a:latin typeface="Tahoma"/>
              </a:rPr>
              <a:t>آتشکده</a:t>
            </a:r>
            <a:r>
              <a:rPr lang="fa-IR" b="0" i="0" dirty="0" smtClean="0">
                <a:solidFill>
                  <a:srgbClr val="252525"/>
                </a:solidFill>
                <a:latin typeface="Tahoma"/>
              </a:rPr>
              <a:t> بوده و بعداً به مسجد تبدیل شده است. ساختمان بنای مجدد آن مربوط به قرن دوم هجری است و اسلوب ساختمان آن نیز به سبک بناهای دوره </a:t>
            </a:r>
            <a:r>
              <a:rPr lang="fa-IR" b="0" i="0" u="none" strike="noStrike" dirty="0" smtClean="0">
                <a:solidFill>
                  <a:srgbClr val="0B0080"/>
                </a:solidFill>
                <a:latin typeface="Tahoma"/>
              </a:rPr>
              <a:t>ساسانیان</a:t>
            </a:r>
            <a:r>
              <a:rPr lang="fa-IR" b="0" i="0" dirty="0" smtClean="0">
                <a:solidFill>
                  <a:srgbClr val="252525"/>
                </a:solidFill>
                <a:latin typeface="Tahoma"/>
              </a:rPr>
              <a:t> می‌باشد. تاریخانه در ترکی به معنای خانه خداست.</a:t>
            </a:r>
            <a:endParaRPr lang="en-US" dirty="0"/>
          </a:p>
        </p:txBody>
      </p:sp>
      <p:pic>
        <p:nvPicPr>
          <p:cNvPr id="3075" name="Picture 3" descr="C:\Users\cardinal\Desktop\mabani 2\2764_479.jpg"/>
          <p:cNvPicPr>
            <a:picLocks noChangeAspect="1" noChangeArrowheads="1"/>
          </p:cNvPicPr>
          <p:nvPr/>
        </p:nvPicPr>
        <p:blipFill>
          <a:blip r:embed="rId2"/>
          <a:srcRect b="5714"/>
          <a:stretch>
            <a:fillRect/>
          </a:stretch>
        </p:blipFill>
        <p:spPr bwMode="auto">
          <a:xfrm>
            <a:off x="428596" y="1857364"/>
            <a:ext cx="8286808"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2066" y="285728"/>
            <a:ext cx="3649650" cy="584775"/>
          </a:xfrm>
          <a:prstGeom prst="rect">
            <a:avLst/>
          </a:prstGeom>
        </p:spPr>
        <p:txBody>
          <a:bodyPr wrap="square">
            <a:spAutoFit/>
          </a:bodyPr>
          <a:lstStyle/>
          <a:p>
            <a:pPr algn="r" rtl="1"/>
            <a:r>
              <a:rPr lang="fa-IR" sz="3200" b="1" i="0" dirty="0" smtClean="0">
                <a:solidFill>
                  <a:srgbClr val="000000"/>
                </a:solidFill>
                <a:latin typeface="Simplified Arabic" pitchFamily="18" charset="-78"/>
                <a:cs typeface="Simplified Arabic" pitchFamily="18" charset="-78"/>
              </a:rPr>
              <a:t>مسجد جامع کبیر نی‌ریز</a:t>
            </a:r>
            <a:endParaRPr lang="fa-IR" sz="3200" b="1" i="0" dirty="0">
              <a:solidFill>
                <a:srgbClr val="000000"/>
              </a:solidFill>
              <a:latin typeface="Simplified Arabic" pitchFamily="18" charset="-78"/>
              <a:cs typeface="Simplified Arabic" pitchFamily="18" charset="-78"/>
            </a:endParaRPr>
          </a:p>
        </p:txBody>
      </p:sp>
      <p:sp>
        <p:nvSpPr>
          <p:cNvPr id="3" name="Rectangle 2"/>
          <p:cNvSpPr/>
          <p:nvPr/>
        </p:nvSpPr>
        <p:spPr>
          <a:xfrm>
            <a:off x="500034" y="1071546"/>
            <a:ext cx="8215370" cy="923330"/>
          </a:xfrm>
          <a:prstGeom prst="rect">
            <a:avLst/>
          </a:prstGeom>
        </p:spPr>
        <p:txBody>
          <a:bodyPr wrap="square">
            <a:spAutoFit/>
          </a:bodyPr>
          <a:lstStyle/>
          <a:p>
            <a:pPr algn="just" rtl="1"/>
            <a:r>
              <a:rPr lang="fa-IR" b="1" dirty="0"/>
              <a:t>مسجد جامع کبیر نی‌ریز</a:t>
            </a:r>
            <a:r>
              <a:rPr lang="fa-IR" dirty="0"/>
              <a:t>، یکی از کهن‌ترین مسجدهای ایران و به باور برخی از آتشکده‌های زرتشتیان بوده که در دورهٔ اسلامی به مسجد تبدیل شده‌است. ایوان‌های به جا مانده از این مسجد به شیوهٔ معماری دورهٔ ساسانیان ساخته شده‌است.</a:t>
            </a:r>
            <a:endParaRPr lang="en-US" dirty="0"/>
          </a:p>
        </p:txBody>
      </p:sp>
      <p:pic>
        <p:nvPicPr>
          <p:cNvPr id="4098" name="Picture 2" descr="C:\Users\cardinal\Desktop\mabani 2\url.jpg"/>
          <p:cNvPicPr>
            <a:picLocks noChangeAspect="1" noChangeArrowheads="1"/>
          </p:cNvPicPr>
          <p:nvPr/>
        </p:nvPicPr>
        <p:blipFill>
          <a:blip r:embed="rId2"/>
          <a:srcRect/>
          <a:stretch>
            <a:fillRect/>
          </a:stretch>
        </p:blipFill>
        <p:spPr bwMode="auto">
          <a:xfrm>
            <a:off x="642910" y="2285992"/>
            <a:ext cx="7929618" cy="41434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8000" y="285728"/>
            <a:ext cx="2927404" cy="584775"/>
          </a:xfrm>
          <a:prstGeom prst="rect">
            <a:avLst/>
          </a:prstGeom>
        </p:spPr>
        <p:txBody>
          <a:bodyPr wrap="none">
            <a:spAutoFit/>
          </a:bodyPr>
          <a:lstStyle/>
          <a:p>
            <a:r>
              <a:rPr lang="fa-IR" sz="3200" b="1" i="0" dirty="0" smtClean="0">
                <a:solidFill>
                  <a:srgbClr val="000000"/>
                </a:solidFill>
                <a:latin typeface="Simplified Arabic" pitchFamily="18" charset="-78"/>
                <a:cs typeface="Simplified Arabic" pitchFamily="18" charset="-78"/>
              </a:rPr>
              <a:t>مسجد جامع اردستان</a:t>
            </a:r>
            <a:endParaRPr lang="fa-IR" sz="3200" b="1" i="0" dirty="0">
              <a:solidFill>
                <a:srgbClr val="000000"/>
              </a:solidFill>
              <a:latin typeface="Simplified Arabic" pitchFamily="18" charset="-78"/>
              <a:cs typeface="Simplified Arabic" pitchFamily="18" charset="-78"/>
            </a:endParaRPr>
          </a:p>
        </p:txBody>
      </p:sp>
      <p:sp>
        <p:nvSpPr>
          <p:cNvPr id="3" name="Rectangle 2"/>
          <p:cNvSpPr/>
          <p:nvPr/>
        </p:nvSpPr>
        <p:spPr>
          <a:xfrm>
            <a:off x="357158" y="928670"/>
            <a:ext cx="8521728" cy="1200329"/>
          </a:xfrm>
          <a:prstGeom prst="rect">
            <a:avLst/>
          </a:prstGeom>
        </p:spPr>
        <p:txBody>
          <a:bodyPr wrap="square">
            <a:spAutoFit/>
          </a:bodyPr>
          <a:lstStyle/>
          <a:p>
            <a:pPr algn="just" rtl="1"/>
            <a:r>
              <a:rPr lang="fa-IR" b="1" i="0" dirty="0" smtClean="0">
                <a:solidFill>
                  <a:srgbClr val="252525"/>
                </a:solidFill>
                <a:latin typeface="Tahoma"/>
              </a:rPr>
              <a:t>مسجد جامع اردستان</a:t>
            </a:r>
            <a:r>
              <a:rPr lang="fa-IR" b="0" i="0" dirty="0" smtClean="0">
                <a:solidFill>
                  <a:srgbClr val="252525"/>
                </a:solidFill>
                <a:latin typeface="Tahoma"/>
              </a:rPr>
              <a:t> بنایی تاریخی در شهر </a:t>
            </a:r>
            <a:r>
              <a:rPr lang="fa-IR" b="0" i="0" u="none" strike="noStrike" dirty="0" smtClean="0">
                <a:solidFill>
                  <a:srgbClr val="0B0080"/>
                </a:solidFill>
                <a:latin typeface="Tahoma"/>
              </a:rPr>
              <a:t>اردستان</a:t>
            </a:r>
            <a:r>
              <a:rPr lang="fa-IR" b="0" i="0" dirty="0" smtClean="0">
                <a:solidFill>
                  <a:srgbClr val="252525"/>
                </a:solidFill>
                <a:latin typeface="Tahoma"/>
              </a:rPr>
              <a:t> واقع در شمال استان </a:t>
            </a:r>
            <a:r>
              <a:rPr lang="fa-IR" b="0" i="0" u="none" strike="noStrike" dirty="0" smtClean="0">
                <a:solidFill>
                  <a:srgbClr val="0B0080"/>
                </a:solidFill>
                <a:latin typeface="Tahoma"/>
              </a:rPr>
              <a:t>اصفهان</a:t>
            </a:r>
            <a:r>
              <a:rPr lang="fa-IR" b="0" i="0" dirty="0" smtClean="0">
                <a:solidFill>
                  <a:srgbClr val="252525"/>
                </a:solidFill>
                <a:latin typeface="Tahoma"/>
              </a:rPr>
              <a:t> است. معمار بنا </a:t>
            </a:r>
            <a:r>
              <a:rPr lang="fa-IR" b="0" i="1" dirty="0" smtClean="0">
                <a:solidFill>
                  <a:srgbClr val="252525"/>
                </a:solidFill>
                <a:latin typeface="Tahoma"/>
              </a:rPr>
              <a:t>استاد محمود اصفهانی</a:t>
            </a:r>
            <a:r>
              <a:rPr lang="fa-IR" b="0" i="0" dirty="0" smtClean="0">
                <a:solidFill>
                  <a:srgbClr val="252525"/>
                </a:solidFill>
                <a:latin typeface="Tahoma"/>
              </a:rPr>
              <a:t> است. این مسجد در مرکز محله محال اردستان واقع شده و از کهن ترین مساجد ایران می باشد که نخستین مسجد دوطبقه تاریخ اسلام و دومین مسجد چهار ایوانی جهان اسلام است که در دوره سلجوقی ایجاد گشته است.</a:t>
            </a:r>
            <a:endParaRPr lang="en-US" dirty="0"/>
          </a:p>
        </p:txBody>
      </p:sp>
      <p:pic>
        <p:nvPicPr>
          <p:cNvPr id="5122" name="Picture 2" descr="C:\Users\cardinal\Desktop\mabani 2\800px-Jame-Ardestan.JPG"/>
          <p:cNvPicPr>
            <a:picLocks noChangeAspect="1" noChangeArrowheads="1"/>
          </p:cNvPicPr>
          <p:nvPr/>
        </p:nvPicPr>
        <p:blipFill>
          <a:blip r:embed="rId2"/>
          <a:srcRect/>
          <a:stretch>
            <a:fillRect/>
          </a:stretch>
        </p:blipFill>
        <p:spPr bwMode="auto">
          <a:xfrm>
            <a:off x="642910" y="2336019"/>
            <a:ext cx="8072494" cy="39505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15206" y="428604"/>
            <a:ext cx="1420582" cy="584775"/>
          </a:xfrm>
          <a:prstGeom prst="rect">
            <a:avLst/>
          </a:prstGeom>
        </p:spPr>
        <p:txBody>
          <a:bodyPr wrap="none">
            <a:spAutoFit/>
          </a:bodyPr>
          <a:lstStyle/>
          <a:p>
            <a:r>
              <a:rPr lang="fa-IR" sz="3200" dirty="0" smtClean="0">
                <a:solidFill>
                  <a:srgbClr val="000000"/>
                </a:solidFill>
                <a:latin typeface="Simplified Arabic" pitchFamily="18" charset="-78"/>
                <a:cs typeface="Simplified Arabic" pitchFamily="18" charset="-78"/>
              </a:rPr>
              <a:t>شیوه رازی</a:t>
            </a:r>
            <a:endParaRPr lang="fa-IR" sz="3200" b="0" i="0" dirty="0">
              <a:solidFill>
                <a:srgbClr val="000000"/>
              </a:solidFill>
              <a:latin typeface="Simplified Arabic" pitchFamily="18" charset="-78"/>
              <a:cs typeface="Simplified Arabic" pitchFamily="18" charset="-78"/>
            </a:endParaRPr>
          </a:p>
        </p:txBody>
      </p:sp>
      <p:sp>
        <p:nvSpPr>
          <p:cNvPr id="7" name="Rectangle 6"/>
          <p:cNvSpPr/>
          <p:nvPr/>
        </p:nvSpPr>
        <p:spPr>
          <a:xfrm>
            <a:off x="6369890" y="2824459"/>
            <a:ext cx="2345514" cy="461665"/>
          </a:xfrm>
          <a:prstGeom prst="rect">
            <a:avLst/>
          </a:prstGeom>
        </p:spPr>
        <p:txBody>
          <a:bodyPr wrap="none">
            <a:spAutoFit/>
          </a:bodyPr>
          <a:lstStyle/>
          <a:p>
            <a:r>
              <a:rPr lang="fa-IR" sz="2400" dirty="0" smtClean="0">
                <a:latin typeface="Tahoma"/>
              </a:rPr>
              <a:t>خصوصیات این سبک</a:t>
            </a:r>
            <a:endParaRPr lang="en-US" sz="3200" dirty="0"/>
          </a:p>
        </p:txBody>
      </p:sp>
      <p:sp>
        <p:nvSpPr>
          <p:cNvPr id="8" name="Rectangle 7"/>
          <p:cNvSpPr/>
          <p:nvPr/>
        </p:nvSpPr>
        <p:spPr>
          <a:xfrm>
            <a:off x="428596" y="1142984"/>
            <a:ext cx="8286808" cy="1477328"/>
          </a:xfrm>
          <a:prstGeom prst="rect">
            <a:avLst/>
          </a:prstGeom>
        </p:spPr>
        <p:txBody>
          <a:bodyPr wrap="square">
            <a:spAutoFit/>
          </a:bodyPr>
          <a:lstStyle/>
          <a:p>
            <a:pPr algn="just" rtl="1"/>
            <a:r>
              <a:rPr lang="fa-IR" dirty="0" smtClean="0">
                <a:solidFill>
                  <a:srgbClr val="333333"/>
                </a:solidFill>
                <a:latin typeface="Tahoma"/>
              </a:rPr>
              <a:t>تغییرات اسلوب معماری روندی تدریجی و آرام دارد، آغاز تغییرات در اسلوب خراسانی و نزدیک شدن آن به سبک رازی از دوره‌ی آل زیار و سامانیان صورت پذیرفته است. سبک رازی دومین سبک معماری پس از اسلام در ایران می‌باشد. که اوج آن در دوره‌ی سلجوقی بوده است.چون اولین بناها در شهر ری (راز) احداث گردیده، به سبک رازی معروف است. از مهمترین تغییرات این سبک حذف فضای شبستانی و ستون‌های آن و احداث ایوان، گنبد با پلان چهار ایوانی می‌باشد.</a:t>
            </a:r>
            <a:endParaRPr lang="en-US" dirty="0"/>
          </a:p>
        </p:txBody>
      </p:sp>
      <p:sp>
        <p:nvSpPr>
          <p:cNvPr id="9" name="Rectangle 8"/>
          <p:cNvSpPr/>
          <p:nvPr/>
        </p:nvSpPr>
        <p:spPr>
          <a:xfrm>
            <a:off x="1000100" y="3429000"/>
            <a:ext cx="7643866" cy="2308324"/>
          </a:xfrm>
          <a:prstGeom prst="rect">
            <a:avLst/>
          </a:prstGeom>
        </p:spPr>
        <p:txBody>
          <a:bodyPr wrap="square">
            <a:spAutoFit/>
          </a:bodyPr>
          <a:lstStyle/>
          <a:p>
            <a:pPr algn="r" rtl="1"/>
            <a:r>
              <a:rPr lang="en-US" dirty="0" smtClean="0">
                <a:solidFill>
                  <a:srgbClr val="333333"/>
                </a:solidFill>
                <a:latin typeface="Tahoma"/>
              </a:rPr>
              <a:t>1</a:t>
            </a:r>
            <a:r>
              <a:rPr lang="fa-IR" dirty="0" smtClean="0">
                <a:solidFill>
                  <a:srgbClr val="333333"/>
                </a:solidFill>
                <a:latin typeface="Tahoma"/>
              </a:rPr>
              <a:t>٫ پلان مستطیل شکل</a:t>
            </a:r>
            <a:r>
              <a:rPr lang="fa-IR" dirty="0" smtClean="0"/>
              <a:t/>
            </a:r>
            <a:br>
              <a:rPr lang="fa-IR" dirty="0" smtClean="0"/>
            </a:br>
            <a:r>
              <a:rPr lang="fa-IR" dirty="0" smtClean="0">
                <a:solidFill>
                  <a:srgbClr val="333333"/>
                </a:solidFill>
                <a:latin typeface="Tahoma"/>
              </a:rPr>
              <a:t>۲٫ فضای ایوانی</a:t>
            </a:r>
            <a:r>
              <a:rPr lang="fa-IR" dirty="0" smtClean="0"/>
              <a:t/>
            </a:r>
            <a:br>
              <a:rPr lang="fa-IR" dirty="0" smtClean="0"/>
            </a:br>
            <a:r>
              <a:rPr lang="fa-IR" dirty="0" smtClean="0">
                <a:solidFill>
                  <a:srgbClr val="333333"/>
                </a:solidFill>
                <a:latin typeface="Tahoma"/>
              </a:rPr>
              <a:t>۳٫ مصالح اولیه آجر</a:t>
            </a:r>
            <a:r>
              <a:rPr lang="fa-IR" dirty="0" smtClean="0"/>
              <a:t/>
            </a:r>
            <a:br>
              <a:rPr lang="fa-IR" dirty="0" smtClean="0"/>
            </a:br>
            <a:r>
              <a:rPr lang="fa-IR" dirty="0" smtClean="0">
                <a:solidFill>
                  <a:srgbClr val="333333"/>
                </a:solidFill>
                <a:latin typeface="Tahoma"/>
              </a:rPr>
              <a:t>۴٫ ساخت ایوان ۰پلان ایوان مربع شکل می‌باشد)</a:t>
            </a:r>
            <a:r>
              <a:rPr lang="fa-IR" dirty="0" smtClean="0"/>
              <a:t/>
            </a:r>
            <a:br>
              <a:rPr lang="fa-IR" dirty="0" smtClean="0"/>
            </a:br>
            <a:r>
              <a:rPr lang="fa-IR" dirty="0" smtClean="0">
                <a:solidFill>
                  <a:srgbClr val="333333"/>
                </a:solidFill>
                <a:latin typeface="Tahoma"/>
              </a:rPr>
              <a:t>۵٫ استفاده از طا ق های جناقی (تیزه دار)</a:t>
            </a:r>
            <a:r>
              <a:rPr lang="fa-IR" dirty="0" smtClean="0"/>
              <a:t/>
            </a:r>
            <a:br>
              <a:rPr lang="fa-IR" dirty="0" smtClean="0"/>
            </a:br>
            <a:r>
              <a:rPr lang="fa-IR" dirty="0" smtClean="0">
                <a:solidFill>
                  <a:srgbClr val="333333"/>
                </a:solidFill>
                <a:latin typeface="Tahoma"/>
              </a:rPr>
              <a:t>۶٫ ساخت گنبد و متعلقات آن (گوشواره و فیلپوش)، گنبدها بر پشت ایوان جنوبی ساخته می‌شده است.</a:t>
            </a:r>
            <a:r>
              <a:rPr lang="fa-IR" dirty="0" smtClean="0"/>
              <a:t/>
            </a:r>
            <a:br>
              <a:rPr lang="fa-IR" dirty="0" smtClean="0"/>
            </a:br>
            <a:r>
              <a:rPr lang="fa-IR" dirty="0" smtClean="0">
                <a:solidFill>
                  <a:srgbClr val="333333"/>
                </a:solidFill>
                <a:latin typeface="Tahoma"/>
              </a:rPr>
              <a:t>۷٫ ساخت زوج مناره بر ایوان جنوبی</a:t>
            </a:r>
            <a:r>
              <a:rPr lang="fa-IR" dirty="0" smtClean="0"/>
              <a:t/>
            </a:r>
            <a:br>
              <a:rPr lang="fa-IR" dirty="0" smtClean="0"/>
            </a:br>
            <a:r>
              <a:rPr lang="fa-IR" dirty="0" smtClean="0">
                <a:solidFill>
                  <a:srgbClr val="333333"/>
                </a:solidFill>
                <a:latin typeface="Tahoma"/>
              </a:rPr>
              <a:t>۸٫ استفاده از تزئینات (گچ‌بری، آجرکاری، گره‌سازی، کاشی خشتی)</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ardinal\Desktop\mabani 2\razi\uwa8cgyzl2dir4px4xu.jpg"/>
          <p:cNvPicPr>
            <a:picLocks noChangeAspect="1" noChangeArrowheads="1"/>
          </p:cNvPicPr>
          <p:nvPr/>
        </p:nvPicPr>
        <p:blipFill>
          <a:blip r:embed="rId2" cstate="print"/>
          <a:srcRect/>
          <a:stretch>
            <a:fillRect/>
          </a:stretch>
        </p:blipFill>
        <p:spPr bwMode="auto">
          <a:xfrm>
            <a:off x="785786" y="1000108"/>
            <a:ext cx="7695415" cy="5057708"/>
          </a:xfrm>
          <a:prstGeom prst="rect">
            <a:avLst/>
          </a:prstGeom>
          <a:noFill/>
        </p:spPr>
      </p:pic>
      <p:sp>
        <p:nvSpPr>
          <p:cNvPr id="3" name="Rectangle 2"/>
          <p:cNvSpPr/>
          <p:nvPr/>
        </p:nvSpPr>
        <p:spPr>
          <a:xfrm>
            <a:off x="4786314" y="285728"/>
            <a:ext cx="4092787" cy="461665"/>
          </a:xfrm>
          <a:prstGeom prst="rect">
            <a:avLst/>
          </a:prstGeom>
        </p:spPr>
        <p:txBody>
          <a:bodyPr wrap="none">
            <a:spAutoFit/>
          </a:bodyPr>
          <a:lstStyle/>
          <a:p>
            <a:r>
              <a:rPr lang="fa-IR" sz="2400" dirty="0" smtClean="0"/>
              <a:t>مقبره ی امیر اسماعیل سامانی در بخارا</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4810" y="357166"/>
            <a:ext cx="4572000" cy="830997"/>
          </a:xfrm>
          <a:prstGeom prst="rect">
            <a:avLst/>
          </a:prstGeom>
        </p:spPr>
        <p:txBody>
          <a:bodyPr wrap="square">
            <a:spAutoFit/>
          </a:bodyPr>
          <a:lstStyle/>
          <a:p>
            <a:pPr algn="r" rtl="1"/>
            <a:r>
              <a:rPr lang="fa-IR" sz="2400" dirty="0" smtClean="0"/>
              <a:t>گنبد سرخ مراغه</a:t>
            </a:r>
            <a:br>
              <a:rPr lang="fa-IR" sz="2400" dirty="0" smtClean="0"/>
            </a:br>
            <a:endParaRPr lang="en-US" sz="2400" dirty="0"/>
          </a:p>
        </p:txBody>
      </p:sp>
      <p:pic>
        <p:nvPicPr>
          <p:cNvPr id="16386" name="Picture 2" descr="C:\Users\cardinal\Desktop\mabani 2\razi\azarian_24120000_3.jpg"/>
          <p:cNvPicPr>
            <a:picLocks noChangeAspect="1" noChangeArrowheads="1"/>
          </p:cNvPicPr>
          <p:nvPr/>
        </p:nvPicPr>
        <p:blipFill>
          <a:blip r:embed="rId2"/>
          <a:srcRect/>
          <a:stretch>
            <a:fillRect/>
          </a:stretch>
        </p:blipFill>
        <p:spPr bwMode="auto">
          <a:xfrm>
            <a:off x="2714612" y="1071546"/>
            <a:ext cx="3929090" cy="52414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390</Words>
  <Application>Microsoft Office PowerPoint</Application>
  <PresentationFormat>On-screen Show (4:3)</PresentationFormat>
  <Paragraphs>47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Novin Pendar</cp:lastModifiedBy>
  <cp:revision>30</cp:revision>
  <dcterms:created xsi:type="dcterms:W3CDTF">2014-05-13T06:42:00Z</dcterms:created>
  <dcterms:modified xsi:type="dcterms:W3CDTF">2014-06-08T04:00:03Z</dcterms:modified>
</cp:coreProperties>
</file>