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81" r:id="rId2"/>
    <p:sldId id="271" r:id="rId3"/>
    <p:sldId id="264" r:id="rId4"/>
    <p:sldId id="269" r:id="rId5"/>
    <p:sldId id="270" r:id="rId6"/>
    <p:sldId id="266" r:id="rId7"/>
    <p:sldId id="280" r:id="rId8"/>
    <p:sldId id="267" r:id="rId9"/>
    <p:sldId id="272" r:id="rId10"/>
    <p:sldId id="273" r:id="rId11"/>
    <p:sldId id="268" r:id="rId12"/>
    <p:sldId id="274" r:id="rId13"/>
    <p:sldId id="275" r:id="rId14"/>
    <p:sldId id="276" r:id="rId15"/>
    <p:sldId id="277" r:id="rId16"/>
    <p:sldId id="278" r:id="rId17"/>
    <p:sldId id="27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Default Section" id="{ADEDDA4C-AA2D-49DD-8057-64534225BE82}">
          <p14:sldIdLst>
            <p14:sldId id="281"/>
            <p14:sldId id="282"/>
            <p14:sldId id="271"/>
            <p14:sldId id="264"/>
            <p14:sldId id="269"/>
            <p14:sldId id="270"/>
            <p14:sldId id="266"/>
            <p14:sldId id="280"/>
            <p14:sldId id="267"/>
            <p14:sldId id="272"/>
            <p14:sldId id="273"/>
            <p14:sldId id="268"/>
            <p14:sldId id="274"/>
            <p14:sldId id="275"/>
            <p14:sldId id="276"/>
            <p14:sldId id="277"/>
            <p14:sldId id="278"/>
            <p14:sldId id="279"/>
            <p14:sldId id="283"/>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098"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27B83C-A0A8-4DE2-ADA8-08931EED3167}" type="datetimeFigureOut">
              <a:rPr lang="en-US" smtClean="0"/>
              <a:pPr/>
              <a:t>7/9/2016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674FE6-4BBD-4304-9F8B-E7E0431EBF13}" type="slidenum">
              <a:rPr lang="en-US" smtClean="0"/>
              <a:pPr/>
              <a:t>‹#›</a:t>
            </a:fld>
            <a:endParaRPr lang="en-US"/>
          </a:p>
        </p:txBody>
      </p:sp>
    </p:spTree>
    <p:extLst>
      <p:ext uri="{BB962C8B-B14F-4D97-AF65-F5344CB8AC3E}">
        <p14:creationId xmlns="" xmlns:p14="http://schemas.microsoft.com/office/powerpoint/2010/main" val="2560303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674FE6-4BBD-4304-9F8B-E7E0431EBF13}" type="slidenum">
              <a:rPr lang="en-US" smtClean="0"/>
              <a:pPr/>
              <a:t>17</a:t>
            </a:fld>
            <a:endParaRPr lang="en-US"/>
          </a:p>
        </p:txBody>
      </p:sp>
    </p:spTree>
    <p:extLst>
      <p:ext uri="{BB962C8B-B14F-4D97-AF65-F5344CB8AC3E}">
        <p14:creationId xmlns="" xmlns:p14="http://schemas.microsoft.com/office/powerpoint/2010/main" val="1879326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91F3A3-48AB-434F-9A6B-23425C960C2B}" type="datetimeFigureOut">
              <a:rPr lang="en-US" smtClean="0"/>
              <a:pPr/>
              <a:t>7/9/2016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C9DBAF-8219-4094-8401-A809989F1D49}" type="slidenum">
              <a:rPr lang="en-US" smtClean="0"/>
              <a:pPr/>
              <a:t>‹#›</a:t>
            </a:fld>
            <a:endParaRPr lang="en-US"/>
          </a:p>
        </p:txBody>
      </p:sp>
    </p:spTree>
    <p:extLst>
      <p:ext uri="{BB962C8B-B14F-4D97-AF65-F5344CB8AC3E}">
        <p14:creationId xmlns="" xmlns:p14="http://schemas.microsoft.com/office/powerpoint/2010/main" val="819422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91F3A3-48AB-434F-9A6B-23425C960C2B}" type="datetimeFigureOut">
              <a:rPr lang="en-US" smtClean="0"/>
              <a:pPr/>
              <a:t>7/9/2016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C9DBAF-8219-4094-8401-A809989F1D49}" type="slidenum">
              <a:rPr lang="en-US" smtClean="0"/>
              <a:pPr/>
              <a:t>‹#›</a:t>
            </a:fld>
            <a:endParaRPr lang="en-US"/>
          </a:p>
        </p:txBody>
      </p:sp>
    </p:spTree>
    <p:extLst>
      <p:ext uri="{BB962C8B-B14F-4D97-AF65-F5344CB8AC3E}">
        <p14:creationId xmlns="" xmlns:p14="http://schemas.microsoft.com/office/powerpoint/2010/main" val="618037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91F3A3-48AB-434F-9A6B-23425C960C2B}" type="datetimeFigureOut">
              <a:rPr lang="en-US" smtClean="0"/>
              <a:pPr/>
              <a:t>7/9/2016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C9DBAF-8219-4094-8401-A809989F1D49}" type="slidenum">
              <a:rPr lang="en-US" smtClean="0"/>
              <a:pPr/>
              <a:t>‹#›</a:t>
            </a:fld>
            <a:endParaRPr lang="en-US"/>
          </a:p>
        </p:txBody>
      </p:sp>
    </p:spTree>
    <p:extLst>
      <p:ext uri="{BB962C8B-B14F-4D97-AF65-F5344CB8AC3E}">
        <p14:creationId xmlns="" xmlns:p14="http://schemas.microsoft.com/office/powerpoint/2010/main" val="4057306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91F3A3-48AB-434F-9A6B-23425C960C2B}" type="datetimeFigureOut">
              <a:rPr lang="en-US" smtClean="0"/>
              <a:pPr/>
              <a:t>7/9/2016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C9DBAF-8219-4094-8401-A809989F1D49}" type="slidenum">
              <a:rPr lang="en-US" smtClean="0"/>
              <a:pPr/>
              <a:t>‹#›</a:t>
            </a:fld>
            <a:endParaRPr lang="en-US"/>
          </a:p>
        </p:txBody>
      </p:sp>
    </p:spTree>
    <p:extLst>
      <p:ext uri="{BB962C8B-B14F-4D97-AF65-F5344CB8AC3E}">
        <p14:creationId xmlns="" xmlns:p14="http://schemas.microsoft.com/office/powerpoint/2010/main" val="889186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91F3A3-48AB-434F-9A6B-23425C960C2B}" type="datetimeFigureOut">
              <a:rPr lang="en-US" smtClean="0"/>
              <a:pPr/>
              <a:t>7/9/2016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C9DBAF-8219-4094-8401-A809989F1D49}" type="slidenum">
              <a:rPr lang="en-US" smtClean="0"/>
              <a:pPr/>
              <a:t>‹#›</a:t>
            </a:fld>
            <a:endParaRPr lang="en-US"/>
          </a:p>
        </p:txBody>
      </p:sp>
    </p:spTree>
    <p:extLst>
      <p:ext uri="{BB962C8B-B14F-4D97-AF65-F5344CB8AC3E}">
        <p14:creationId xmlns="" xmlns:p14="http://schemas.microsoft.com/office/powerpoint/2010/main" val="1685168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91F3A3-48AB-434F-9A6B-23425C960C2B}" type="datetimeFigureOut">
              <a:rPr lang="en-US" smtClean="0"/>
              <a:pPr/>
              <a:t>7/9/2016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C9DBAF-8219-4094-8401-A809989F1D49}" type="slidenum">
              <a:rPr lang="en-US" smtClean="0"/>
              <a:pPr/>
              <a:t>‹#›</a:t>
            </a:fld>
            <a:endParaRPr lang="en-US"/>
          </a:p>
        </p:txBody>
      </p:sp>
    </p:spTree>
    <p:extLst>
      <p:ext uri="{BB962C8B-B14F-4D97-AF65-F5344CB8AC3E}">
        <p14:creationId xmlns="" xmlns:p14="http://schemas.microsoft.com/office/powerpoint/2010/main" val="1985800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91F3A3-48AB-434F-9A6B-23425C960C2B}" type="datetimeFigureOut">
              <a:rPr lang="en-US" smtClean="0"/>
              <a:pPr/>
              <a:t>7/9/2016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C9DBAF-8219-4094-8401-A809989F1D49}" type="slidenum">
              <a:rPr lang="en-US" smtClean="0"/>
              <a:pPr/>
              <a:t>‹#›</a:t>
            </a:fld>
            <a:endParaRPr lang="en-US"/>
          </a:p>
        </p:txBody>
      </p:sp>
    </p:spTree>
    <p:extLst>
      <p:ext uri="{BB962C8B-B14F-4D97-AF65-F5344CB8AC3E}">
        <p14:creationId xmlns="" xmlns:p14="http://schemas.microsoft.com/office/powerpoint/2010/main" val="2751712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91F3A3-48AB-434F-9A6B-23425C960C2B}" type="datetimeFigureOut">
              <a:rPr lang="en-US" smtClean="0"/>
              <a:pPr/>
              <a:t>7/9/2016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C9DBAF-8219-4094-8401-A809989F1D49}" type="slidenum">
              <a:rPr lang="en-US" smtClean="0"/>
              <a:pPr/>
              <a:t>‹#›</a:t>
            </a:fld>
            <a:endParaRPr lang="en-US"/>
          </a:p>
        </p:txBody>
      </p:sp>
    </p:spTree>
    <p:extLst>
      <p:ext uri="{BB962C8B-B14F-4D97-AF65-F5344CB8AC3E}">
        <p14:creationId xmlns="" xmlns:p14="http://schemas.microsoft.com/office/powerpoint/2010/main" val="4150514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91F3A3-48AB-434F-9A6B-23425C960C2B}" type="datetimeFigureOut">
              <a:rPr lang="en-US" smtClean="0"/>
              <a:pPr/>
              <a:t>7/9/2016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C9DBAF-8219-4094-8401-A809989F1D49}" type="slidenum">
              <a:rPr lang="en-US" smtClean="0"/>
              <a:pPr/>
              <a:t>‹#›</a:t>
            </a:fld>
            <a:endParaRPr lang="en-US"/>
          </a:p>
        </p:txBody>
      </p:sp>
    </p:spTree>
    <p:extLst>
      <p:ext uri="{BB962C8B-B14F-4D97-AF65-F5344CB8AC3E}">
        <p14:creationId xmlns="" xmlns:p14="http://schemas.microsoft.com/office/powerpoint/2010/main" val="4184995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91F3A3-48AB-434F-9A6B-23425C960C2B}" type="datetimeFigureOut">
              <a:rPr lang="en-US" smtClean="0"/>
              <a:pPr/>
              <a:t>7/9/2016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C9DBAF-8219-4094-8401-A809989F1D49}" type="slidenum">
              <a:rPr lang="en-US" smtClean="0"/>
              <a:pPr/>
              <a:t>‹#›</a:t>
            </a:fld>
            <a:endParaRPr lang="en-US"/>
          </a:p>
        </p:txBody>
      </p:sp>
    </p:spTree>
    <p:extLst>
      <p:ext uri="{BB962C8B-B14F-4D97-AF65-F5344CB8AC3E}">
        <p14:creationId xmlns="" xmlns:p14="http://schemas.microsoft.com/office/powerpoint/2010/main" val="3285891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91F3A3-48AB-434F-9A6B-23425C960C2B}" type="datetimeFigureOut">
              <a:rPr lang="en-US" smtClean="0"/>
              <a:pPr/>
              <a:t>7/9/2016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C9DBAF-8219-4094-8401-A809989F1D49}" type="slidenum">
              <a:rPr lang="en-US" smtClean="0"/>
              <a:pPr/>
              <a:t>‹#›</a:t>
            </a:fld>
            <a:endParaRPr lang="en-US"/>
          </a:p>
        </p:txBody>
      </p:sp>
    </p:spTree>
    <p:extLst>
      <p:ext uri="{BB962C8B-B14F-4D97-AF65-F5344CB8AC3E}">
        <p14:creationId xmlns="" xmlns:p14="http://schemas.microsoft.com/office/powerpoint/2010/main" val="1425120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91F3A3-48AB-434F-9A6B-23425C960C2B}" type="datetimeFigureOut">
              <a:rPr lang="en-US" smtClean="0"/>
              <a:pPr/>
              <a:t>7/9/2016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C9DBAF-8219-4094-8401-A809989F1D49}" type="slidenum">
              <a:rPr lang="en-US" smtClean="0"/>
              <a:pPr/>
              <a:t>‹#›</a:t>
            </a:fld>
            <a:endParaRPr lang="en-US"/>
          </a:p>
        </p:txBody>
      </p:sp>
    </p:spTree>
    <p:extLst>
      <p:ext uri="{BB962C8B-B14F-4D97-AF65-F5344CB8AC3E}">
        <p14:creationId xmlns="" xmlns:p14="http://schemas.microsoft.com/office/powerpoint/2010/main" val="3881463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noAutofit/>
          </a:bodyPr>
          <a:lstStyle/>
          <a:p>
            <a:r>
              <a:rPr lang="ar-SA" sz="5400" b="1" dirty="0" smtClean="0"/>
              <a:t>گرمايش از كف</a:t>
            </a:r>
            <a:endParaRPr lang="en-US" sz="5400" dirty="0"/>
          </a:p>
        </p:txBody>
      </p:sp>
      <p:pic>
        <p:nvPicPr>
          <p:cNvPr id="4098" name="Picture 2" descr="D:\Program Files\Memari\Doroose Memari\Tanzim Sharayete Mohiti 2\FLOOR-HEATING\PIC2\144878.jpg"/>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762000" y="1600200"/>
            <a:ext cx="7404980" cy="49530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168165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1"/>
            <a:ext cx="8229600" cy="5410200"/>
          </a:xfrm>
        </p:spPr>
        <p:txBody>
          <a:bodyPr>
            <a:noAutofit/>
          </a:bodyPr>
          <a:lstStyle/>
          <a:p>
            <a:pPr marL="0" indent="0" algn="r">
              <a:buNone/>
            </a:pPr>
            <a:r>
              <a:rPr lang="ar-SA" sz="2000" b="1" dirty="0"/>
              <a:t>همچنين از رطوبت ديوارها و كپك زدن آن كه شكل خوشايندي ندارد جلوگيري مي شود و ديگر اينكه در اين سيستم جايي براي رشد و تكثير حشرات موزي وجود ندارد. يكي ديگر از فوايد سيستم گرمايش از كف اين است كه ديگر فضاي منزل يا محل كار توسط دستگاههاي رادياتور و بخاري اشغال نمي شود و به همين منظور آزادي بيشتري در تغيير دكوراسيون محل زندگي خواهيد داشت. شايد به نظر آيد كه به هنگام نصب سيستم كف خواب ديگر نمي توانيد پوشش مورد علاقه تان را براي كف انتخاب كنيد! ولي اين طور نيست. مطمئن باشيد كه شما مي توانيد براي پوشش كف منزل خود از هر نوع مصالحي ازجمله سنگ، سراميك، </a:t>
            </a:r>
            <a:r>
              <a:rPr lang="ar-SA" sz="2000" b="1" dirty="0" smtClean="0"/>
              <a:t>كاشي </a:t>
            </a:r>
            <a:r>
              <a:rPr lang="ar-SA" sz="2000" b="1" dirty="0"/>
              <a:t>پاركت </a:t>
            </a:r>
            <a:r>
              <a:rPr lang="ar-SA" sz="2000" b="1" dirty="0" smtClean="0"/>
              <a:t>چوب</a:t>
            </a:r>
            <a:r>
              <a:rPr lang="fa-IR" sz="2000" b="1" dirty="0" smtClean="0"/>
              <a:t> </a:t>
            </a:r>
            <a:r>
              <a:rPr lang="en-US" sz="2000" b="1" dirty="0" smtClean="0"/>
              <a:t>.</a:t>
            </a:r>
            <a:r>
              <a:rPr lang="ar-SA" sz="2000" b="1" dirty="0" smtClean="0"/>
              <a:t>وفرش نيز استفاده كنيد بدون اينكه تأثيري درگرماي مطلو</a:t>
            </a:r>
            <a:r>
              <a:rPr lang="fa-IR" sz="2000" b="1" dirty="0" smtClean="0"/>
              <a:t>ب </a:t>
            </a:r>
            <a:r>
              <a:rPr lang="ar-SA" sz="2000" b="1" dirty="0" smtClean="0"/>
              <a:t>محيط شما بگذارد </a:t>
            </a:r>
            <a:endParaRPr lang="en-US" sz="2000" dirty="0"/>
          </a:p>
        </p:txBody>
      </p:sp>
      <p:pic>
        <p:nvPicPr>
          <p:cNvPr id="3074" name="Picture 2" descr="D:\Program Files\Memari\Doroose Memari\Tanzim Sharayete Mohiti 2\FLOOR-HEATING\PIC2\Picture-012.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25624" y="3429000"/>
            <a:ext cx="4669321" cy="3124200"/>
          </a:xfrm>
          <a:prstGeom prst="rect">
            <a:avLst/>
          </a:prstGeom>
          <a:noFill/>
          <a:effectLst>
            <a:glow rad="228600">
              <a:schemeClr val="accent6">
                <a:satMod val="175000"/>
                <a:alpha val="40000"/>
              </a:schemeClr>
            </a:glow>
          </a:effectLst>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389464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 آشنایی با سیستمهای گرمایش از کف"/>
          <p:cNvPicPr>
            <a:picLocks noGrp="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449649" y="2209800"/>
            <a:ext cx="5238750" cy="4343400"/>
          </a:xfrm>
          <a:prstGeom prst="rect">
            <a:avLst/>
          </a:prstGeom>
          <a:noFill/>
          <a:ln>
            <a:noFill/>
          </a:ln>
        </p:spPr>
      </p:pic>
      <p:sp>
        <p:nvSpPr>
          <p:cNvPr id="5" name="Rectangle 4"/>
          <p:cNvSpPr/>
          <p:nvPr/>
        </p:nvSpPr>
        <p:spPr>
          <a:xfrm>
            <a:off x="1752600" y="685800"/>
            <a:ext cx="6892151" cy="584775"/>
          </a:xfrm>
          <a:prstGeom prst="rect">
            <a:avLst/>
          </a:prstGeom>
        </p:spPr>
        <p:txBody>
          <a:bodyPr wrap="square">
            <a:spAutoFit/>
          </a:bodyPr>
          <a:lstStyle/>
          <a:p>
            <a:pPr algn="r"/>
            <a:r>
              <a:rPr lang="ar-SA" sz="3200" b="1" dirty="0"/>
              <a:t>فواید استفاده از سیستم گرمایش </a:t>
            </a:r>
            <a:r>
              <a:rPr lang="ar-SA" sz="3200" b="1" dirty="0" smtClean="0"/>
              <a:t>کفی</a:t>
            </a:r>
            <a:r>
              <a:rPr lang="fa-IR" sz="3200" b="1" dirty="0"/>
              <a:t>:</a:t>
            </a:r>
            <a:r>
              <a:rPr lang="ar-SA" sz="3200" b="1" dirty="0" smtClean="0"/>
              <a:t> </a:t>
            </a:r>
            <a:endParaRPr lang="en-US" sz="3200" dirty="0"/>
          </a:p>
        </p:txBody>
      </p:sp>
    </p:spTree>
    <p:extLst>
      <p:ext uri="{BB962C8B-B14F-4D97-AF65-F5344CB8AC3E}">
        <p14:creationId xmlns="" xmlns:p14="http://schemas.microsoft.com/office/powerpoint/2010/main" val="1746203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304800"/>
            <a:ext cx="8382000" cy="1631216"/>
          </a:xfrm>
          <a:prstGeom prst="rect">
            <a:avLst/>
          </a:prstGeom>
        </p:spPr>
        <p:txBody>
          <a:bodyPr wrap="square">
            <a:spAutoFit/>
          </a:bodyPr>
          <a:lstStyle/>
          <a:p>
            <a:pPr algn="r"/>
            <a:r>
              <a:rPr lang="fa-IR" sz="2000" b="1" dirty="0"/>
              <a:t>۱)</a:t>
            </a:r>
            <a:r>
              <a:rPr lang="ar-SA" sz="2000" b="1" dirty="0"/>
              <a:t> اسایش و آرامش در بالاترین حد ممکن : درجه حرارت ثابت و دائمی درکلیه طول زمستان در نزدیکی کف ساختمان و در محلی که شما قرار دارید وجود خواهد داشت . این حالت بسیار دلپذیری است که محیط اطراف پا گرم بوده و هوای مورد تنفس گرمای زیادی نداشته باشد. پروفیل دمایی سیستم گرمایش کفی به پروفیل ایده آل بسیار نزدیک است، گرما به آرامی از کف به سمت سقف منتشر می شود، پای گرم و سر خنک، به سلامت کمک می کند.</a:t>
            </a:r>
            <a:endParaRPr lang="en-US" sz="2000" dirty="0"/>
          </a:p>
        </p:txBody>
      </p:sp>
      <p:sp>
        <p:nvSpPr>
          <p:cNvPr id="5" name="Rectangle 4"/>
          <p:cNvSpPr/>
          <p:nvPr/>
        </p:nvSpPr>
        <p:spPr>
          <a:xfrm>
            <a:off x="685800" y="2133600"/>
            <a:ext cx="7924800" cy="1631216"/>
          </a:xfrm>
          <a:prstGeom prst="rect">
            <a:avLst/>
          </a:prstGeom>
        </p:spPr>
        <p:txBody>
          <a:bodyPr wrap="square">
            <a:spAutoFit/>
          </a:bodyPr>
          <a:lstStyle/>
          <a:p>
            <a:pPr algn="r" rtl="1"/>
            <a:r>
              <a:rPr lang="fa-IR" sz="2000" b="1" dirty="0"/>
              <a:t>۲)</a:t>
            </a:r>
            <a:r>
              <a:rPr lang="ar-SA" sz="2000" b="1" dirty="0"/>
              <a:t> ثابت بودن حرارت : بعلت جرم بسیار پوشش کف ساختمان در صورت هر گونه قطع برق و یا عوامل دیگر که باعث توقف حرارت دهی مرکزی باشد ، مدت زمان سرد شدن آپارتمان بسیار طولانی تر از سایر روشها می باشد . در این سیستم ابتدا مدت زمانی طول می کشد تا کف زمین به درجه حرارت مطلوب برسد ، ولی پس از گرم شدن این حرارت به صورت باثبات تری در طول مدت زمستان مورد استفاده قرار خواهد گرفت . </a:t>
            </a:r>
            <a:endParaRPr lang="en-US" sz="2000" dirty="0"/>
          </a:p>
        </p:txBody>
      </p:sp>
      <p:sp>
        <p:nvSpPr>
          <p:cNvPr id="6" name="Rectangle 5"/>
          <p:cNvSpPr/>
          <p:nvPr/>
        </p:nvSpPr>
        <p:spPr>
          <a:xfrm>
            <a:off x="685800" y="4343400"/>
            <a:ext cx="7924800" cy="1631216"/>
          </a:xfrm>
          <a:prstGeom prst="rect">
            <a:avLst/>
          </a:prstGeom>
        </p:spPr>
        <p:txBody>
          <a:bodyPr wrap="square">
            <a:spAutoFit/>
          </a:bodyPr>
          <a:lstStyle/>
          <a:p>
            <a:pPr algn="r" rtl="1"/>
            <a:r>
              <a:rPr lang="fa-IR" sz="2000" b="1" dirty="0"/>
              <a:t>۳) </a:t>
            </a:r>
            <a:r>
              <a:rPr lang="ar-SA" sz="2000" b="1" dirty="0"/>
              <a:t>سبکی وزن ساختمان ، افزایش ارتفاع اتاقها : بعلت استفاده از یکنوع لوله با سایز پائین و همچنین حذف عبور لوله های تاسیساتی از روی یکدیگر ( که عموما باعث بالا آمدن کف واحدها و پر کردن کف در زمان ساخت می شود ) ضخامت پوشش به مقدار زیادی کاهش می یابد. این امر ضمن کم کردن وزن ساختمان ( و در نتیجه استقامت بیشتر آن ) موجب افزایش ارتفاع سقف واحدها نیز می گردد. </a:t>
            </a:r>
            <a:endParaRPr lang="en-US" sz="2000" dirty="0"/>
          </a:p>
        </p:txBody>
      </p:sp>
    </p:spTree>
    <p:extLst>
      <p:ext uri="{BB962C8B-B14F-4D97-AF65-F5344CB8AC3E}">
        <p14:creationId xmlns="" xmlns:p14="http://schemas.microsoft.com/office/powerpoint/2010/main" val="2510330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381000"/>
            <a:ext cx="8077200" cy="1015663"/>
          </a:xfrm>
          <a:prstGeom prst="rect">
            <a:avLst/>
          </a:prstGeom>
        </p:spPr>
        <p:txBody>
          <a:bodyPr wrap="square">
            <a:spAutoFit/>
          </a:bodyPr>
          <a:lstStyle/>
          <a:p>
            <a:pPr algn="r"/>
            <a:r>
              <a:rPr lang="fa-IR" sz="2000" b="1" dirty="0"/>
              <a:t>۴)</a:t>
            </a:r>
            <a:r>
              <a:rPr lang="ar-SA" sz="2000" b="1" dirty="0"/>
              <a:t> صرفه جویی در مصرف سوخت : بعلت تماس مستقیم افراد با منبع گرمایش درجه حرارت اتاق در درجات پائین تری تنظیم می گردد. این امر موجب صرفه جویی </a:t>
            </a:r>
            <a:r>
              <a:rPr lang="fa-IR" sz="2000" b="1" dirty="0"/>
              <a:t>۲۵</a:t>
            </a:r>
            <a:r>
              <a:rPr lang="ar-SA" sz="2000" b="1" dirty="0"/>
              <a:t> الی </a:t>
            </a:r>
            <a:r>
              <a:rPr lang="fa-IR" sz="2000" b="1" dirty="0"/>
              <a:t>۴۰</a:t>
            </a:r>
            <a:r>
              <a:rPr lang="ar-SA" sz="2000" b="1" dirty="0"/>
              <a:t> درصد در مصرف سوخت خواهد شد . </a:t>
            </a:r>
            <a:endParaRPr lang="en-US" sz="2000" dirty="0"/>
          </a:p>
        </p:txBody>
      </p:sp>
      <p:sp>
        <p:nvSpPr>
          <p:cNvPr id="5" name="Rectangle 4"/>
          <p:cNvSpPr/>
          <p:nvPr/>
        </p:nvSpPr>
        <p:spPr>
          <a:xfrm>
            <a:off x="685800" y="1859340"/>
            <a:ext cx="8077200" cy="2246769"/>
          </a:xfrm>
          <a:prstGeom prst="rect">
            <a:avLst/>
          </a:prstGeom>
        </p:spPr>
        <p:txBody>
          <a:bodyPr wrap="square">
            <a:spAutoFit/>
          </a:bodyPr>
          <a:lstStyle/>
          <a:p>
            <a:pPr algn="r" rtl="1"/>
            <a:r>
              <a:rPr lang="fa-IR" sz="2000" b="1" dirty="0"/>
              <a:t>۵)</a:t>
            </a:r>
            <a:r>
              <a:rPr lang="ar-SA" sz="2000" b="1" dirty="0"/>
              <a:t> آزادی عمل در دکوراسیون داخل منزل : بعلت قرار گرفتن این سیستم در داخل کف زمین اثاثیه را میتوان در هر گوشه از ساختمان قرار داد . این امر بخصوص در واحدهای کوچکتر و اتاق خوابهای بافضای محدود ، ملموس تر خواهد بود . </a:t>
            </a:r>
            <a:endParaRPr lang="en-US" sz="2000" dirty="0"/>
          </a:p>
          <a:p>
            <a:pPr algn="r" rtl="1"/>
            <a:r>
              <a:rPr lang="ar-SA" sz="2000" b="1" dirty="0"/>
              <a:t/>
            </a:r>
            <a:br>
              <a:rPr lang="ar-SA" sz="2000" b="1" dirty="0"/>
            </a:br>
            <a:r>
              <a:rPr lang="fa-IR" sz="2000" b="1" dirty="0"/>
              <a:t>۶)</a:t>
            </a:r>
            <a:r>
              <a:rPr lang="ar-SA" sz="2000" b="1" dirty="0"/>
              <a:t> هوای پاکیزه تر و خشک نشدن هوا : در سیستم رادیاتوری ، عموما هوای اتاق خشک می شود . در بسیاری از موارد با قرار دادن کتری آب به روی رادیاتور سعی در افزایش رطوبت اتاق می شود . این مشکل در سیستم گرمایش کفی نمودی نخواهد داشت . </a:t>
            </a:r>
            <a:endParaRPr lang="en-US" sz="2000" dirty="0"/>
          </a:p>
        </p:txBody>
      </p:sp>
      <p:sp>
        <p:nvSpPr>
          <p:cNvPr id="6" name="Rectangle 5"/>
          <p:cNvSpPr/>
          <p:nvPr/>
        </p:nvSpPr>
        <p:spPr>
          <a:xfrm>
            <a:off x="685800" y="4572000"/>
            <a:ext cx="7924800" cy="1323439"/>
          </a:xfrm>
          <a:prstGeom prst="rect">
            <a:avLst/>
          </a:prstGeom>
        </p:spPr>
        <p:txBody>
          <a:bodyPr wrap="square">
            <a:spAutoFit/>
          </a:bodyPr>
          <a:lstStyle/>
          <a:p>
            <a:pPr algn="r" rtl="1"/>
            <a:r>
              <a:rPr lang="fa-IR" sz="2000" b="1" dirty="0"/>
              <a:t>۷) </a:t>
            </a:r>
            <a:r>
              <a:rPr lang="ar-SA" sz="2000" b="1" dirty="0"/>
              <a:t>تمیزی دیوارها و اثاثیه منزل : بعلت سیکل گردش هوای داغ در زمان استفاده از رادیاتور عموما دیوارهای بالای رادیاتور بمرور زمان سیاه شده و دوده را بخود جذب می نماید . در سیستم گرمایش کفی </a:t>
            </a:r>
            <a:r>
              <a:rPr lang="ar-SA" sz="2000" b="1" dirty="0" smtClean="0"/>
              <a:t>این </a:t>
            </a:r>
            <a:r>
              <a:rPr lang="ar-SA" sz="2000" b="1" dirty="0"/>
              <a:t>مشکل برطرف شده و دیوارها وسایر لوازم در طول زمان سیاه نخواهد شد . </a:t>
            </a:r>
            <a:endParaRPr lang="en-US" sz="2000" dirty="0"/>
          </a:p>
        </p:txBody>
      </p:sp>
    </p:spTree>
    <p:extLst>
      <p:ext uri="{BB962C8B-B14F-4D97-AF65-F5344CB8AC3E}">
        <p14:creationId xmlns="" xmlns:p14="http://schemas.microsoft.com/office/powerpoint/2010/main" val="2798842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533401"/>
            <a:ext cx="8382000" cy="3477875"/>
          </a:xfrm>
          <a:prstGeom prst="rect">
            <a:avLst/>
          </a:prstGeom>
        </p:spPr>
        <p:txBody>
          <a:bodyPr wrap="square">
            <a:spAutoFit/>
          </a:bodyPr>
          <a:lstStyle/>
          <a:p>
            <a:pPr algn="r" rtl="1"/>
            <a:r>
              <a:rPr lang="fa-IR" sz="2000" b="1" dirty="0"/>
              <a:t>۸)</a:t>
            </a:r>
            <a:r>
              <a:rPr lang="ar-SA" sz="2000" b="1" dirty="0"/>
              <a:t> افزایش ارزش منزل : استفاده از سیستم گرمایش </a:t>
            </a:r>
            <a:r>
              <a:rPr lang="ar-SA" sz="2000" b="1" dirty="0" smtClean="0"/>
              <a:t>کف موجب </a:t>
            </a:r>
            <a:r>
              <a:rPr lang="ar-SA" sz="2000" b="1" dirty="0"/>
              <a:t>افزایش ارزش منازل می شود اگر چه نصب این سیستم از لحاظ هزینه تفاوت چندانی باسیستم حرارت </a:t>
            </a:r>
            <a:r>
              <a:rPr lang="ar-SA" sz="2000" b="1" dirty="0" smtClean="0"/>
              <a:t>توسط </a:t>
            </a:r>
            <a:r>
              <a:rPr lang="ar-SA" sz="2000" b="1" dirty="0"/>
              <a:t>رادیاتورهای مرغوب ندارد </a:t>
            </a:r>
            <a:r>
              <a:rPr lang="ar-SA" sz="2000" b="1" dirty="0" smtClean="0"/>
              <a:t>،</a:t>
            </a:r>
            <a:r>
              <a:rPr lang="fa-IR" sz="2000" b="1" dirty="0" smtClean="0"/>
              <a:t>ولی</a:t>
            </a:r>
            <a:r>
              <a:rPr lang="ar-SA" sz="2000" b="1" dirty="0" smtClean="0"/>
              <a:t> </a:t>
            </a:r>
            <a:r>
              <a:rPr lang="ar-SA" sz="2000" b="1" dirty="0"/>
              <a:t>ارزش افزوده آن برای ساختمان بسیار بیشتر خواهد بود . </a:t>
            </a:r>
            <a:endParaRPr lang="en-US" sz="2000" dirty="0"/>
          </a:p>
          <a:p>
            <a:pPr algn="r" rtl="1"/>
            <a:r>
              <a:rPr lang="ar-SA" sz="2000" b="1" dirty="0"/>
              <a:t/>
            </a:r>
            <a:br>
              <a:rPr lang="ar-SA" sz="2000" b="1" dirty="0"/>
            </a:br>
            <a:r>
              <a:rPr lang="fa-IR" sz="2000" b="1" dirty="0"/>
              <a:t>۹) </a:t>
            </a:r>
            <a:r>
              <a:rPr lang="ar-SA" sz="2000" b="1" dirty="0"/>
              <a:t>استفاده از منابع حرارتی مختلف : سیستم گرمایش </a:t>
            </a:r>
            <a:r>
              <a:rPr lang="ar-SA" sz="2000" b="1" dirty="0" smtClean="0"/>
              <a:t>کف می </a:t>
            </a:r>
            <a:r>
              <a:rPr lang="ar-SA" sz="2000" b="1" dirty="0"/>
              <a:t>تواند از منابع مختلفی برای تامین گرمایش استفاده کند . موتور خانه ، پکیچ و حتی حرارت خورشیدی می توانند در این سیستم مورد استفاده قرار گیرند . </a:t>
            </a:r>
            <a:endParaRPr lang="en-US" sz="2000" dirty="0"/>
          </a:p>
          <a:p>
            <a:pPr algn="r" rtl="1"/>
            <a:r>
              <a:rPr lang="ar-SA" sz="2000" b="1" dirty="0"/>
              <a:t/>
            </a:r>
            <a:br>
              <a:rPr lang="ar-SA" sz="2000" b="1" dirty="0"/>
            </a:br>
            <a:r>
              <a:rPr lang="fa-IR" sz="2000" b="1" dirty="0"/>
              <a:t>۱۰)</a:t>
            </a:r>
            <a:r>
              <a:rPr lang="ar-SA" sz="2000" b="1" dirty="0"/>
              <a:t> خشک تر باقی ماندن زمینهای مرطوب و یا خیس : در صورت نصب سیستم گرمایش </a:t>
            </a:r>
            <a:r>
              <a:rPr lang="ar-SA" sz="2000" b="1" dirty="0" smtClean="0"/>
              <a:t>کف</a:t>
            </a:r>
            <a:r>
              <a:rPr lang="fa-IR" sz="2000" b="1" dirty="0" smtClean="0"/>
              <a:t> </a:t>
            </a:r>
            <a:r>
              <a:rPr lang="ar-SA" sz="2000" b="1" dirty="0" smtClean="0"/>
              <a:t>در محلها</a:t>
            </a:r>
            <a:r>
              <a:rPr lang="fa-IR" sz="2000" b="1" dirty="0" smtClean="0"/>
              <a:t>ی</a:t>
            </a:r>
            <a:r>
              <a:rPr lang="ar-SA" sz="2000" b="1" dirty="0" smtClean="0"/>
              <a:t>ی </a:t>
            </a:r>
            <a:r>
              <a:rPr lang="ar-SA" sz="2000" b="1" dirty="0"/>
              <a:t>مانند آشپزخانه ، سرویسهای بهداشتی و زیر زمین ، در صورت خیس شدن کف این محلها بعلت شستشو بسرعت خشک خواهد شد . </a:t>
            </a:r>
            <a:endParaRPr lang="en-US" sz="2000" dirty="0"/>
          </a:p>
        </p:txBody>
      </p:sp>
    </p:spTree>
    <p:extLst>
      <p:ext uri="{BB962C8B-B14F-4D97-AF65-F5344CB8AC3E}">
        <p14:creationId xmlns="" xmlns:p14="http://schemas.microsoft.com/office/powerpoint/2010/main" val="3752930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a:t>روشهای کنترل دما در سیستم گرمایش کفی: </a:t>
            </a:r>
            <a:endParaRPr lang="en-US" dirty="0"/>
          </a:p>
        </p:txBody>
      </p:sp>
      <p:sp>
        <p:nvSpPr>
          <p:cNvPr id="3" name="Content Placeholder 2"/>
          <p:cNvSpPr>
            <a:spLocks noGrp="1"/>
          </p:cNvSpPr>
          <p:nvPr>
            <p:ph idx="1"/>
          </p:nvPr>
        </p:nvSpPr>
        <p:spPr/>
        <p:txBody>
          <a:bodyPr>
            <a:normAutofit/>
          </a:bodyPr>
          <a:lstStyle/>
          <a:p>
            <a:pPr marL="0" indent="0" algn="r">
              <a:buNone/>
            </a:pPr>
            <a:r>
              <a:rPr lang="fa-IR" sz="2000" b="1" dirty="0" smtClean="0"/>
              <a:t>1</a:t>
            </a:r>
            <a:r>
              <a:rPr lang="ar-SA" sz="2000" b="1" dirty="0" smtClean="0"/>
              <a:t>ـ </a:t>
            </a:r>
            <a:r>
              <a:rPr lang="ar-SA" sz="2000" b="1" dirty="0"/>
              <a:t>سیستم کنترل دمای بصورت دست </a:t>
            </a:r>
            <a:br>
              <a:rPr lang="ar-SA" sz="2000" b="1" dirty="0"/>
            </a:br>
            <a:r>
              <a:rPr lang="fa-IR" sz="2000" b="1" dirty="0" smtClean="0"/>
              <a:t>2</a:t>
            </a:r>
            <a:r>
              <a:rPr lang="ar-SA" sz="2000" b="1" dirty="0" smtClean="0"/>
              <a:t>ـ </a:t>
            </a:r>
            <a:r>
              <a:rPr lang="ar-SA" sz="2000" b="1" dirty="0"/>
              <a:t>سیستم کنترل دمای اتوماتیک بصورت مکانیک </a:t>
            </a:r>
            <a:endParaRPr lang="fa-IR" sz="2000" b="1" dirty="0" smtClean="0"/>
          </a:p>
          <a:p>
            <a:pPr marL="0" indent="0" algn="r">
              <a:buNone/>
            </a:pPr>
            <a:r>
              <a:rPr lang="fa-IR" sz="2000" b="1" dirty="0" smtClean="0"/>
              <a:t>3</a:t>
            </a:r>
            <a:r>
              <a:rPr lang="ar-SA" sz="2000" b="1" dirty="0" smtClean="0"/>
              <a:t>ـ </a:t>
            </a:r>
            <a:r>
              <a:rPr lang="ar-SA" sz="2000" b="1" dirty="0"/>
              <a:t>سیستم کنترل دمای اتوماتیک بصورت برقی </a:t>
            </a:r>
            <a:endParaRPr lang="en-US" sz="2000" dirty="0"/>
          </a:p>
          <a:p>
            <a:pPr algn="r"/>
            <a:endParaRPr lang="en-US" sz="2000" dirty="0"/>
          </a:p>
        </p:txBody>
      </p:sp>
      <p:pic>
        <p:nvPicPr>
          <p:cNvPr id="2050" name="Picture 2" descr="D:\Program Files\Memari\Doroose Memari\Tanzim Sharayete Mohiti 2\FLOOR-HEATING\PIC2\heating2.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99834" y="2057400"/>
            <a:ext cx="4082733" cy="3962400"/>
          </a:xfrm>
          <a:prstGeom prst="rect">
            <a:avLst/>
          </a:prstGeom>
          <a:noFill/>
          <a:effectLst>
            <a:glow rad="266700">
              <a:srgbClr val="FFFF00">
                <a:alpha val="40000"/>
              </a:srgbClr>
            </a:glow>
          </a:effectLst>
          <a:extLst>
            <a:ext uri="{909E8E84-426E-40DD-AFC4-6F175D3DCCD1}">
              <a14:hiddenFill xmlns="" xmlns:a14="http://schemas.microsoft.com/office/drawing/2010/main">
                <a:solidFill>
                  <a:srgbClr val="FFFFFF"/>
                </a:solidFill>
              </a14:hiddenFill>
            </a:ext>
          </a:extLst>
        </p:spPr>
      </p:pic>
      <p:pic>
        <p:nvPicPr>
          <p:cNvPr id="2051" name="Picture 3" descr="D:\Program Files\Memari\Doroose Memari\Tanzim Sharayete Mohiti 2\FLOOR-HEATING\PIC2\heating5.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419600" y="3291269"/>
            <a:ext cx="4088493" cy="2728531"/>
          </a:xfrm>
          <a:prstGeom prst="rect">
            <a:avLst/>
          </a:prstGeom>
          <a:noFill/>
          <a:effectLst>
            <a:glow rad="393700">
              <a:schemeClr val="accent2">
                <a:satMod val="175000"/>
                <a:alpha val="40000"/>
              </a:schemeClr>
            </a:glow>
          </a:effectLst>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6200556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457200"/>
            <a:ext cx="8610600" cy="6001643"/>
          </a:xfrm>
          <a:prstGeom prst="rect">
            <a:avLst/>
          </a:prstGeom>
        </p:spPr>
        <p:txBody>
          <a:bodyPr wrap="square">
            <a:spAutoFit/>
          </a:bodyPr>
          <a:lstStyle/>
          <a:p>
            <a:pPr algn="r" rtl="1"/>
            <a:r>
              <a:rPr lang="ar-SA" sz="2800" b="1" dirty="0"/>
              <a:t>▪ سیستم کنترل دمای بصورت دست </a:t>
            </a:r>
            <a:r>
              <a:rPr lang="fa-IR" sz="2800" b="1" dirty="0" smtClean="0"/>
              <a:t>:</a:t>
            </a:r>
            <a:r>
              <a:rPr lang="ar-SA" sz="2000" b="1" dirty="0"/>
              <a:t/>
            </a:r>
            <a:br>
              <a:rPr lang="ar-SA" sz="2000" b="1" dirty="0"/>
            </a:br>
            <a:r>
              <a:rPr lang="ar-SA" sz="2000" b="1" dirty="0"/>
              <a:t>در این سیستم با استفاده از شیرآلات قطع و وصل متصل شده به خروجی های هر کلکتور،در جعبه مربوطه، امکان کنترل منطقه های حرارتی به صورت دستی امکان پذیر می گردد.از مزایای این سیستم، اقتصادی بودن و ساده بودن سیستم کنترلی، میتوان اشاره نمود. </a:t>
            </a:r>
            <a:endParaRPr lang="en-US" sz="2000" dirty="0"/>
          </a:p>
          <a:p>
            <a:pPr algn="r" rtl="1"/>
            <a:r>
              <a:rPr lang="ar-SA" sz="2000" b="1" dirty="0"/>
              <a:t> </a:t>
            </a:r>
            <a:endParaRPr lang="en-US" sz="2000" dirty="0"/>
          </a:p>
          <a:p>
            <a:pPr algn="r" rtl="1"/>
            <a:r>
              <a:rPr lang="ar-SA" sz="2800" b="1" dirty="0"/>
              <a:t>▪ سیستم کنترل دمای اتوماتیک بصورت مکانیک </a:t>
            </a:r>
            <a:r>
              <a:rPr lang="fa-IR" sz="2800" b="1" dirty="0" smtClean="0"/>
              <a:t>:</a:t>
            </a:r>
            <a:r>
              <a:rPr lang="ar-SA" sz="2000" b="1" dirty="0"/>
              <a:t/>
            </a:r>
            <a:br>
              <a:rPr lang="ar-SA" sz="2000" b="1" dirty="0"/>
            </a:br>
            <a:r>
              <a:rPr lang="ar-SA" sz="2000" b="1" dirty="0"/>
              <a:t>در این سیستم با استفاده از نصب شیرآلات گرمایش کفی در داخل دیوار هر فضایگرمایشی، از طریق تنظیم ترموستات حرارتی نصب شده بر روی شیر گرمایش کفی داخل دیوار، دمای محیط مریوطه به صورت مکانیکی و اتوماتیک کنترل می گردد.در این روش داخل جعبه شیر گرمایشی، شیر تخلیه هوا نیز پیش بینی شده است. </a:t>
            </a:r>
            <a:endParaRPr lang="en-US" sz="2000" dirty="0"/>
          </a:p>
          <a:p>
            <a:pPr algn="r" rtl="1"/>
            <a:r>
              <a:rPr lang="ar-SA" sz="2000" b="1" dirty="0"/>
              <a:t/>
            </a:r>
            <a:br>
              <a:rPr lang="ar-SA" sz="2000" b="1" dirty="0"/>
            </a:br>
            <a:r>
              <a:rPr lang="ar-SA" sz="2800" b="1" dirty="0"/>
              <a:t>▪ سیستم کنترل دمای اتوماتیک بصورت برقی </a:t>
            </a:r>
            <a:r>
              <a:rPr lang="fa-IR" sz="2800" b="1" dirty="0" smtClean="0"/>
              <a:t>:</a:t>
            </a:r>
            <a:r>
              <a:rPr lang="ar-SA" sz="2000" b="1" dirty="0"/>
              <a:t/>
            </a:r>
            <a:br>
              <a:rPr lang="ar-SA" sz="2000" b="1" dirty="0"/>
            </a:br>
            <a:r>
              <a:rPr lang="ar-SA" sz="2000" b="1" dirty="0"/>
              <a:t>در این سیستم شیرهای برقی که به حس گرهای الکتریکی در هرمحیط به طورجداگانه وصل شده اند، فرمان قطع و وصل هرمدار حرارتی را دریافت نموده و عملیات تنظیم خودکار هر محیط را انجام می دهند.امکان دیگری همانند، دبی سنج و یا دماسنج نصب شده بر روی هر خروجی وورودی کلکتور امکان کنترل های مختلف و متنوعی را برای کاربر ممکن می سازد.سیستم اتوماتیک برقی پایپکس کاملترین روش کنترلی دمائی فضای گرمایش کفی می باشد. </a:t>
            </a:r>
            <a:endParaRPr lang="en-US" sz="2000" dirty="0"/>
          </a:p>
          <a:p>
            <a:pPr algn="r" rtl="1"/>
            <a:r>
              <a:rPr lang="ar-SA" sz="2000" b="1" dirty="0"/>
              <a:t> </a:t>
            </a:r>
            <a:endParaRPr lang="en-US" sz="2000" dirty="0"/>
          </a:p>
        </p:txBody>
      </p:sp>
    </p:spTree>
    <p:extLst>
      <p:ext uri="{BB962C8B-B14F-4D97-AF65-F5344CB8AC3E}">
        <p14:creationId xmlns="" xmlns:p14="http://schemas.microsoft.com/office/powerpoint/2010/main" val="1385949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فوايد استفاده از سيستم گرمايش كف"/>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6200" y="3276600"/>
            <a:ext cx="4480560" cy="3276600"/>
          </a:xfrm>
          <a:prstGeom prst="rect">
            <a:avLst/>
          </a:prstGeom>
          <a:noFill/>
          <a:ln>
            <a:noFill/>
          </a:ln>
        </p:spPr>
      </p:pic>
      <p:sp>
        <p:nvSpPr>
          <p:cNvPr id="5" name="Rectangle 4"/>
          <p:cNvSpPr/>
          <p:nvPr/>
        </p:nvSpPr>
        <p:spPr>
          <a:xfrm>
            <a:off x="762000" y="381000"/>
            <a:ext cx="8229600" cy="3724096"/>
          </a:xfrm>
          <a:prstGeom prst="rect">
            <a:avLst/>
          </a:prstGeom>
        </p:spPr>
        <p:txBody>
          <a:bodyPr wrap="square">
            <a:spAutoFit/>
          </a:bodyPr>
          <a:lstStyle/>
          <a:p>
            <a:pPr algn="r" rtl="1"/>
            <a:r>
              <a:rPr lang="ar-SA" sz="2000" b="1" dirty="0"/>
              <a:t> </a:t>
            </a:r>
            <a:r>
              <a:rPr lang="ar-SA" sz="2800" b="1" dirty="0"/>
              <a:t>انواع منبع تامین کننده حرارتی ممکن جهت سیستم گرمایشی از کف</a:t>
            </a:r>
            <a:r>
              <a:rPr lang="ar-SA" sz="2800" b="1" dirty="0" smtClean="0"/>
              <a:t>:</a:t>
            </a:r>
            <a:endParaRPr lang="fa-IR" sz="2800" b="1" dirty="0" smtClean="0"/>
          </a:p>
          <a:p>
            <a:pPr algn="r" rtl="1"/>
            <a:r>
              <a:rPr lang="ar-SA" sz="2800" b="1" dirty="0" smtClean="0"/>
              <a:t> </a:t>
            </a:r>
            <a:r>
              <a:rPr lang="ar-SA" sz="2800" b="1" dirty="0"/>
              <a:t/>
            </a:r>
            <a:br>
              <a:rPr lang="ar-SA" sz="2800" b="1" dirty="0"/>
            </a:br>
            <a:r>
              <a:rPr lang="ar-SA" sz="2000" b="1" dirty="0"/>
              <a:t>سیستمهای گرمایش از کف همانند سیستم رادیاتور قابلیت اتصال به انواع منابع تامین کننده حرارتی را دارا میباشند. ولی با توجه به راندمان بالای گرمایش </a:t>
            </a:r>
            <a:r>
              <a:rPr lang="ar-SA" sz="2000" b="1" dirty="0" smtClean="0"/>
              <a:t>کفی </a:t>
            </a:r>
            <a:r>
              <a:rPr lang="ar-SA" sz="2000" b="1" dirty="0"/>
              <a:t>دمای مورد نیاز به بیشتر از </a:t>
            </a:r>
            <a:r>
              <a:rPr lang="fa-IR" sz="2000" b="1" dirty="0"/>
              <a:t>۵۰</a:t>
            </a:r>
            <a:r>
              <a:rPr lang="ar-SA" sz="2000" b="1" dirty="0"/>
              <a:t> درجه نمیرسد. از طرف دیگر دمای مورد نیاز سیستم آبرسانی حد اقل </a:t>
            </a:r>
            <a:r>
              <a:rPr lang="fa-IR" sz="2000" b="1" dirty="0"/>
              <a:t>۶۰</a:t>
            </a:r>
            <a:r>
              <a:rPr lang="ar-SA" sz="2000" b="1" dirty="0"/>
              <a:t> درجه می باشد. در نتیجه در ساختمانی که از گرمایش کفی استفاده می کند نیاز به دو مدار با درجه حرارت متفاوت ضروری است که به روشهای ذیل ممکن می باشد: </a:t>
            </a:r>
            <a:br>
              <a:rPr lang="ar-SA" sz="2000" b="1" dirty="0"/>
            </a:br>
            <a:r>
              <a:rPr lang="ar-SA" sz="2000" b="1" dirty="0"/>
              <a:t>ـ استفاده از پکیج </a:t>
            </a:r>
            <a:br>
              <a:rPr lang="ar-SA" sz="2000" b="1" dirty="0"/>
            </a:br>
            <a:r>
              <a:rPr lang="ar-SA" sz="2000" b="1" dirty="0"/>
              <a:t>ـ استفاده از موتورخانه با </a:t>
            </a:r>
            <a:r>
              <a:rPr lang="fa-IR" sz="2000" b="1" dirty="0"/>
              <a:t>۲</a:t>
            </a:r>
            <a:r>
              <a:rPr lang="ar-SA" sz="2000" b="1" dirty="0"/>
              <a:t> دیگ کوچک </a:t>
            </a:r>
            <a:endParaRPr lang="en-US" sz="2000" dirty="0"/>
          </a:p>
          <a:p>
            <a:pPr algn="r" rtl="1"/>
            <a:r>
              <a:rPr lang="ar-SA" sz="2000" b="1" dirty="0" smtClean="0"/>
              <a:t>ـ </a:t>
            </a:r>
            <a:r>
              <a:rPr lang="ar-SA" sz="2000" b="1" dirty="0"/>
              <a:t>استفاده از موتورخانه با یک دیگ و مبدل حرارتی </a:t>
            </a:r>
            <a:br>
              <a:rPr lang="ar-SA" sz="2000" b="1" dirty="0"/>
            </a:br>
            <a:r>
              <a:rPr lang="ar-SA" sz="2000" b="1" dirty="0"/>
              <a:t>ـ استفاده از موتورخانه با یک دیگ و الکترو والو با مدار بای پاس </a:t>
            </a:r>
            <a:endParaRPr lang="en-US" sz="2000" dirty="0"/>
          </a:p>
        </p:txBody>
      </p:sp>
    </p:spTree>
    <p:extLst>
      <p:ext uri="{BB962C8B-B14F-4D97-AF65-F5344CB8AC3E}">
        <p14:creationId xmlns="" xmlns:p14="http://schemas.microsoft.com/office/powerpoint/2010/main" val="1255069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آشنایی با سیستمهای گرمایش از کف </a:t>
            </a:r>
            <a:endParaRPr lang="en-US" dirty="0"/>
          </a:p>
        </p:txBody>
      </p:sp>
      <p:sp>
        <p:nvSpPr>
          <p:cNvPr id="3" name="Content Placeholder 2"/>
          <p:cNvSpPr>
            <a:spLocks noGrp="1"/>
          </p:cNvSpPr>
          <p:nvPr>
            <p:ph idx="1"/>
          </p:nvPr>
        </p:nvSpPr>
        <p:spPr/>
        <p:txBody>
          <a:bodyPr>
            <a:normAutofit lnSpcReduction="10000"/>
          </a:bodyPr>
          <a:lstStyle/>
          <a:p>
            <a:pPr marL="0" indent="0" algn="r" rtl="1">
              <a:buNone/>
            </a:pPr>
            <a:r>
              <a:rPr lang="ar-SA" sz="2000" b="1" dirty="0"/>
              <a:t>با افزایش روز افزون جمعیت و همچنین کاهش منابع انرژی، مصرف بهینه انرژی امری بدیهی می باشد. در این راستا نقش سیستم های گرمایشی بهینه ساختمان ها و مجتمع های مسکونی در کنترل و بهینه سازی مصرف انرژی مهم و قابل تامل می باشد. سیستم حرارتی گرمایش از کف که انتقال حرارت به صورت تشعشعی (تابشی) سهم زیادی در فرآیند گرمایشی آن دارد‏‏‎، در مقایسه با سایر سیستمهای حرارتی نه تنها در صرفه جویی و بهینه سازی مصرف انرژی بلکه در مقوله رفاه و آسایش ساکنان ساختمان ها دارای نقاط قوت بسیاری می باشد. در سالهای اخیر ، سیستم گرمایشی از کف در کشورهای اروپائی و آمریکا بسیار متداول شده است و دلیل این گسترش روزافزون بهینه بودن مصرف انرژی ، توزیع یکسان گرما در تمامی سطح و فضا و دوری از مشکلات موجود در سایر روش ها ، به عنوان مثال سیاه شدن دیوارها ، گرفتگی و پوسیدگی لوله ها و… می باشد. استفاده از روش گرمایش از کف جهت گرمایش محل سکونت از دیرباز به طرق مختلف انجام می گرفته است. بطوریکه رومی ها زیر کف را کانال کشی کرده و هوای گرم را از آن عبور می دادند و کره ای ها دود حاصل از سوخت را قبل از اینکه از دودکش عبور کند از زیر کف انتقال می دادند. در سال </a:t>
            </a:r>
            <a:r>
              <a:rPr lang="fa-IR" sz="2000" b="1" dirty="0"/>
              <a:t>۱۹۴۰</a:t>
            </a:r>
            <a:r>
              <a:rPr lang="ar-SA" sz="2000" b="1" dirty="0"/>
              <a:t> نیز فردی بنام سام لویت برای این منظور لوله های آب گرم را در زیر کف قرار داد. درکشور ایران نیز درمناطق کوهستانی و سردسیر ازجمله آذربایجان این روش مورد استفاده قرار می گرفته، که بیشترین مورد استفاده آن درحمام ها بود. </a:t>
            </a:r>
            <a:endParaRPr lang="en-US" sz="2000" dirty="0"/>
          </a:p>
          <a:p>
            <a:pPr marL="0" indent="0" rtl="1">
              <a:buNone/>
            </a:pPr>
            <a:endParaRPr lang="en-US" sz="2000" dirty="0"/>
          </a:p>
        </p:txBody>
      </p:sp>
    </p:spTree>
    <p:extLst>
      <p:ext uri="{BB962C8B-B14F-4D97-AF65-F5344CB8AC3E}">
        <p14:creationId xmlns="" xmlns:p14="http://schemas.microsoft.com/office/powerpoint/2010/main" val="1320039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lstStyle/>
          <a:p>
            <a:pPr marL="0" indent="0" algn="r">
              <a:buNone/>
            </a:pPr>
            <a:r>
              <a:rPr lang="ar-SA" sz="2000" b="1" dirty="0"/>
              <a:t>  در حدود </a:t>
            </a:r>
            <a:r>
              <a:rPr lang="fa-IR" sz="2000" b="1" dirty="0"/>
              <a:t>۱۷۰۰</a:t>
            </a:r>
            <a:r>
              <a:rPr lang="ar-SA" sz="2000" b="1" dirty="0"/>
              <a:t> سال پیش در امپراتوری روم باستان سیستم گرمایش از کف بعنوان یک روش تامین حرارت مطلوب مورد استفاده واقع می گردید.</a:t>
            </a:r>
            <a:endParaRPr lang="en-US" sz="2000" dirty="0"/>
          </a:p>
          <a:p>
            <a:pPr marL="0" indent="0" algn="r">
              <a:buNone/>
            </a:pPr>
            <a:r>
              <a:rPr lang="ar-SA" sz="2000" b="1" dirty="0"/>
              <a:t>رومیان با سوزاندن چوب و ایجاد گازهای متشعل و عبور دادن این گازها از کانالهای هوایی موجود در کف ساختمان اقدام به گرم کردن کف منازل خود می کردند . این روش مدتهای </a:t>
            </a:r>
            <a:r>
              <a:rPr lang="fa-IR" sz="2000" b="1" dirty="0" smtClean="0"/>
              <a:t>بسیاری</a:t>
            </a:r>
            <a:r>
              <a:rPr lang="ar-SA" sz="2000" b="1" dirty="0" smtClean="0"/>
              <a:t> </a:t>
            </a:r>
            <a:r>
              <a:rPr lang="ar-SA" sz="2000" b="1" dirty="0"/>
              <a:t>مورد استفاده قرار گرفته </a:t>
            </a:r>
            <a:r>
              <a:rPr lang="ar-SA" sz="2000" b="1" dirty="0" smtClean="0"/>
              <a:t>است</a:t>
            </a:r>
            <a:endParaRPr lang="en-US" dirty="0"/>
          </a:p>
          <a:p>
            <a:pPr marL="0" indent="0" algn="r" rtl="1">
              <a:buNone/>
            </a:pPr>
            <a:r>
              <a:rPr lang="ar-SA" sz="2000" b="1" dirty="0"/>
              <a:t>هم اکنون نیز همین سیستم گرمایشی مورد استفاده قرار می گیرد با این تفاوت که نحوه عمل مقداری تغییر کرده است و بجای گاز داغ از آب گرم و بجای کانالها از لوله های مخصوص استفاده می کنند. </a:t>
            </a:r>
            <a:br>
              <a:rPr lang="ar-SA" sz="2000" b="1" dirty="0"/>
            </a:br>
            <a:r>
              <a:rPr lang="ar-SA" sz="2000" b="1" dirty="0"/>
              <a:t>امروزه با پیشرفت تکنولوژی هزینه نصب سیستم گرمایش کفی کاهش یافته است و با استفاده از لوله های </a:t>
            </a:r>
            <a:r>
              <a:rPr lang="en-US" sz="2000" b="1" dirty="0"/>
              <a:t>PEX</a:t>
            </a:r>
            <a:r>
              <a:rPr lang="ar-SA" sz="2000" b="1" dirty="0"/>
              <a:t> دیگر مشکلات مربوط به لوله های مسی وفلزی و پلی بوتیلن را نخواهیم داشت . </a:t>
            </a:r>
            <a:br>
              <a:rPr lang="ar-SA" sz="2000" b="1" dirty="0"/>
            </a:br>
            <a:r>
              <a:rPr lang="ar-SA" sz="2000" b="1" dirty="0"/>
              <a:t>لوله های پلی بوتیلن (</a:t>
            </a:r>
            <a:r>
              <a:rPr lang="en-US" sz="2000" b="1" dirty="0"/>
              <a:t>PB</a:t>
            </a:r>
            <a:r>
              <a:rPr lang="ar-SA" sz="2000" b="1" dirty="0"/>
              <a:t>) مدتها در این روش مورد استفاده قرار می گرفت اما بدلیل وجود مشکلاتی مانند نشتی آب، کم کم جای خود را به لوله های جدید تر دادند.</a:t>
            </a:r>
            <a:endParaRPr lang="en-US" sz="2000" dirty="0"/>
          </a:p>
          <a:p>
            <a:pPr marL="0" indent="0" algn="r" rtl="1">
              <a:buNone/>
            </a:pPr>
            <a:r>
              <a:rPr lang="ar-SA" sz="2000" b="1" dirty="0"/>
              <a:t/>
            </a:r>
            <a:br>
              <a:rPr lang="ar-SA" sz="2000" b="1" dirty="0"/>
            </a:br>
            <a:r>
              <a:rPr lang="ar-SA" sz="2000" b="1" dirty="0"/>
              <a:t>امروزه لوله های پلیمری جدیدی که از جنس پلی اتیلن مشبک شده می باشند مورد استفاده قرار می گیرند. که مانند لوله های </a:t>
            </a:r>
            <a:r>
              <a:rPr lang="en-US" sz="2000" b="1" dirty="0"/>
              <a:t>PB</a:t>
            </a:r>
            <a:r>
              <a:rPr lang="ar-SA" sz="2000" b="1" dirty="0"/>
              <a:t> نصب آنها بسیار آسان خواهد بود اما بخاطر ساختار مشبک آن خواص بهتری از خود نشان می دهند و مشکلات لوله های پلی بوتلین را ندارند . </a:t>
            </a:r>
            <a:endParaRPr lang="en-US" sz="2000" dirty="0"/>
          </a:p>
          <a:p>
            <a:pPr marL="0" indent="0">
              <a:buNone/>
            </a:pPr>
            <a:endParaRPr lang="en-US" sz="2000" dirty="0">
              <a:latin typeface="Arial" pitchFamily="34" charset="0"/>
              <a:cs typeface="Arial" pitchFamily="34" charset="0"/>
            </a:endParaRPr>
          </a:p>
        </p:txBody>
      </p:sp>
    </p:spTree>
    <p:extLst>
      <p:ext uri="{BB962C8B-B14F-4D97-AF65-F5344CB8AC3E}">
        <p14:creationId xmlns="" xmlns:p14="http://schemas.microsoft.com/office/powerpoint/2010/main" val="2472083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SA" sz="3200" b="1" dirty="0"/>
              <a:t>به طور كلي سه نوع روش گرمايش از كف موجود است:</a:t>
            </a:r>
            <a:r>
              <a:rPr lang="en-US" sz="3200" dirty="0"/>
              <a:t/>
            </a:r>
            <a:br>
              <a:rPr lang="en-US" sz="3200" dirty="0"/>
            </a:br>
            <a:endParaRPr lang="en-US" sz="3200" dirty="0"/>
          </a:p>
        </p:txBody>
      </p:sp>
      <p:sp>
        <p:nvSpPr>
          <p:cNvPr id="3" name="Content Placeholder 2"/>
          <p:cNvSpPr>
            <a:spLocks noGrp="1"/>
          </p:cNvSpPr>
          <p:nvPr>
            <p:ph idx="1"/>
          </p:nvPr>
        </p:nvSpPr>
        <p:spPr/>
        <p:txBody>
          <a:bodyPr/>
          <a:lstStyle/>
          <a:p>
            <a:pPr lvl="0" algn="r" rtl="1"/>
            <a:r>
              <a:rPr lang="fa-IR" b="1" dirty="0" smtClean="0"/>
              <a:t>1- </a:t>
            </a:r>
            <a:r>
              <a:rPr lang="ar-SA" b="1" dirty="0" smtClean="0"/>
              <a:t>گرمايش </a:t>
            </a:r>
            <a:r>
              <a:rPr lang="ar-SA" b="1" dirty="0"/>
              <a:t>با هواي گرم</a:t>
            </a:r>
            <a:endParaRPr lang="en-US" dirty="0"/>
          </a:p>
          <a:p>
            <a:pPr lvl="0" algn="r" rtl="1"/>
            <a:r>
              <a:rPr lang="fa-IR" b="1" dirty="0" smtClean="0"/>
              <a:t>2- </a:t>
            </a:r>
            <a:r>
              <a:rPr lang="ar-SA" b="1" dirty="0" smtClean="0"/>
              <a:t>گرمايش </a:t>
            </a:r>
            <a:r>
              <a:rPr lang="ar-SA" b="1" dirty="0"/>
              <a:t>با جريان الكتريسيته</a:t>
            </a:r>
            <a:endParaRPr lang="en-US" dirty="0"/>
          </a:p>
          <a:p>
            <a:pPr lvl="0" algn="r" rtl="1"/>
            <a:r>
              <a:rPr lang="fa-IR" b="1" dirty="0" smtClean="0"/>
              <a:t>3- </a:t>
            </a:r>
            <a:r>
              <a:rPr lang="ar-SA" b="1" dirty="0" smtClean="0"/>
              <a:t>گرمايش </a:t>
            </a:r>
            <a:r>
              <a:rPr lang="ar-SA" b="1" dirty="0"/>
              <a:t>با آب گرم</a:t>
            </a:r>
            <a:endParaRPr lang="en-US" dirty="0"/>
          </a:p>
          <a:p>
            <a:pPr algn="r"/>
            <a:endParaRPr lang="en-US" dirty="0"/>
          </a:p>
        </p:txBody>
      </p:sp>
      <p:pic>
        <p:nvPicPr>
          <p:cNvPr id="4" name="Picture 3" descr="تاريخچه، انواع و مزاياي گرمايش از كف (heating of floor)"/>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52400" y="3124200"/>
            <a:ext cx="4763135" cy="3572510"/>
          </a:xfrm>
          <a:prstGeom prst="rect">
            <a:avLst/>
          </a:prstGeom>
          <a:noFill/>
          <a:ln>
            <a:noFill/>
          </a:ln>
        </p:spPr>
      </p:pic>
    </p:spTree>
    <p:extLst>
      <p:ext uri="{BB962C8B-B14F-4D97-AF65-F5344CB8AC3E}">
        <p14:creationId xmlns="" xmlns:p14="http://schemas.microsoft.com/office/powerpoint/2010/main" val="3064709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سيستم حرارتي گرمايش از كف كه انتقال حرارت به صورت تشعشعي (تابشي) سهم زيادي در فرآيند گرمايشي آن دارد، درمقايسه با ساير سيستمهاي حرارتي نه تنها در صرفه جويي و بهينه سازي مصرف انرژي بلكه در مقوله رفاه و آسايش ساكنان ساختمان ها داراي نقاط قوت بسياري مي باشد"/>
          <p:cNvPicPr>
            <a:picLocks noGrp="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609600" y="381000"/>
            <a:ext cx="3962400" cy="5105400"/>
          </a:xfrm>
          <a:prstGeom prst="rect">
            <a:avLst/>
          </a:prstGeom>
          <a:noFill/>
          <a:ln>
            <a:noFill/>
          </a:ln>
          <a:effectLst>
            <a:glow rad="63500">
              <a:schemeClr val="accent1">
                <a:satMod val="175000"/>
                <a:alpha val="40000"/>
              </a:schemeClr>
            </a:glow>
          </a:effectLst>
        </p:spPr>
      </p:pic>
      <p:sp>
        <p:nvSpPr>
          <p:cNvPr id="2" name="Rectangle 1"/>
          <p:cNvSpPr/>
          <p:nvPr/>
        </p:nvSpPr>
        <p:spPr>
          <a:xfrm>
            <a:off x="4800600" y="228601"/>
            <a:ext cx="4114800" cy="5632311"/>
          </a:xfrm>
          <a:prstGeom prst="rect">
            <a:avLst/>
          </a:prstGeom>
        </p:spPr>
        <p:txBody>
          <a:bodyPr wrap="square">
            <a:spAutoFit/>
          </a:bodyPr>
          <a:lstStyle/>
          <a:p>
            <a:pPr algn="r" rtl="1"/>
            <a:r>
              <a:rPr lang="ar-SA" b="1" dirty="0"/>
              <a:t>به دلیل اینکه هوا نمی تواند گرمای زیادی را درخود نگاه دارد روش هوای گرم در موارد مسکونی چندان به صرفه نیست و روش الکتریکی نیز فقط زمانی مقرون به صرفه است که قیمت انرژی الکتریکی کم باشد. درمقایسه با دو روش ذکر شده، سیستم گرمایش با آب گرم ( هیدرولیک) مقرون به صرفه تر و خوشایندتر می باشد. بدین خاطر سالهای متوالی در سراسر دنیا مورد استفاده قرار گرفته است. روش گرمایش از کف به عنوان راحت ترین، سالم ترین و طبیعی ترین روش برای گرمایش شناخته شده است. همانطور که افراد دریک روز سرد زمستانی توسط تشعشع خورشید احساس گرما می نمایند دراین روش نیز گرما را بوسیله انتقال حرارت تشعشعی (تابشی) از کف دریافت می کنند و یقیناً احساس آسایش بیشتری خواهند نمود. در این سیستم گرمایشی معمولاً دمای آب گرم موجود در لوله های کف خواب بین </a:t>
            </a:r>
            <a:r>
              <a:rPr lang="fa-IR" b="1" dirty="0"/>
              <a:t>۳۰</a:t>
            </a:r>
            <a:r>
              <a:rPr lang="ar-SA" b="1" dirty="0"/>
              <a:t> تا</a:t>
            </a:r>
            <a:r>
              <a:rPr lang="fa-IR" b="1" dirty="0"/>
              <a:t>۶۰</a:t>
            </a:r>
            <a:r>
              <a:rPr lang="ar-SA" b="1" dirty="0"/>
              <a:t> درجه سانتی گراد می باشد که درمقایسه با سایر روشهای موجود، که دمای آب بین </a:t>
            </a:r>
            <a:r>
              <a:rPr lang="fa-IR" b="1" dirty="0"/>
              <a:t>۵۴</a:t>
            </a:r>
            <a:r>
              <a:rPr lang="ar-SA" b="1" dirty="0"/>
              <a:t> تا </a:t>
            </a:r>
            <a:r>
              <a:rPr lang="fa-IR" b="1" dirty="0"/>
              <a:t>۷۱</a:t>
            </a:r>
            <a:r>
              <a:rPr lang="ar-SA" b="1" dirty="0"/>
              <a:t> درجه سانتی گراد است، </a:t>
            </a:r>
            <a:r>
              <a:rPr lang="fa-IR" b="1" dirty="0"/>
              <a:t>۲۰</a:t>
            </a:r>
            <a:r>
              <a:rPr lang="ar-SA" b="1" dirty="0"/>
              <a:t> تا</a:t>
            </a:r>
            <a:r>
              <a:rPr lang="fa-IR" b="1" dirty="0"/>
              <a:t>۴۰</a:t>
            </a:r>
            <a:r>
              <a:rPr lang="ar-SA" b="1" dirty="0"/>
              <a:t> درصد در مصرف انرژی صرفه جوئی می شود. </a:t>
            </a:r>
            <a:endParaRPr lang="en-US" dirty="0"/>
          </a:p>
        </p:txBody>
      </p:sp>
    </p:spTree>
    <p:extLst>
      <p:ext uri="{BB962C8B-B14F-4D97-AF65-F5344CB8AC3E}">
        <p14:creationId xmlns="" xmlns:p14="http://schemas.microsoft.com/office/powerpoint/2010/main" val="584240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marL="0" indent="0" algn="r">
              <a:buNone/>
            </a:pPr>
            <a:r>
              <a:rPr lang="ar-SA" sz="2000" b="1" dirty="0">
                <a:latin typeface="Arial" pitchFamily="34" charset="0"/>
                <a:cs typeface="Arial" pitchFamily="34" charset="0"/>
              </a:rPr>
              <a:t>در ساختمان هائی که دارای سقف بلند می باشند استفاده از سیستم گرمایش از کف باعث کاهش مصرف انرژی و صرفه جوئی در مصرف سوخت می شود، به این خاطر که در سایر روشها (مانند رادیاتور و بخاری) هوای گرم در اثر کاهش چگالی سبک شده و به سمت سقف می رود و اولین جائی را که گرم می کند سقف می باشد (این موضوع به طور واضح درسمت چپ شکل زیر مشخص می باشد). به علت بالا بودن دمای هوا در کنار سقف میزان انتقال حرارت آن به سقف از هرجای دیگر بیشتر است و این عامل باعث اتلاف مقدار زیادی انرژی می شود. در روش گرمایش از کف ابتدا قسمت پائین که مورد نیاز ساکنین است گرم می شود و هوا با دمای کمتری به سقف می رسد، که این یکی از مزایای اصلی این سیستم می باشد. </a:t>
            </a:r>
            <a:endParaRPr lang="en-US" sz="2000" dirty="0">
              <a:latin typeface="Arial" pitchFamily="34" charset="0"/>
              <a:cs typeface="Arial" pitchFamily="34" charset="0"/>
            </a:endParaRPr>
          </a:p>
        </p:txBody>
      </p:sp>
      <p:pic>
        <p:nvPicPr>
          <p:cNvPr id="4" name="Picture 2" descr="D:\Program Files\Memari\Doroose Memari\Tanzim Sharayete Mohiti 2\FLOOR-HEATING\PIC2\21.png"/>
          <p:cNvPicPr>
            <a:picLocks noChangeAspect="1" noChangeArrowheads="1"/>
          </p:cNvPicPr>
          <p:nvPr/>
        </p:nvPicPr>
        <p:blipFill>
          <a:blip r:embed="rId2" cstate="print">
            <a:extLst>
              <a:ext uri="{BEBA8EAE-BF5A-486C-A8C5-ECC9F3942E4B}">
                <a14:imgProps xmlns="" xmlns:a14="http://schemas.microsoft.com/office/drawing/2010/main">
                  <a14:imgLayer r:embed="rId3">
                    <a14:imgEffect>
                      <a14:sharpenSoften amount="68000"/>
                    </a14:imgEffect>
                  </a14:imgLayer>
                </a14:imgProps>
              </a:ext>
              <a:ext uri="{28A0092B-C50C-407E-A947-70E740481C1C}">
                <a14:useLocalDpi xmlns="" xmlns:a14="http://schemas.microsoft.com/office/drawing/2010/main" val="0"/>
              </a:ext>
            </a:extLst>
          </a:blip>
          <a:srcRect/>
          <a:stretch>
            <a:fillRect/>
          </a:stretch>
        </p:blipFill>
        <p:spPr bwMode="auto">
          <a:xfrm>
            <a:off x="990600" y="3429000"/>
            <a:ext cx="7086600" cy="2556288"/>
          </a:xfrm>
          <a:prstGeom prst="rect">
            <a:avLst/>
          </a:prstGeom>
          <a:noFill/>
          <a:effectLst>
            <a:glow rad="241300">
              <a:schemeClr val="accent2">
                <a:satMod val="175000"/>
                <a:alpha val="23000"/>
              </a:schemeClr>
            </a:glow>
            <a:outerShdw blurRad="50800" dist="38100" dir="2700000" algn="tl" rotWithShape="0">
              <a:schemeClr val="bg2">
                <a:lumMod val="75000"/>
                <a:alpha val="40000"/>
              </a:schemeClr>
            </a:outerShdw>
          </a:effectLst>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15499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4525963"/>
          </a:xfrm>
        </p:spPr>
        <p:txBody>
          <a:bodyPr/>
          <a:lstStyle/>
          <a:p>
            <a:pPr marL="0" indent="0" algn="r">
              <a:buNone/>
            </a:pPr>
            <a:r>
              <a:rPr lang="ar-SA" sz="2000" b="1" dirty="0" smtClean="0"/>
              <a:t>يكي </a:t>
            </a:r>
            <a:r>
              <a:rPr lang="ar-SA" sz="2000" b="1" dirty="0"/>
              <a:t>ديگر از مزاياي استفاده از سيستم گرمايش از كف در روشهاي ذوب برف مي باشد بطوريكه از اين روش براي ذوب يخ يا برف موجود در پياده روها، لنگرگاههاي بارگيري، جاده ها، ورودي ساختمانها و بيمارستانها، باند فرود هواپيما و زمينهاي ورزشي از جمله زمين فوتبال وغيره كه دسترسي آسان و سريع به محل الزامي است مي توان استفاده كرد. بطوريكه اين روش علاوه بركاهش هزينه هاي برف روبي و نمك پاشي، در حفظ ساختار موارد گفته شده بسيار موثر خواهد بود</a:t>
            </a:r>
            <a:r>
              <a:rPr lang="ar-SA" sz="2000" b="1" dirty="0" smtClean="0"/>
              <a:t>.</a:t>
            </a:r>
            <a:endParaRPr lang="en-US" sz="2000" dirty="0"/>
          </a:p>
        </p:txBody>
      </p:sp>
      <p:pic>
        <p:nvPicPr>
          <p:cNvPr id="4" name="Picture 3" descr="گرمايش با هواي گرم گرمايش با جريان الكتريسيته گرمايش با آب گرم"/>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04800" y="2819400"/>
            <a:ext cx="5105400" cy="3657600"/>
          </a:xfrm>
          <a:prstGeom prst="rect">
            <a:avLst/>
          </a:prstGeom>
          <a:noFill/>
          <a:ln>
            <a:noFill/>
          </a:ln>
        </p:spPr>
      </p:pic>
      <p:sp>
        <p:nvSpPr>
          <p:cNvPr id="5" name="Rectangle 4"/>
          <p:cNvSpPr/>
          <p:nvPr/>
        </p:nvSpPr>
        <p:spPr>
          <a:xfrm>
            <a:off x="5638800" y="5867400"/>
            <a:ext cx="3161443" cy="369332"/>
          </a:xfrm>
          <a:prstGeom prst="rect">
            <a:avLst/>
          </a:prstGeom>
        </p:spPr>
        <p:txBody>
          <a:bodyPr wrap="none">
            <a:spAutoFit/>
          </a:bodyPr>
          <a:lstStyle/>
          <a:p>
            <a:r>
              <a:rPr lang="ar-SA" b="1" dirty="0"/>
              <a:t>نمايي از اجراي سيستم گرمايش از كف </a:t>
            </a:r>
            <a:endParaRPr lang="en-US" dirty="0"/>
          </a:p>
        </p:txBody>
      </p:sp>
    </p:spTree>
    <p:extLst>
      <p:ext uri="{BB962C8B-B14F-4D97-AF65-F5344CB8AC3E}">
        <p14:creationId xmlns="" xmlns:p14="http://schemas.microsoft.com/office/powerpoint/2010/main" val="3252101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r" rtl="1">
              <a:buNone/>
            </a:pPr>
            <a:r>
              <a:rPr lang="ar-SA" sz="2000" b="1" dirty="0">
                <a:latin typeface="Arial" pitchFamily="34" charset="0"/>
                <a:cs typeface="Arial" pitchFamily="34" charset="0"/>
              </a:rPr>
              <a:t>یکی دیگر از مزایای استفاده از روش گرمایش از کف که امروزه بسیار مورد توجه واقع می شود آسایش و راحتی افراد می باشد، به طوریکه آسایش و راحتی فرد در محل سکونتش بدون اینکه از هر بابت دارای محدودیت باشد فراهم می شود. در نظر بگیرید که بدن شما در یک اتاق بگونه ای گرم شود که شما در هنگام استراحت هیچگونه هوای گرمی را استنشاق نکنید وتنفس شما بسیار ملایم صورت گیرد، این بهترین روش گرم کردن در یک آپارتمان و یا یک منطقه صنعتی است. همه اعضای بدن شما بخصوص پا که بیشترین فاصله را با قلب دارد همیشه گرم خواهد ماند و این برای انسان بسیار مطلوب خواهد بود </a:t>
            </a:r>
            <a:endParaRPr lang="en-US" sz="2000" dirty="0">
              <a:latin typeface="Arial" pitchFamily="34" charset="0"/>
              <a:cs typeface="Arial" pitchFamily="34" charset="0"/>
            </a:endParaRPr>
          </a:p>
          <a:p>
            <a:pPr algn="r" rtl="1"/>
            <a:endParaRPr lang="en-US" sz="2000" dirty="0">
              <a:latin typeface="Arial" pitchFamily="34" charset="0"/>
              <a:cs typeface="Arial" pitchFamily="34" charset="0"/>
            </a:endParaRPr>
          </a:p>
          <a:p>
            <a:pPr algn="r"/>
            <a:endParaRPr lang="en-US" sz="2000" dirty="0">
              <a:latin typeface="Arial" pitchFamily="34" charset="0"/>
              <a:cs typeface="Arial" pitchFamily="34" charset="0"/>
            </a:endParaRPr>
          </a:p>
        </p:txBody>
      </p:sp>
      <p:pic>
        <p:nvPicPr>
          <p:cNvPr id="4" name="Picture 3" descr="فوايد استفاده از سيستم گرمايش كف"/>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33400" y="3048000"/>
            <a:ext cx="4495800" cy="2895600"/>
          </a:xfrm>
          <a:prstGeom prst="rect">
            <a:avLst/>
          </a:prstGeom>
          <a:noFill/>
          <a:ln>
            <a:noFill/>
          </a:ln>
        </p:spPr>
      </p:pic>
    </p:spTree>
    <p:extLst>
      <p:ext uri="{BB962C8B-B14F-4D97-AF65-F5344CB8AC3E}">
        <p14:creationId xmlns="" xmlns:p14="http://schemas.microsoft.com/office/powerpoint/2010/main" val="216773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noAutofit/>
          </a:bodyPr>
          <a:lstStyle/>
          <a:p>
            <a:pPr marL="0" indent="0" algn="r">
              <a:buNone/>
            </a:pPr>
            <a:r>
              <a:rPr lang="ar-SA" sz="2000" b="1" dirty="0"/>
              <a:t>در گرمايش بوسيله رادياتور يا بخاري دماي قسمت پائين اتاق سردتر از بالاي آن مي باشد كه اين حالت براي كودكان كه داراي اندام كوچكي هستند ناخوشايند است، بطوريكه افزايش البسه آنها براي جلوگيري ازبيماري، آزادي كودكانه آنها را محدود مي كند. سيستم گرمايش از كف برخلاف رادياتور كه هواي محل سكونت را به دليل گرماي بيش ازحد خشك مي كند،رطوبت را درحد متعادل نگه مي دارد. همانطور كه مي دانيد بيشتر افراد از كثيف شدن ديوارها و محيط زندگي در اثر استفاده ازمنابع گرمايي همچون بخاري و رادياتور احساس نارضايتي مي كنند. از آنجا كه درسيستم گرمايش از كف جريان هوا به آرامي از پايين به بالا مي باشد بنابراين ديوار ها پاكيزه مي مانند. همين امر در مورد افرادي كه داراي آلرژي (حساسيت) هستند بسيار مورد اهميت است زيرا كه محيط زندگي عاري ازهرگونه محرك خواهد شد. استفاده از اين سيستم در مكانهايي همچون آشپزخانه و حمام كه كف آنها معمولاً خيس و مرطوب است مناسب بوده و باعث خشك شدن كف مي شود. مسئله مهم ديگر اينكه در اين روش رطوبت زمين كه دربعضي ازمنازل منجر به بروز بيماريهاي مفصلي مي شود از بين رفته و باعث كاهش درد بيماران مبتلا به ناراحتي هايي از قبيل رماتيسم خواهد شد. </a:t>
            </a:r>
            <a:endParaRPr lang="en-US" sz="2000" dirty="0"/>
          </a:p>
        </p:txBody>
      </p:sp>
    </p:spTree>
    <p:extLst>
      <p:ext uri="{BB962C8B-B14F-4D97-AF65-F5344CB8AC3E}">
        <p14:creationId xmlns="" xmlns:p14="http://schemas.microsoft.com/office/powerpoint/2010/main" val="32974662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1691</Words>
  <Application>Microsoft Office PowerPoint</Application>
  <PresentationFormat>On-screen Show (4:3)</PresentationFormat>
  <Paragraphs>41</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گرمايش از كف</vt:lpstr>
      <vt:lpstr>آشنایی با سیستمهای گرمایش از کف </vt:lpstr>
      <vt:lpstr>Slide 3</vt:lpstr>
      <vt:lpstr>به طور كلي سه نوع روش گرمايش از كف موجود است: </vt:lpstr>
      <vt:lpstr>Slide 5</vt:lpstr>
      <vt:lpstr>Slide 6</vt:lpstr>
      <vt:lpstr>Slide 7</vt:lpstr>
      <vt:lpstr>Slide 8</vt:lpstr>
      <vt:lpstr>Slide 9</vt:lpstr>
      <vt:lpstr>Slide 10</vt:lpstr>
      <vt:lpstr>Slide 11</vt:lpstr>
      <vt:lpstr>Slide 12</vt:lpstr>
      <vt:lpstr>Slide 13</vt:lpstr>
      <vt:lpstr>Slide 14</vt:lpstr>
      <vt:lpstr>روشهای کنترل دما در سیستم گرمایش کفی: </vt:lpstr>
      <vt:lpstr>Slide 16</vt:lpstr>
      <vt:lpstr>Slide 17</vt:lpstr>
    </vt:vector>
  </TitlesOfParts>
  <Company>Khatami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گرمایش از کف</dc:title>
  <dc:creator>Saeid</dc:creator>
  <cp:lastModifiedBy>it</cp:lastModifiedBy>
  <cp:revision>12</cp:revision>
  <dcterms:created xsi:type="dcterms:W3CDTF">2010-12-26T20:29:13Z</dcterms:created>
  <dcterms:modified xsi:type="dcterms:W3CDTF">2016-07-09T07:22:30Z</dcterms:modified>
</cp:coreProperties>
</file>