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7"/>
  </p:notesMasterIdLst>
  <p:sldIdLst>
    <p:sldId id="257" r:id="rId2"/>
    <p:sldId id="274" r:id="rId3"/>
    <p:sldId id="270" r:id="rId4"/>
    <p:sldId id="269" r:id="rId5"/>
    <p:sldId id="272" r:id="rId6"/>
    <p:sldId id="271" r:id="rId7"/>
    <p:sldId id="280" r:id="rId8"/>
    <p:sldId id="281" r:id="rId9"/>
    <p:sldId id="282" r:id="rId10"/>
    <p:sldId id="283" r:id="rId11"/>
    <p:sldId id="284" r:id="rId12"/>
    <p:sldId id="285" r:id="rId13"/>
    <p:sldId id="289" r:id="rId14"/>
    <p:sldId id="258" r:id="rId15"/>
    <p:sldId id="259" r:id="rId16"/>
    <p:sldId id="260" r:id="rId17"/>
    <p:sldId id="263" r:id="rId18"/>
    <p:sldId id="262" r:id="rId19"/>
    <p:sldId id="264" r:id="rId20"/>
    <p:sldId id="265" r:id="rId21"/>
    <p:sldId id="273" r:id="rId22"/>
    <p:sldId id="275" r:id="rId23"/>
    <p:sldId id="278" r:id="rId24"/>
    <p:sldId id="277" r:id="rId25"/>
    <p:sldId id="25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50" autoAdjust="0"/>
    <p:restoredTop sz="94660"/>
  </p:normalViewPr>
  <p:slideViewPr>
    <p:cSldViewPr>
      <p:cViewPr varScale="1">
        <p:scale>
          <a:sx n="74" d="100"/>
          <a:sy n="74" d="100"/>
        </p:scale>
        <p:origin x="-7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8AB4D-EA61-454C-B36F-6A99792FB4BC}" type="datetimeFigureOut">
              <a:rPr lang="en-US" smtClean="0"/>
              <a:pPr/>
              <a:t>11/12/2010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D7D22-A75B-432A-89C9-227DD99950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F6CB51A-FD5C-4720-A920-A9A637F5982C}" type="datetimeFigureOut">
              <a:rPr lang="en-US" smtClean="0"/>
              <a:pPr/>
              <a:t>11/12/2010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E0F98FE-D5B7-45DF-8101-3A1C0145AE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6CB51A-FD5C-4720-A920-A9A637F5982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F98FE-D5B7-45DF-8101-3A1C0145AE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6CB51A-FD5C-4720-A920-A9A637F5982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F98FE-D5B7-45DF-8101-3A1C0145AE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6CB51A-FD5C-4720-A920-A9A637F5982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F98FE-D5B7-45DF-8101-3A1C0145AE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6CB51A-FD5C-4720-A920-A9A637F5982C}" type="datetimeFigureOut">
              <a:rPr lang="en-US" smtClean="0"/>
              <a:pPr/>
              <a:t>11/12/2010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F98FE-D5B7-45DF-8101-3A1C0145AE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6CB51A-FD5C-4720-A920-A9A637F5982C}" type="datetimeFigureOut">
              <a:rPr lang="en-US" smtClean="0"/>
              <a:pPr/>
              <a:t>11/12/2010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F98FE-D5B7-45DF-8101-3A1C0145AE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F6CB51A-FD5C-4720-A920-A9A637F5982C}" type="datetimeFigureOut">
              <a:rPr lang="en-US" smtClean="0"/>
              <a:pPr/>
              <a:t>11/12/2010</a:t>
            </a:fld>
            <a:endParaRPr lang="en-US"/>
          </a:p>
        </p:txBody>
      </p:sp>
      <p:sp>
        <p:nvSpPr>
          <p:cNvPr id="27" name="Slide Number Placeholder 26"/>
          <p:cNvSpPr>
            <a:spLocks noGrp="1"/>
          </p:cNvSpPr>
          <p:nvPr>
            <p:ph type="sldNum" sz="quarter" idx="11"/>
          </p:nvPr>
        </p:nvSpPr>
        <p:spPr/>
        <p:txBody>
          <a:bodyPr rtlCol="0"/>
          <a:lstStyle/>
          <a:p>
            <a:fld id="{5E0F98FE-D5B7-45DF-8101-3A1C0145AE7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F6CB51A-FD5C-4720-A920-A9A637F5982C}" type="datetimeFigureOut">
              <a:rPr lang="en-US" smtClean="0"/>
              <a:pPr/>
              <a:t>11/12/2010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E0F98FE-D5B7-45DF-8101-3A1C0145AE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CB51A-FD5C-4720-A920-A9A637F5982C}" type="datetimeFigureOut">
              <a:rPr lang="en-US" smtClean="0"/>
              <a:pPr/>
              <a:t>11/12/2010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F98FE-D5B7-45DF-8101-3A1C0145AE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6CB51A-FD5C-4720-A920-A9A637F5982C}" type="datetimeFigureOut">
              <a:rPr lang="en-US" smtClean="0"/>
              <a:pPr/>
              <a:t>11/12/2010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F98FE-D5B7-45DF-8101-3A1C0145AE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6CB51A-FD5C-4720-A920-A9A637F5982C}" type="datetimeFigureOut">
              <a:rPr lang="en-US" smtClean="0"/>
              <a:pPr/>
              <a:t>11/12/2010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F98FE-D5B7-45DF-8101-3A1C0145AE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F6CB51A-FD5C-4720-A920-A9A637F5982C}" type="datetimeFigureOut">
              <a:rPr lang="en-US" smtClean="0"/>
              <a:pPr/>
              <a:t>11/12/2010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E0F98FE-D5B7-45DF-8101-3A1C0145AE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24744"/>
            <a:ext cx="7200800" cy="792088"/>
          </a:xfrm>
          <a:solidFill>
            <a:schemeClr val="bg1"/>
          </a:solidFill>
        </p:spPr>
        <p:txBody>
          <a:bodyPr>
            <a:noAutofit/>
          </a:bodyPr>
          <a:lstStyle/>
          <a:p>
            <a:pPr algn="r"/>
            <a:r>
              <a:rPr lang="fa-IR" sz="5400" b="1" dirty="0" smtClean="0">
                <a:solidFill>
                  <a:schemeClr val="tx1"/>
                </a:solidFill>
                <a:cs typeface="2  Shadi" pitchFamily="2" charset="-78"/>
              </a:rPr>
              <a:t>طراحی امفی تئاتر                </a:t>
            </a:r>
            <a:endParaRPr lang="en-US" sz="5400" b="1" dirty="0">
              <a:solidFill>
                <a:schemeClr val="tx1"/>
              </a:solidFill>
              <a:cs typeface="2  Shadi" pitchFamily="2" charset="-78"/>
            </a:endParaRPr>
          </a:p>
        </p:txBody>
      </p:sp>
      <p:pic>
        <p:nvPicPr>
          <p:cNvPr id="6" name="Picture 5" descr="2731977456_efac27b1ce.jpg"/>
          <p:cNvPicPr>
            <a:picLocks noChangeAspect="1"/>
          </p:cNvPicPr>
          <p:nvPr/>
        </p:nvPicPr>
        <p:blipFill>
          <a:blip r:embed="rId2" cstate="print"/>
          <a:stretch>
            <a:fillRect/>
          </a:stretch>
        </p:blipFill>
        <p:spPr>
          <a:xfrm>
            <a:off x="827584" y="1844824"/>
            <a:ext cx="6696744" cy="46805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5936" y="1052736"/>
            <a:ext cx="4824536" cy="4392488"/>
          </a:xfrm>
        </p:spPr>
        <p:txBody>
          <a:bodyPr>
            <a:normAutofit fontScale="85000" lnSpcReduction="20000"/>
          </a:bodyPr>
          <a:lstStyle/>
          <a:p>
            <a:pPr algn="r" rtl="1">
              <a:buNone/>
            </a:pPr>
            <a:r>
              <a:rPr lang="ar-SA" b="1" dirty="0" smtClean="0">
                <a:solidFill>
                  <a:srgbClr val="C00000"/>
                </a:solidFill>
                <a:cs typeface="2  Elham" pitchFamily="2" charset="-78"/>
              </a:rPr>
              <a:t>نسبت های قسمت تماشاگران: </a:t>
            </a:r>
            <a:r>
              <a:rPr lang="fa-IR" b="1" dirty="0" smtClean="0">
                <a:solidFill>
                  <a:srgbClr val="C00000"/>
                </a:solidFill>
                <a:cs typeface="2  Elham" pitchFamily="2" charset="-78"/>
              </a:rPr>
              <a:t> </a:t>
            </a:r>
          </a:p>
          <a:p>
            <a:pPr algn="r" rtl="1"/>
            <a:endParaRPr lang="en-US" dirty="0" smtClean="0">
              <a:cs typeface="2  Elham" pitchFamily="2" charset="-78"/>
            </a:endParaRPr>
          </a:p>
          <a:p>
            <a:pPr lvl="0" algn="r" rtl="1"/>
            <a:r>
              <a:rPr lang="ar-SA" b="1" dirty="0" smtClean="0">
                <a:cs typeface="2  Elham" pitchFamily="2" charset="-78"/>
              </a:rPr>
              <a:t>دید مطلوب بدون حرکت اما با حرکت جزیی چشم به مقدار حدود 30 درجه</a:t>
            </a:r>
            <a:endParaRPr lang="fa-IR" b="1" dirty="0" smtClean="0">
              <a:cs typeface="2  Elham" pitchFamily="2" charset="-78"/>
            </a:endParaRPr>
          </a:p>
          <a:p>
            <a:pPr lvl="0" algn="r" rtl="1"/>
            <a:endParaRPr lang="fa-IR" b="1" dirty="0" smtClean="0">
              <a:cs typeface="2  Elham" pitchFamily="2" charset="-78"/>
            </a:endParaRPr>
          </a:p>
          <a:p>
            <a:pPr lvl="0" algn="r" rtl="1"/>
            <a:r>
              <a:rPr lang="ar-SA" b="1" dirty="0" smtClean="0">
                <a:cs typeface="2  Elham" pitchFamily="2" charset="-78"/>
              </a:rPr>
              <a:t>دید مطلوب با حرکت جزیی سر و حرکت جزیی چشم به مقدار حدود 60 درجه </a:t>
            </a:r>
            <a:endParaRPr lang="fa-IR" b="1" dirty="0" smtClean="0">
              <a:cs typeface="2  Elham" pitchFamily="2" charset="-78"/>
            </a:endParaRPr>
          </a:p>
          <a:p>
            <a:pPr lvl="0" algn="r" rtl="1"/>
            <a:endParaRPr lang="en-US" dirty="0" smtClean="0">
              <a:cs typeface="2  Elham" pitchFamily="2" charset="-78"/>
            </a:endParaRPr>
          </a:p>
          <a:p>
            <a:pPr lvl="0" algn="r" rtl="1"/>
            <a:r>
              <a:rPr lang="ar-SA" b="1" dirty="0" smtClean="0">
                <a:cs typeface="2  Elham" pitchFamily="2" charset="-78"/>
              </a:rPr>
              <a:t>حداکثر زاویه ی ادراک</a:t>
            </a:r>
            <a:r>
              <a:rPr lang="fa-IR" b="1" dirty="0" smtClean="0">
                <a:cs typeface="2  Elham" pitchFamily="2" charset="-78"/>
              </a:rPr>
              <a:t> </a:t>
            </a:r>
            <a:r>
              <a:rPr lang="ar-SA" b="1" dirty="0" smtClean="0">
                <a:cs typeface="2  Elham" pitchFamily="2" charset="-78"/>
              </a:rPr>
              <a:t>بدون حرکت سر حدودا 110 درجه </a:t>
            </a:r>
            <a:endParaRPr lang="fa-IR" b="1" dirty="0" smtClean="0">
              <a:cs typeface="2  Elham" pitchFamily="2" charset="-78"/>
            </a:endParaRPr>
          </a:p>
          <a:p>
            <a:pPr lvl="0" algn="r" rtl="1">
              <a:buNone/>
            </a:pPr>
            <a:endParaRPr lang="en-US" dirty="0" smtClean="0">
              <a:cs typeface="2  Elham" pitchFamily="2" charset="-78"/>
            </a:endParaRPr>
          </a:p>
          <a:p>
            <a:pPr lvl="0" algn="r" rtl="1"/>
            <a:r>
              <a:rPr lang="ar-SA" b="1" dirty="0" smtClean="0">
                <a:cs typeface="2  Elham" pitchFamily="2" charset="-78"/>
              </a:rPr>
              <a:t>به حرکت کامل سر و شانه ها میدان درک 360 درجه نیز امکان پزیر است. </a:t>
            </a:r>
            <a:endParaRPr lang="en-US" dirty="0" smtClean="0">
              <a:cs typeface="2  Elham" pitchFamily="2" charset="-78"/>
            </a:endParaRPr>
          </a:p>
          <a:p>
            <a:pPr algn="r"/>
            <a:endParaRPr lang="en-US" dirty="0">
              <a:cs typeface="2  Elham" pitchFamily="2" charset="-78"/>
            </a:endParaRPr>
          </a:p>
        </p:txBody>
      </p:sp>
      <p:pic>
        <p:nvPicPr>
          <p:cNvPr id="4" name="Picture 3" descr="movie-theater-article.jpg"/>
          <p:cNvPicPr>
            <a:picLocks noChangeAspect="1"/>
          </p:cNvPicPr>
          <p:nvPr/>
        </p:nvPicPr>
        <p:blipFill>
          <a:blip r:embed="rId2" cstate="print"/>
          <a:stretch>
            <a:fillRect/>
          </a:stretch>
        </p:blipFill>
        <p:spPr>
          <a:xfrm>
            <a:off x="323528" y="1412776"/>
            <a:ext cx="3682009" cy="446449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373088"/>
          </a:xfrm>
        </p:spPr>
        <p:txBody>
          <a:bodyPr/>
          <a:lstStyle/>
          <a:p>
            <a:pPr algn="r"/>
            <a:r>
              <a:rPr lang="ar-SA" b="1" dirty="0" smtClean="0">
                <a:solidFill>
                  <a:srgbClr val="C00000"/>
                </a:solidFill>
                <a:latin typeface="Tahoma" pitchFamily="34" charset="0"/>
                <a:cs typeface="2  Elham" pitchFamily="2" charset="-78"/>
              </a:rPr>
              <a:t>فضاهای خدماتی پشت سن:</a:t>
            </a:r>
            <a:endParaRPr lang="en-US" dirty="0">
              <a:solidFill>
                <a:srgbClr val="C00000"/>
              </a:solidFill>
              <a:latin typeface="Tahoma" pitchFamily="34" charset="0"/>
              <a:cs typeface="2  Elham" pitchFamily="2" charset="-78"/>
            </a:endParaRPr>
          </a:p>
        </p:txBody>
      </p:sp>
      <p:sp>
        <p:nvSpPr>
          <p:cNvPr id="3" name="Content Placeholder 2"/>
          <p:cNvSpPr>
            <a:spLocks noGrp="1"/>
          </p:cNvSpPr>
          <p:nvPr>
            <p:ph idx="1"/>
          </p:nvPr>
        </p:nvSpPr>
        <p:spPr>
          <a:xfrm>
            <a:off x="457200" y="1988840"/>
            <a:ext cx="8291264" cy="4608512"/>
          </a:xfrm>
        </p:spPr>
        <p:txBody>
          <a:bodyPr>
            <a:normAutofit fontScale="40000" lnSpcReduction="20000"/>
          </a:bodyPr>
          <a:lstStyle/>
          <a:p>
            <a:pPr algn="ctr" rtl="1">
              <a:buNone/>
            </a:pPr>
            <a:r>
              <a:rPr lang="ar-SA" sz="7000" b="1" dirty="0" smtClean="0"/>
              <a:t/>
            </a:r>
            <a:br>
              <a:rPr lang="ar-SA" sz="7000" b="1" dirty="0" smtClean="0"/>
            </a:br>
            <a:r>
              <a:rPr lang="ar-SA" sz="8400" b="1" i="1" dirty="0" smtClean="0">
                <a:cs typeface="2  Elham" pitchFamily="2" charset="-78"/>
              </a:rPr>
              <a:t>اتاق تعویض لباس</a:t>
            </a:r>
            <a:endParaRPr lang="fa-IR" sz="8400" b="1" i="1" dirty="0" smtClean="0">
              <a:cs typeface="2  Elham" pitchFamily="2" charset="-78"/>
            </a:endParaRPr>
          </a:p>
          <a:p>
            <a:pPr algn="ctr">
              <a:buNone/>
            </a:pPr>
            <a:r>
              <a:rPr lang="ar-SA" sz="8400" b="1" i="1" dirty="0" smtClean="0">
                <a:cs typeface="2  Elham" pitchFamily="2" charset="-78"/>
              </a:rPr>
              <a:t>اتاق گریم</a:t>
            </a:r>
            <a:endParaRPr lang="en-US" sz="8400" i="1" dirty="0" smtClean="0">
              <a:cs typeface="2  Elham" pitchFamily="2" charset="-78"/>
            </a:endParaRPr>
          </a:p>
          <a:p>
            <a:pPr algn="ctr">
              <a:buNone/>
            </a:pPr>
            <a:r>
              <a:rPr lang="ar-SA" sz="8400" b="1" i="1" dirty="0" smtClean="0">
                <a:cs typeface="2  Elham" pitchFamily="2" charset="-78"/>
              </a:rPr>
              <a:t>اتاق نور و صدا</a:t>
            </a:r>
            <a:endParaRPr lang="en-US" sz="8400" i="1" dirty="0" smtClean="0">
              <a:cs typeface="2  Elham" pitchFamily="2" charset="-78"/>
            </a:endParaRPr>
          </a:p>
          <a:p>
            <a:pPr algn="ctr" rtl="1">
              <a:buNone/>
            </a:pPr>
            <a:r>
              <a:rPr lang="ar-SA" sz="8400" b="1" i="1" dirty="0" smtClean="0">
                <a:cs typeface="2  Elham" pitchFamily="2" charset="-78"/>
              </a:rPr>
              <a:t>اتاق کارگردان</a:t>
            </a:r>
            <a:endParaRPr lang="en-US" sz="8400" b="1" i="1" dirty="0" smtClean="0">
              <a:cs typeface="2  Elham" pitchFamily="2" charset="-78"/>
            </a:endParaRPr>
          </a:p>
          <a:p>
            <a:pPr algn="ctr" rtl="1">
              <a:buNone/>
            </a:pPr>
            <a:r>
              <a:rPr lang="ar-SA" sz="8400" b="1" i="1" dirty="0" smtClean="0">
                <a:cs typeface="2  Elham" pitchFamily="2" charset="-78"/>
              </a:rPr>
              <a:t>اتاق گروه موسیق</a:t>
            </a:r>
            <a:r>
              <a:rPr lang="fa-IR" sz="8400" b="1" i="1" dirty="0" smtClean="0">
                <a:cs typeface="2  Elham" pitchFamily="2" charset="-78"/>
              </a:rPr>
              <a:t>ی</a:t>
            </a:r>
            <a:endParaRPr lang="en-US" sz="8400" i="1" dirty="0" smtClean="0">
              <a:cs typeface="2  Elham" pitchFamily="2" charset="-78"/>
            </a:endParaRPr>
          </a:p>
          <a:p>
            <a:pPr algn="ctr" rtl="1">
              <a:buNone/>
            </a:pPr>
            <a:r>
              <a:rPr lang="ar-SA" sz="8400" b="1" i="1" dirty="0" smtClean="0">
                <a:cs typeface="2  Elham" pitchFamily="2" charset="-78"/>
              </a:rPr>
              <a:t>اتاق استراحت گروه</a:t>
            </a:r>
            <a:endParaRPr lang="en-US" sz="8400" i="1" dirty="0" smtClean="0">
              <a:cs typeface="2  Elham" pitchFamily="2" charset="-78"/>
            </a:endParaRPr>
          </a:p>
          <a:p>
            <a:pPr algn="ctr">
              <a:buNone/>
            </a:pPr>
            <a:r>
              <a:rPr lang="ar-SA" sz="8400" b="1" i="1" dirty="0" smtClean="0">
                <a:cs typeface="2  Elham" pitchFamily="2" charset="-78"/>
              </a:rPr>
              <a:t>اتاق مطالعه</a:t>
            </a:r>
            <a:endParaRPr lang="en-US" sz="8400" i="1" dirty="0" smtClean="0">
              <a:cs typeface="2  Elham" pitchFamily="2" charset="-78"/>
            </a:endParaRPr>
          </a:p>
          <a:p>
            <a:pPr algn="ctr" rtl="1">
              <a:buNone/>
            </a:pPr>
            <a:r>
              <a:rPr lang="ar-SA" sz="8400" b="1" i="1" dirty="0" smtClean="0">
                <a:cs typeface="2  Elham" pitchFamily="2" charset="-78"/>
              </a:rPr>
              <a:t>اتاق مصاحبه</a:t>
            </a:r>
            <a:endParaRPr lang="en-US" sz="8400" i="1" dirty="0" smtClean="0">
              <a:cs typeface="2  Elham" pitchFamily="2" charset="-78"/>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heckerboard(across)">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066800"/>
          </a:xfrm>
        </p:spPr>
        <p:txBody>
          <a:bodyPr/>
          <a:lstStyle/>
          <a:p>
            <a:pPr algn="r"/>
            <a:r>
              <a:rPr lang="ar-SA" b="1" dirty="0" smtClean="0">
                <a:solidFill>
                  <a:srgbClr val="C00000"/>
                </a:solidFill>
                <a:cs typeface="2  Elham" pitchFamily="2" charset="-78"/>
              </a:rPr>
              <a:t>قسمت اداری سالن</a:t>
            </a:r>
            <a:endParaRPr lang="en-US" dirty="0">
              <a:solidFill>
                <a:srgbClr val="C00000"/>
              </a:solidFill>
              <a:cs typeface="2  Elham" pitchFamily="2" charset="-78"/>
            </a:endParaRPr>
          </a:p>
        </p:txBody>
      </p:sp>
      <p:sp>
        <p:nvSpPr>
          <p:cNvPr id="3" name="Content Placeholder 2"/>
          <p:cNvSpPr>
            <a:spLocks noGrp="1"/>
          </p:cNvSpPr>
          <p:nvPr>
            <p:ph idx="1"/>
          </p:nvPr>
        </p:nvSpPr>
        <p:spPr>
          <a:xfrm>
            <a:off x="457200" y="2060848"/>
            <a:ext cx="8229600" cy="2448272"/>
          </a:xfrm>
        </p:spPr>
        <p:txBody>
          <a:bodyPr>
            <a:normAutofit fontScale="92500" lnSpcReduction="10000"/>
          </a:bodyPr>
          <a:lstStyle/>
          <a:p>
            <a:pPr algn="r">
              <a:buNone/>
            </a:pPr>
            <a:r>
              <a:rPr lang="ar-SA" b="1" dirty="0" smtClean="0"/>
              <a:t/>
            </a:r>
            <a:br>
              <a:rPr lang="ar-SA" b="1" dirty="0" smtClean="0"/>
            </a:br>
            <a:r>
              <a:rPr lang="ar-SA" b="1" dirty="0" smtClean="0">
                <a:cs typeface="2  Elham" pitchFamily="2" charset="-78"/>
              </a:rPr>
              <a:t>اتاق رییس</a:t>
            </a:r>
            <a:endParaRPr lang="en-US" dirty="0" smtClean="0">
              <a:cs typeface="2  Elham" pitchFamily="2" charset="-78"/>
            </a:endParaRPr>
          </a:p>
          <a:p>
            <a:pPr algn="r">
              <a:buNone/>
            </a:pPr>
            <a:r>
              <a:rPr lang="ar-SA" b="1" dirty="0" smtClean="0">
                <a:cs typeface="2  Elham" pitchFamily="2" charset="-78"/>
              </a:rPr>
              <a:t/>
            </a:r>
            <a:br>
              <a:rPr lang="ar-SA" b="1" dirty="0" smtClean="0">
                <a:cs typeface="2  Elham" pitchFamily="2" charset="-78"/>
              </a:rPr>
            </a:br>
            <a:r>
              <a:rPr lang="ar-SA" b="1" dirty="0" smtClean="0">
                <a:cs typeface="2  Elham" pitchFamily="2" charset="-78"/>
              </a:rPr>
              <a:t>بخش حسابداری</a:t>
            </a:r>
            <a:endParaRPr lang="fa-IR" b="1" dirty="0" smtClean="0">
              <a:cs typeface="2  Elham" pitchFamily="2" charset="-78"/>
            </a:endParaRPr>
          </a:p>
          <a:p>
            <a:pPr algn="r">
              <a:buNone/>
            </a:pPr>
            <a:endParaRPr lang="en-US" dirty="0" smtClean="0">
              <a:cs typeface="2  Elham" pitchFamily="2" charset="-78"/>
            </a:endParaRPr>
          </a:p>
          <a:p>
            <a:pPr algn="r">
              <a:buNone/>
            </a:pPr>
            <a:r>
              <a:rPr lang="ar-SA" b="1" dirty="0" smtClean="0">
                <a:cs typeface="2  Elham" pitchFamily="2" charset="-78"/>
              </a:rPr>
              <a:t>اتاق آرشیو</a:t>
            </a:r>
            <a:endParaRPr lang="en-US" dirty="0" smtClean="0">
              <a:cs typeface="2  Elham" pitchFamily="2" charset="-78"/>
            </a:endParaRPr>
          </a:p>
          <a:p>
            <a:pPr algn="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smtClean="0">
                <a:solidFill>
                  <a:srgbClr val="C00000"/>
                </a:solidFill>
                <a:cs typeface="2  Elham" pitchFamily="2" charset="-78"/>
              </a:rPr>
              <a:t>بخش خدماتی</a:t>
            </a:r>
            <a:endParaRPr lang="en-US" dirty="0">
              <a:solidFill>
                <a:srgbClr val="C00000"/>
              </a:solidFill>
              <a:cs typeface="2  Elham" pitchFamily="2" charset="-78"/>
            </a:endParaRPr>
          </a:p>
        </p:txBody>
      </p:sp>
      <p:sp>
        <p:nvSpPr>
          <p:cNvPr id="3" name="Content Placeholder 2"/>
          <p:cNvSpPr>
            <a:spLocks noGrp="1"/>
          </p:cNvSpPr>
          <p:nvPr>
            <p:ph idx="1"/>
          </p:nvPr>
        </p:nvSpPr>
        <p:spPr>
          <a:xfrm>
            <a:off x="457200" y="2249424"/>
            <a:ext cx="8229600" cy="3411824"/>
          </a:xfrm>
        </p:spPr>
        <p:txBody>
          <a:bodyPr/>
          <a:lstStyle/>
          <a:p>
            <a:pPr algn="r">
              <a:buNone/>
            </a:pPr>
            <a:r>
              <a:rPr lang="ar-SA" sz="3200" b="1" dirty="0" smtClean="0">
                <a:cs typeface="2  Elham" pitchFamily="2" charset="-78"/>
              </a:rPr>
              <a:t>موتورخانه</a:t>
            </a:r>
            <a:endParaRPr lang="en-US" sz="3200" dirty="0" smtClean="0">
              <a:cs typeface="2  Elham" pitchFamily="2" charset="-78"/>
            </a:endParaRPr>
          </a:p>
          <a:p>
            <a:pPr algn="r">
              <a:buNone/>
            </a:pPr>
            <a:r>
              <a:rPr lang="ar-SA" sz="3200" b="1" dirty="0" smtClean="0">
                <a:cs typeface="2  Elham" pitchFamily="2" charset="-78"/>
              </a:rPr>
              <a:t/>
            </a:r>
            <a:br>
              <a:rPr lang="ar-SA" sz="3200" b="1" dirty="0" smtClean="0">
                <a:cs typeface="2  Elham" pitchFamily="2" charset="-78"/>
              </a:rPr>
            </a:br>
            <a:r>
              <a:rPr lang="ar-SA" sz="3200" b="1" dirty="0" smtClean="0">
                <a:cs typeface="2  Elham" pitchFamily="2" charset="-78"/>
              </a:rPr>
              <a:t>انبار مرکزی</a:t>
            </a:r>
            <a:endParaRPr lang="fa-IR" sz="3200" dirty="0" smtClean="0">
              <a:cs typeface="2  Elham" pitchFamily="2" charset="-78"/>
            </a:endParaRPr>
          </a:p>
          <a:p>
            <a:pPr algn="r">
              <a:buNone/>
            </a:pPr>
            <a:endParaRPr lang="fa-IR" sz="3200" b="1" dirty="0" smtClean="0">
              <a:cs typeface="2  Elham" pitchFamily="2" charset="-78"/>
            </a:endParaRPr>
          </a:p>
          <a:p>
            <a:pPr algn="r">
              <a:buNone/>
            </a:pPr>
            <a:r>
              <a:rPr lang="ar-SA" sz="3200" b="1" dirty="0" smtClean="0">
                <a:cs typeface="2  Elham" pitchFamily="2" charset="-78"/>
              </a:rPr>
              <a:t>پارکینگ</a:t>
            </a:r>
            <a:endParaRPr lang="en-US" sz="3200" dirty="0" smtClean="0">
              <a:cs typeface="2  Elham" pitchFamily="2" charset="-78"/>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LARGE%20THEATER%20SEATING%20CHART.jpg"/>
          <p:cNvPicPr>
            <a:picLocks noChangeAspect="1"/>
          </p:cNvPicPr>
          <p:nvPr/>
        </p:nvPicPr>
        <p:blipFill>
          <a:blip r:embed="rId2" cstate="print"/>
          <a:stretch>
            <a:fillRect/>
          </a:stretch>
        </p:blipFill>
        <p:spPr>
          <a:xfrm>
            <a:off x="4716016" y="1628800"/>
            <a:ext cx="3961801" cy="3672408"/>
          </a:xfrm>
          <a:prstGeom prst="rect">
            <a:avLst/>
          </a:prstGeom>
          <a:ln>
            <a:noFill/>
          </a:ln>
          <a:effectLst>
            <a:softEdge rad="112500"/>
          </a:effectLst>
        </p:spPr>
      </p:pic>
      <p:pic>
        <p:nvPicPr>
          <p:cNvPr id="8" name="Content Placeholder 3" descr="lk;l;lk.jpg"/>
          <p:cNvPicPr>
            <a:picLocks noGrp="1" noChangeAspect="1"/>
          </p:cNvPicPr>
          <p:nvPr>
            <p:ph idx="1"/>
          </p:nvPr>
        </p:nvPicPr>
        <p:blipFill>
          <a:blip r:embed="rId3" cstate="print"/>
          <a:stretch>
            <a:fillRect/>
          </a:stretch>
        </p:blipFill>
        <p:spPr>
          <a:xfrm>
            <a:off x="251520" y="836712"/>
            <a:ext cx="4539728" cy="47525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p:cNvSpPr txBox="1"/>
          <p:nvPr/>
        </p:nvSpPr>
        <p:spPr>
          <a:xfrm>
            <a:off x="5076056" y="5877272"/>
            <a:ext cx="2736304" cy="369332"/>
          </a:xfrm>
          <a:prstGeom prst="rect">
            <a:avLst/>
          </a:prstGeom>
          <a:noFill/>
        </p:spPr>
        <p:txBody>
          <a:bodyPr wrap="square" rtlCol="0">
            <a:spAutoFit/>
          </a:bodyPr>
          <a:lstStyle/>
          <a:p>
            <a:r>
              <a:rPr lang="en-US" b="1" dirty="0" smtClean="0"/>
              <a:t>SEATING  CHART</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da2.jpg"/>
          <p:cNvPicPr>
            <a:picLocks noGrp="1" noChangeAspect="1"/>
          </p:cNvPicPr>
          <p:nvPr>
            <p:ph idx="1"/>
          </p:nvPr>
        </p:nvPicPr>
        <p:blipFill>
          <a:blip r:embed="rId2" cstate="print"/>
          <a:stretch>
            <a:fillRect/>
          </a:stretch>
        </p:blipFill>
        <p:spPr>
          <a:xfrm>
            <a:off x="2411760" y="4365104"/>
            <a:ext cx="3960440" cy="2308126"/>
          </a:xfrm>
          <a:prstGeom prst="rect">
            <a:avLst/>
          </a:prstGeom>
          <a:ln>
            <a:noFill/>
          </a:ln>
          <a:effectLst>
            <a:softEdge rad="112500"/>
          </a:effectLst>
        </p:spPr>
      </p:pic>
      <p:pic>
        <p:nvPicPr>
          <p:cNvPr id="5" name="Picture 4" descr="dion04.jpg"/>
          <p:cNvPicPr>
            <a:picLocks noChangeAspect="1"/>
          </p:cNvPicPr>
          <p:nvPr/>
        </p:nvPicPr>
        <p:blipFill>
          <a:blip r:embed="rId3" cstate="print"/>
          <a:stretch>
            <a:fillRect/>
          </a:stretch>
        </p:blipFill>
        <p:spPr>
          <a:xfrm>
            <a:off x="395536" y="548680"/>
            <a:ext cx="7992888" cy="38164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setheater_large.jpg"/>
          <p:cNvPicPr>
            <a:picLocks noGrp="1" noChangeAspect="1"/>
          </p:cNvPicPr>
          <p:nvPr>
            <p:ph idx="1"/>
          </p:nvPr>
        </p:nvPicPr>
        <p:blipFill>
          <a:blip r:embed="rId2" cstate="print"/>
          <a:stretch>
            <a:fillRect/>
          </a:stretch>
        </p:blipFill>
        <p:spPr>
          <a:xfrm>
            <a:off x="323528" y="692696"/>
            <a:ext cx="8642000" cy="5544616"/>
          </a:xfrm>
          <a:prstGeom prst="rect">
            <a:avLst/>
          </a:prstGeom>
        </p:spPr>
      </p:pic>
      <p:pic>
        <p:nvPicPr>
          <p:cNvPr id="5" name="Content Placeholder 3" descr="theater_seating_chart.gif"/>
          <p:cNvPicPr>
            <a:picLocks noChangeAspect="1"/>
          </p:cNvPicPr>
          <p:nvPr/>
        </p:nvPicPr>
        <p:blipFill>
          <a:blip r:embed="rId3" cstate="print"/>
          <a:stretch>
            <a:fillRect/>
          </a:stretch>
        </p:blipFill>
        <p:spPr>
          <a:xfrm>
            <a:off x="251520" y="4293096"/>
            <a:ext cx="2520280" cy="2304256"/>
          </a:xfrm>
          <a:prstGeom prst="rect">
            <a:avLst/>
          </a:prstGeom>
        </p:spPr>
      </p:pic>
      <p:sp>
        <p:nvSpPr>
          <p:cNvPr id="8" name="TextBox 7"/>
          <p:cNvSpPr txBox="1"/>
          <p:nvPr/>
        </p:nvSpPr>
        <p:spPr>
          <a:xfrm>
            <a:off x="4283968" y="6309320"/>
            <a:ext cx="2664296" cy="369332"/>
          </a:xfrm>
          <a:prstGeom prst="rect">
            <a:avLst/>
          </a:prstGeom>
          <a:noFill/>
        </p:spPr>
        <p:txBody>
          <a:bodyPr wrap="square" rtlCol="0">
            <a:spAutoFit/>
          </a:bodyPr>
          <a:lstStyle/>
          <a:p>
            <a:r>
              <a:rPr lang="en-US" b="1" dirty="0" smtClean="0"/>
              <a:t>ROSE THEATER</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l';k.jpg"/>
          <p:cNvPicPr>
            <a:picLocks noGrp="1" noChangeAspect="1"/>
          </p:cNvPicPr>
          <p:nvPr>
            <p:ph idx="4294967295"/>
          </p:nvPr>
        </p:nvPicPr>
        <p:blipFill>
          <a:blip r:embed="rId2" cstate="print"/>
          <a:stretch>
            <a:fillRect/>
          </a:stretch>
        </p:blipFill>
        <p:spPr>
          <a:xfrm>
            <a:off x="251520" y="3284984"/>
            <a:ext cx="3024336" cy="2952328"/>
          </a:xfrm>
          <a:prstGeom prst="rect">
            <a:avLst/>
          </a:prstGeom>
        </p:spPr>
      </p:pic>
      <p:pic>
        <p:nvPicPr>
          <p:cNvPr id="4" name="Picture 3" descr="Her_Majestys_Phantom.gif"/>
          <p:cNvPicPr>
            <a:picLocks noChangeAspect="1"/>
          </p:cNvPicPr>
          <p:nvPr/>
        </p:nvPicPr>
        <p:blipFill>
          <a:blip r:embed="rId3" cstate="print"/>
          <a:stretch>
            <a:fillRect/>
          </a:stretch>
        </p:blipFill>
        <p:spPr>
          <a:xfrm>
            <a:off x="2915816" y="692696"/>
            <a:ext cx="5922234" cy="5949280"/>
          </a:xfrm>
          <a:prstGeom prst="rect">
            <a:avLst/>
          </a:prstGeom>
        </p:spPr>
      </p:pic>
      <p:sp>
        <p:nvSpPr>
          <p:cNvPr id="9" name="Up Ribbon 8"/>
          <p:cNvSpPr/>
          <p:nvPr/>
        </p:nvSpPr>
        <p:spPr>
          <a:xfrm>
            <a:off x="0" y="1052736"/>
            <a:ext cx="2915816" cy="1656184"/>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99592" y="1268760"/>
            <a:ext cx="1224136" cy="646331"/>
          </a:xfrm>
          <a:prstGeom prst="rect">
            <a:avLst/>
          </a:prstGeom>
          <a:noFill/>
        </p:spPr>
        <p:txBody>
          <a:bodyPr wrap="square" rtlCol="0">
            <a:spAutoFit/>
          </a:bodyPr>
          <a:lstStyle/>
          <a:p>
            <a:r>
              <a:rPr lang="en-US" b="1" dirty="0" smtClean="0"/>
              <a:t>Estates</a:t>
            </a:r>
          </a:p>
          <a:p>
            <a:r>
              <a:rPr lang="en-US" b="1" dirty="0" smtClean="0"/>
              <a:t>Theater</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descr="theater-brady-450.jpg"/>
          <p:cNvPicPr>
            <a:picLocks noGrp="1" noChangeAspect="1"/>
          </p:cNvPicPr>
          <p:nvPr>
            <p:ph idx="1"/>
          </p:nvPr>
        </p:nvPicPr>
        <p:blipFill>
          <a:blip r:embed="rId2" cstate="print"/>
          <a:stretch>
            <a:fillRect/>
          </a:stretch>
        </p:blipFill>
        <p:spPr>
          <a:xfrm>
            <a:off x="0" y="404664"/>
            <a:ext cx="8964488" cy="6192688"/>
          </a:xfrm>
          <a:prstGeom prst="rect">
            <a:avLst/>
          </a:prstGeom>
          <a:ln>
            <a:noFill/>
          </a:ln>
          <a:effectLst>
            <a:softEdge rad="112500"/>
          </a:effectLst>
        </p:spPr>
      </p:pic>
      <p:sp>
        <p:nvSpPr>
          <p:cNvPr id="7" name="TextBox 6"/>
          <p:cNvSpPr txBox="1"/>
          <p:nvPr/>
        </p:nvSpPr>
        <p:spPr>
          <a:xfrm>
            <a:off x="4283968" y="1844824"/>
            <a:ext cx="3888432" cy="400110"/>
          </a:xfrm>
          <a:prstGeom prst="rect">
            <a:avLst/>
          </a:prstGeom>
          <a:noFill/>
        </p:spPr>
        <p:txBody>
          <a:bodyPr wrap="square" rtlCol="0">
            <a:spAutoFit/>
          </a:bodyPr>
          <a:lstStyle/>
          <a:p>
            <a:r>
              <a:rPr lang="en-US" sz="2000" b="1" dirty="0" smtClean="0"/>
              <a:t>           &gt;&gt;Brady Theater&lt;&lt;</a:t>
            </a:r>
            <a:endParaRPr 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arrison-theater.jpg"/>
          <p:cNvPicPr>
            <a:picLocks noGrp="1" noChangeAspect="1"/>
          </p:cNvPicPr>
          <p:nvPr>
            <p:ph idx="1"/>
          </p:nvPr>
        </p:nvPicPr>
        <p:blipFill>
          <a:blip r:embed="rId2" cstate="print"/>
          <a:stretch>
            <a:fillRect/>
          </a:stretch>
        </p:blipFill>
        <p:spPr>
          <a:xfrm>
            <a:off x="179512" y="476672"/>
            <a:ext cx="8712968" cy="6120680"/>
          </a:xfrm>
          <a:prstGeom prst="rect">
            <a:avLst/>
          </a:prstGeom>
        </p:spPr>
      </p:pic>
      <p:sp>
        <p:nvSpPr>
          <p:cNvPr id="5" name="Rectangle 4"/>
          <p:cNvSpPr/>
          <p:nvPr/>
        </p:nvSpPr>
        <p:spPr>
          <a:xfrm>
            <a:off x="186093" y="692696"/>
            <a:ext cx="6357831"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Garrison Theater</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Coliseum</a:t>
            </a:r>
            <a:endParaRPr lang="en-US" b="1" i="1" dirty="0"/>
          </a:p>
        </p:txBody>
      </p:sp>
      <p:sp>
        <p:nvSpPr>
          <p:cNvPr id="3" name="Content Placeholder 2"/>
          <p:cNvSpPr>
            <a:spLocks noGrp="1"/>
          </p:cNvSpPr>
          <p:nvPr>
            <p:ph idx="1"/>
          </p:nvPr>
        </p:nvSpPr>
        <p:spPr>
          <a:xfrm>
            <a:off x="2555776" y="764704"/>
            <a:ext cx="6408712" cy="3528392"/>
          </a:xfrm>
        </p:spPr>
        <p:txBody>
          <a:bodyPr>
            <a:normAutofit/>
          </a:bodyPr>
          <a:lstStyle/>
          <a:p>
            <a:pPr algn="r">
              <a:buNone/>
            </a:pPr>
            <a:r>
              <a:rPr lang="fa-IR" sz="2600" b="1" dirty="0" smtClean="0"/>
              <a:t>معروفترین آمفی تئاتر دایره وار(بیضی) عظیم تاریخی که تعداد ردیف‌های صندلی آن به تعداد پنجاه هزار ودارای ۸۰ در ورودی است. واژه کلوسئوم به معنی «جایگاه بزرگ» نام دیگر آن آمفی تئاتر </a:t>
            </a:r>
            <a:r>
              <a:rPr lang="en-US" sz="2600" b="1" dirty="0" smtClean="0"/>
              <a:t> </a:t>
            </a:r>
            <a:r>
              <a:rPr lang="fa-IR" sz="2600" b="1" dirty="0" smtClean="0"/>
              <a:t>  فلاویوسی است.</a:t>
            </a:r>
            <a:r>
              <a:rPr lang="en-US" sz="2600" b="1" dirty="0" err="1" smtClean="0"/>
              <a:t>amphitheaterum</a:t>
            </a:r>
            <a:r>
              <a:rPr lang="en-US" sz="2600" b="1" dirty="0" smtClean="0"/>
              <a:t> </a:t>
            </a:r>
            <a:r>
              <a:rPr lang="en-US" sz="2600" b="1" dirty="0" err="1" smtClean="0"/>
              <a:t>flaviusi</a:t>
            </a:r>
            <a:endParaRPr lang="en-US" sz="2600" b="1" dirty="0">
              <a:cs typeface="B Farnaz" pitchFamily="2" charset="-78"/>
            </a:endParaRPr>
          </a:p>
        </p:txBody>
      </p:sp>
      <p:pic>
        <p:nvPicPr>
          <p:cNvPr id="4" name="Content Placeholder 3" descr="untitled.jpg"/>
          <p:cNvPicPr>
            <a:picLocks noChangeAspect="1"/>
          </p:cNvPicPr>
          <p:nvPr/>
        </p:nvPicPr>
        <p:blipFill>
          <a:blip r:embed="rId2" cstate="print"/>
          <a:stretch>
            <a:fillRect/>
          </a:stretch>
        </p:blipFill>
        <p:spPr>
          <a:xfrm>
            <a:off x="3419872" y="3068960"/>
            <a:ext cx="5544616" cy="3546573"/>
          </a:xfrm>
          <a:prstGeom prst="rect">
            <a:avLst/>
          </a:prstGeom>
          <a:ln>
            <a:noFill/>
          </a:ln>
          <a:effectLst>
            <a:softEdge rad="112500"/>
          </a:effectLst>
        </p:spPr>
      </p:pic>
      <p:pic>
        <p:nvPicPr>
          <p:cNvPr id="5" name="Content Placeholder 3" descr="colosseum1.jpg"/>
          <p:cNvPicPr>
            <a:picLocks noChangeAspect="1"/>
          </p:cNvPicPr>
          <p:nvPr/>
        </p:nvPicPr>
        <p:blipFill>
          <a:blip r:embed="rId3" cstate="print"/>
          <a:stretch>
            <a:fillRect/>
          </a:stretch>
        </p:blipFill>
        <p:spPr>
          <a:xfrm>
            <a:off x="179512" y="2060848"/>
            <a:ext cx="3312368" cy="303932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3" descr="estates-theater-prague.jpg"/>
          <p:cNvPicPr>
            <a:picLocks noGrp="1" noChangeAspect="1"/>
          </p:cNvPicPr>
          <p:nvPr>
            <p:ph idx="1"/>
          </p:nvPr>
        </p:nvPicPr>
        <p:blipFill>
          <a:blip r:embed="rId2" cstate="print"/>
          <a:stretch>
            <a:fillRect/>
          </a:stretch>
        </p:blipFill>
        <p:spPr>
          <a:xfrm>
            <a:off x="179512" y="404664"/>
            <a:ext cx="8712968" cy="6048672"/>
          </a:xfrm>
          <a:prstGeom prst="rect">
            <a:avLst/>
          </a:prstGeom>
          <a:ln>
            <a:noFill/>
          </a:ln>
          <a:effectLst>
            <a:softEdge rad="112500"/>
          </a:effectLst>
        </p:spPr>
      </p:pic>
      <p:sp>
        <p:nvSpPr>
          <p:cNvPr id="8" name="Cloud Callout 7"/>
          <p:cNvSpPr/>
          <p:nvPr/>
        </p:nvSpPr>
        <p:spPr>
          <a:xfrm>
            <a:off x="0" y="5517232"/>
            <a:ext cx="2952328" cy="108012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5536" y="5805264"/>
            <a:ext cx="2088232" cy="369332"/>
          </a:xfrm>
          <a:prstGeom prst="rect">
            <a:avLst/>
          </a:prstGeom>
          <a:noFill/>
        </p:spPr>
        <p:txBody>
          <a:bodyPr wrap="square" rtlCol="0">
            <a:spAutoFit/>
          </a:bodyPr>
          <a:lstStyle/>
          <a:p>
            <a:r>
              <a:rPr lang="en-US" b="1" dirty="0" smtClean="0"/>
              <a:t>Estates Theater</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643192" cy="720080"/>
          </a:xfrm>
          <a:solidFill>
            <a:schemeClr val="bg1"/>
          </a:solidFill>
        </p:spPr>
        <p:txBody>
          <a:bodyPr/>
          <a:lstStyle/>
          <a:p>
            <a:pPr algn="r"/>
            <a:r>
              <a:rPr lang="ar-SA" b="1" i="1" dirty="0" smtClean="0">
                <a:solidFill>
                  <a:schemeClr val="tx1"/>
                </a:solidFill>
              </a:rPr>
              <a:t>سالن های نمایش معروف دنیا</a:t>
            </a:r>
            <a:endParaRPr lang="en-US" i="1" dirty="0">
              <a:solidFill>
                <a:schemeClr val="tx1"/>
              </a:solidFill>
            </a:endParaRPr>
          </a:p>
        </p:txBody>
      </p:sp>
      <p:pic>
        <p:nvPicPr>
          <p:cNvPr id="8" name="Content Placeholder 7" descr="SOH_MLS_sunset.jpg"/>
          <p:cNvPicPr>
            <a:picLocks noGrp="1" noChangeAspect="1"/>
          </p:cNvPicPr>
          <p:nvPr>
            <p:ph idx="1"/>
          </p:nvPr>
        </p:nvPicPr>
        <p:blipFill>
          <a:blip r:embed="rId2" cstate="print"/>
          <a:stretch>
            <a:fillRect/>
          </a:stretch>
        </p:blipFill>
        <p:spPr>
          <a:xfrm>
            <a:off x="0" y="1340768"/>
            <a:ext cx="5832648" cy="3888432"/>
          </a:xfrm>
          <a:prstGeom prst="rect">
            <a:avLst/>
          </a:prstGeom>
          <a:ln>
            <a:noFill/>
          </a:ln>
          <a:effectLst>
            <a:softEdge rad="112500"/>
          </a:effectLst>
        </p:spPr>
      </p:pic>
      <p:pic>
        <p:nvPicPr>
          <p:cNvPr id="12" name="Content Placeholder 3" descr="OsloOperaHouseNorway-ErikBerg.jpg"/>
          <p:cNvPicPr>
            <a:picLocks noChangeAspect="1"/>
          </p:cNvPicPr>
          <p:nvPr/>
        </p:nvPicPr>
        <p:blipFill>
          <a:blip r:embed="rId3" cstate="print"/>
          <a:stretch>
            <a:fillRect/>
          </a:stretch>
        </p:blipFill>
        <p:spPr>
          <a:xfrm>
            <a:off x="5697083" y="1988840"/>
            <a:ext cx="3446917" cy="2820205"/>
          </a:xfrm>
          <a:prstGeom prst="rect">
            <a:avLst/>
          </a:prstGeom>
          <a:ln>
            <a:noFill/>
          </a:ln>
          <a:effectLst>
            <a:softEdge rad="112500"/>
          </a:effectLst>
        </p:spPr>
      </p:pic>
      <p:pic>
        <p:nvPicPr>
          <p:cNvPr id="13" name="Content Placeholder 3" descr="NationalGrandTheater02.jpg"/>
          <p:cNvPicPr>
            <a:picLocks noChangeAspect="1"/>
          </p:cNvPicPr>
          <p:nvPr/>
        </p:nvPicPr>
        <p:blipFill>
          <a:blip r:embed="rId4" cstate="print"/>
          <a:stretch>
            <a:fillRect/>
          </a:stretch>
        </p:blipFill>
        <p:spPr>
          <a:xfrm>
            <a:off x="4427984" y="4797152"/>
            <a:ext cx="3744416" cy="1923862"/>
          </a:xfrm>
          <a:prstGeom prst="rect">
            <a:avLst/>
          </a:prstGeom>
          <a:ln>
            <a:noFill/>
          </a:ln>
          <a:effectLst>
            <a:softEdge rad="112500"/>
          </a:effectLst>
        </p:spPr>
      </p:pic>
      <p:pic>
        <p:nvPicPr>
          <p:cNvPr id="14" name="Content Placeholder 5" descr="http://z.about.com/d/architecture/1/7/y/p/bardfishercenterJC003.jpg"/>
          <p:cNvPicPr>
            <a:picLocks/>
          </p:cNvPicPr>
          <p:nvPr/>
        </p:nvPicPr>
        <p:blipFill>
          <a:blip r:embed="rId5" cstate="print"/>
          <a:srcRect/>
          <a:stretch>
            <a:fillRect/>
          </a:stretch>
        </p:blipFill>
        <p:spPr bwMode="auto">
          <a:xfrm>
            <a:off x="395536" y="4653136"/>
            <a:ext cx="3600400" cy="201622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419056" cy="197768"/>
          </a:xfrm>
        </p:spPr>
        <p:txBody>
          <a:bodyPr>
            <a:normAutofit fontScale="90000"/>
          </a:bodyPr>
          <a:lstStyle/>
          <a:p>
            <a:r>
              <a:rPr lang="en-US" sz="3600" b="1" dirty="0" smtClean="0">
                <a:solidFill>
                  <a:schemeClr val="tx1"/>
                </a:solidFill>
              </a:rPr>
              <a:t>Oslo Opera House in Oslo, </a:t>
            </a:r>
            <a:r>
              <a:rPr lang="en-US" sz="3600" b="1" dirty="0" err="1" smtClean="0">
                <a:solidFill>
                  <a:schemeClr val="tx1"/>
                </a:solidFill>
              </a:rPr>
              <a:t>Norwa</a:t>
            </a:r>
            <a:endParaRPr lang="en-US" sz="3600" dirty="0">
              <a:solidFill>
                <a:schemeClr val="tx1"/>
              </a:solidFill>
            </a:endParaRPr>
          </a:p>
        </p:txBody>
      </p:sp>
      <p:pic>
        <p:nvPicPr>
          <p:cNvPr id="4" name="Content Placeholder 3" descr="OsloOperaHouseNorway-ErikBerg.jpg"/>
          <p:cNvPicPr>
            <a:picLocks noGrp="1" noChangeAspect="1"/>
          </p:cNvPicPr>
          <p:nvPr>
            <p:ph idx="1"/>
          </p:nvPr>
        </p:nvPicPr>
        <p:blipFill>
          <a:blip r:embed="rId2" cstate="print"/>
          <a:stretch>
            <a:fillRect/>
          </a:stretch>
        </p:blipFill>
        <p:spPr>
          <a:xfrm>
            <a:off x="467544" y="1988840"/>
            <a:ext cx="6480720" cy="4392488"/>
          </a:xfrm>
          <a:prstGeom prst="rect">
            <a:avLst/>
          </a:prstGeom>
        </p:spPr>
      </p:pic>
      <p:sp>
        <p:nvSpPr>
          <p:cNvPr id="5" name="TextBox 4"/>
          <p:cNvSpPr txBox="1"/>
          <p:nvPr/>
        </p:nvSpPr>
        <p:spPr>
          <a:xfrm>
            <a:off x="7164288" y="692696"/>
            <a:ext cx="1800200" cy="5355312"/>
          </a:xfrm>
          <a:prstGeom prst="rect">
            <a:avLst/>
          </a:prstGeom>
          <a:noFill/>
        </p:spPr>
        <p:txBody>
          <a:bodyPr wrap="square" rtlCol="0">
            <a:spAutoFit/>
          </a:bodyPr>
          <a:lstStyle/>
          <a:p>
            <a:pPr algn="r"/>
            <a:r>
              <a:rPr lang="ar-SA" b="1" dirty="0" smtClean="0"/>
              <a:t>این مجموعه نمایشی در نروژ در کنار یه دریاچه قرار گرفته و با سطح سخت مرمری سفید رنگ به یه کوه کشتی شناور در آب تشبیه می شه.بر خلاف جداره بیرونی مجموعه داخل اون از چوب بلوط و رنگهای گرم پوشانده شده .</a:t>
            </a:r>
            <a:r>
              <a:rPr lang="ar-SA" dirty="0" smtClean="0"/>
              <a:t/>
            </a:r>
            <a:br>
              <a:rPr lang="ar-SA" dirty="0" smtClean="0"/>
            </a:br>
            <a:r>
              <a:rPr lang="ar-SA" b="1" dirty="0" smtClean="0"/>
              <a:t>با </a:t>
            </a:r>
            <a:r>
              <a:rPr lang="fa-IR" b="1" dirty="0" smtClean="0"/>
              <a:t>۱۱۰۰</a:t>
            </a:r>
            <a:r>
              <a:rPr lang="ar-SA" b="1" dirty="0" smtClean="0"/>
              <a:t> اتاق و </a:t>
            </a:r>
            <a:r>
              <a:rPr lang="fa-IR" b="1" dirty="0" smtClean="0"/>
              <a:t>۳</a:t>
            </a:r>
            <a:r>
              <a:rPr lang="ar-SA" b="1" dirty="0" smtClean="0"/>
              <a:t> سالن نمایش مجموعه اولسو شامل زیر بنایی در حدود </a:t>
            </a:r>
            <a:r>
              <a:rPr lang="fa-IR" b="1" dirty="0" smtClean="0"/>
              <a:t>۳۸۵۰۰</a:t>
            </a:r>
            <a:r>
              <a:rPr lang="ar-SA" b="1" dirty="0" smtClean="0"/>
              <a:t> متر مربع یا </a:t>
            </a:r>
            <a:r>
              <a:rPr lang="fa-IR" b="1" dirty="0" smtClean="0"/>
              <a:t>۴۱۵۰۰۰</a:t>
            </a:r>
            <a:r>
              <a:rPr lang="ar-SA" b="1" dirty="0" smtClean="0"/>
              <a:t> فوت مربع هست</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764704"/>
            <a:ext cx="6984776" cy="1584176"/>
          </a:xfrm>
        </p:spPr>
        <p:txBody>
          <a:bodyPr>
            <a:noAutofit/>
          </a:bodyPr>
          <a:lstStyle/>
          <a:p>
            <a:pPr algn="r"/>
            <a:r>
              <a:rPr lang="ar-SA" sz="2400" b="1" dirty="0" smtClean="0">
                <a:solidFill>
                  <a:schemeClr val="tx1"/>
                </a:solidFill>
              </a:rPr>
              <a:t>تالار اپرای سیدنی اثر یورن اوتزن معمار دانمارکی که در سال 1957 ساختش شروع شد ولی به دلایل مشکلات سازه ای 15 سال ساخت این بنا به طول انجامید و بالاخره در سال 1973 افتتاح شد. </a:t>
            </a:r>
            <a:endParaRPr lang="en-US" sz="2400" b="1" dirty="0">
              <a:solidFill>
                <a:schemeClr val="tx1"/>
              </a:solidFill>
            </a:endParaRPr>
          </a:p>
        </p:txBody>
      </p:sp>
      <p:pic>
        <p:nvPicPr>
          <p:cNvPr id="4" name="Content Placeholder 3" descr="SOH_MLS_sunset.jpg"/>
          <p:cNvPicPr>
            <a:picLocks noGrp="1" noChangeAspect="1"/>
          </p:cNvPicPr>
          <p:nvPr>
            <p:ph idx="1"/>
          </p:nvPr>
        </p:nvPicPr>
        <p:blipFill>
          <a:blip r:embed="rId2" cstate="print"/>
          <a:stretch>
            <a:fillRect/>
          </a:stretch>
        </p:blipFill>
        <p:spPr>
          <a:xfrm>
            <a:off x="467544" y="2276872"/>
            <a:ext cx="6085918" cy="43204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20688"/>
            <a:ext cx="7715200" cy="3096344"/>
          </a:xfrm>
        </p:spPr>
        <p:txBody>
          <a:bodyPr>
            <a:noAutofit/>
          </a:bodyPr>
          <a:lstStyle/>
          <a:p>
            <a:pPr algn="r"/>
            <a:r>
              <a:rPr lang="ar-SA" sz="2000" b="1" i="1" dirty="0" smtClean="0">
                <a:solidFill>
                  <a:schemeClr val="tx1"/>
                </a:solidFill>
              </a:rPr>
              <a:t>این سالن زیبا و مشهور اثر فرانک گهری</a:t>
            </a:r>
            <a:r>
              <a:rPr lang="fa-IR" sz="2000" b="1" i="1" dirty="0" smtClean="0">
                <a:solidFill>
                  <a:schemeClr val="tx1"/>
                </a:solidFill>
              </a:rPr>
              <a:t> </a:t>
            </a:r>
            <a:r>
              <a:rPr lang="ar-SA" sz="2000" b="1" i="1" dirty="0" smtClean="0">
                <a:solidFill>
                  <a:schemeClr val="tx1"/>
                </a:solidFill>
              </a:rPr>
              <a:t>در حال حاضر به عنوان یکی از نقاط مشخصه لوس آنجلس تبدیل شده ولی در عین حال از این بنای درخشان استیلی در موقع ساخت نقدهای زیادی هم شد!مثلا یکی از موراد درباره انعکاس نور از سطح بنا بود که باعث مشکلاتی برای همسایه ها و ترافیک منطقه می شد و در نتیجه سازندگان بنا مجبور به تغییراتی شدن که در حدود </a:t>
            </a:r>
            <a:r>
              <a:rPr lang="fa-IR" sz="2000" b="1" i="1" dirty="0" smtClean="0">
                <a:solidFill>
                  <a:schemeClr val="tx1"/>
                </a:solidFill>
              </a:rPr>
              <a:t>۹۰.۰۰۰</a:t>
            </a:r>
            <a:r>
              <a:rPr lang="ar-SA" sz="2000" b="1" i="1" dirty="0" smtClean="0">
                <a:solidFill>
                  <a:schemeClr val="tx1"/>
                </a:solidFill>
              </a:rPr>
              <a:t> دلار واسشون خرج داشت!!!</a:t>
            </a:r>
            <a:r>
              <a:rPr lang="ar-SA" sz="2000" i="1" dirty="0" smtClean="0"/>
              <a:t/>
            </a:r>
            <a:br>
              <a:rPr lang="ar-SA" sz="2000" i="1" dirty="0" smtClean="0"/>
            </a:br>
            <a:endParaRPr lang="en-US" sz="2000" i="1" dirty="0"/>
          </a:p>
        </p:txBody>
      </p:sp>
      <p:pic>
        <p:nvPicPr>
          <p:cNvPr id="8" name="Content Placeholder 5" descr="http://z.about.com/d/architecture/1/7/y/p/bardfishercenterJC003.jpg"/>
          <p:cNvPicPr>
            <a:picLocks noGrp="1"/>
          </p:cNvPicPr>
          <p:nvPr>
            <p:ph idx="1"/>
          </p:nvPr>
        </p:nvPicPr>
        <p:blipFill>
          <a:blip r:embed="rId2" cstate="print"/>
          <a:srcRect/>
          <a:stretch>
            <a:fillRect/>
          </a:stretch>
        </p:blipFill>
        <p:spPr bwMode="auto">
          <a:xfrm>
            <a:off x="323528" y="3284984"/>
            <a:ext cx="7344816" cy="33843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jpg"/>
          <p:cNvPicPr>
            <a:picLocks noChangeAspect="1"/>
          </p:cNvPicPr>
          <p:nvPr/>
        </p:nvPicPr>
        <p:blipFill>
          <a:blip r:embed="rId2" cstate="print"/>
          <a:stretch>
            <a:fillRect/>
          </a:stretch>
        </p:blipFill>
        <p:spPr>
          <a:xfrm>
            <a:off x="1403648" y="461993"/>
            <a:ext cx="5832648" cy="6396007"/>
          </a:xfrm>
          <a:prstGeom prst="rect">
            <a:avLst/>
          </a:prstGeom>
        </p:spPr>
      </p:pic>
      <p:sp>
        <p:nvSpPr>
          <p:cNvPr id="22" name="Title 21"/>
          <p:cNvSpPr>
            <a:spLocks noGrp="1"/>
          </p:cNvSpPr>
          <p:nvPr>
            <p:ph type="title"/>
          </p:nvPr>
        </p:nvSpPr>
        <p:spPr>
          <a:xfrm>
            <a:off x="722313" y="1196752"/>
            <a:ext cx="7772400" cy="4104456"/>
          </a:xfrm>
        </p:spPr>
        <p:txBody>
          <a:bodyPr/>
          <a:lstStyle/>
          <a:p>
            <a:pPr algn="ctr"/>
            <a:r>
              <a:rPr lang="fa-IR" sz="2800" dirty="0" smtClean="0"/>
              <a:t>  </a:t>
            </a:r>
            <a:br>
              <a:rPr lang="fa-IR" sz="2800" dirty="0" smtClean="0"/>
            </a:br>
            <a:r>
              <a:rPr lang="fa-IR" sz="2800" dirty="0" smtClean="0"/>
              <a:t/>
            </a:r>
            <a:br>
              <a:rPr lang="fa-IR" sz="2800" dirty="0" smtClean="0"/>
            </a:br>
            <a:r>
              <a:rPr lang="fa-IR" sz="2800" dirty="0" smtClean="0"/>
              <a:t>استاد :</a:t>
            </a:r>
            <a:br>
              <a:rPr lang="fa-IR" sz="2800" dirty="0" smtClean="0"/>
            </a:br>
            <a:r>
              <a:rPr lang="fa-IR" sz="2800" dirty="0" smtClean="0"/>
              <a:t>مهندس طالعی</a:t>
            </a:r>
            <a:br>
              <a:rPr lang="fa-IR" sz="2800" dirty="0" smtClean="0"/>
            </a:br>
            <a:r>
              <a:rPr lang="fa-IR" sz="2800" dirty="0" smtClean="0"/>
              <a:t/>
            </a:r>
            <a:br>
              <a:rPr lang="fa-IR" sz="2800" dirty="0" smtClean="0"/>
            </a:br>
            <a:r>
              <a:rPr lang="fa-IR" sz="2800" dirty="0" smtClean="0"/>
              <a:t/>
            </a:r>
            <a:br>
              <a:rPr lang="fa-IR" sz="2800" dirty="0" smtClean="0"/>
            </a:br>
            <a:r>
              <a:rPr lang="fa-IR" sz="2800" dirty="0" smtClean="0"/>
              <a:t>  شب افروز شاهین</a:t>
            </a:r>
            <a:br>
              <a:rPr lang="fa-IR" sz="2800" dirty="0" smtClean="0"/>
            </a:br>
            <a:r>
              <a:rPr lang="fa-IR" sz="2800" dirty="0" smtClean="0"/>
              <a:t>       </a:t>
            </a:r>
            <a:endParaRPr lang="en-US" sz="2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1988840"/>
            <a:ext cx="3816424" cy="1800200"/>
          </a:xfrm>
        </p:spPr>
        <p:txBody>
          <a:bodyPr>
            <a:noAutofit/>
          </a:bodyPr>
          <a:lstStyle/>
          <a:p>
            <a:pPr algn="r"/>
            <a:r>
              <a:rPr lang="fa-IR" sz="2600" b="1" dirty="0" smtClean="0">
                <a:solidFill>
                  <a:schemeClr val="tx1"/>
                </a:solidFill>
              </a:rPr>
              <a:t>پلان این مجموعه به شکل بیضی به قطرهای ۱۸۸ و ۱۵۶ متر زیر بنای آن حدود ۶ جریب می‌باشد ارتفاع آن تقریبا به اندازه یک ساختمان۱۵ طبقه می‌رسد(حدود۴۸متر) کف صحنه چوبی است</a:t>
            </a:r>
            <a:endParaRPr lang="en-US" sz="2600" b="1" dirty="0">
              <a:solidFill>
                <a:schemeClr val="tx1"/>
              </a:solidFill>
            </a:endParaRPr>
          </a:p>
        </p:txBody>
      </p:sp>
      <p:pic>
        <p:nvPicPr>
          <p:cNvPr id="4" name="Content Placeholder 3" descr="The-colosseum-Rom-Italy.jpg"/>
          <p:cNvPicPr>
            <a:picLocks noGrp="1" noChangeAspect="1"/>
          </p:cNvPicPr>
          <p:nvPr>
            <p:ph idx="1"/>
          </p:nvPr>
        </p:nvPicPr>
        <p:blipFill>
          <a:blip r:embed="rId2" cstate="print"/>
          <a:stretch>
            <a:fillRect/>
          </a:stretch>
        </p:blipFill>
        <p:spPr>
          <a:xfrm>
            <a:off x="467544" y="620688"/>
            <a:ext cx="4608512" cy="3600400"/>
          </a:xfrm>
          <a:prstGeom prst="rect">
            <a:avLst/>
          </a:prstGeom>
          <a:ln>
            <a:noFill/>
          </a:ln>
          <a:effectLst>
            <a:softEdge rad="112500"/>
          </a:effectLst>
        </p:spPr>
      </p:pic>
      <p:pic>
        <p:nvPicPr>
          <p:cNvPr id="5" name="Picture 4" descr="010.jpg"/>
          <p:cNvPicPr>
            <a:picLocks noChangeAspect="1"/>
          </p:cNvPicPr>
          <p:nvPr/>
        </p:nvPicPr>
        <p:blipFill>
          <a:blip r:embed="rId3" cstate="print"/>
          <a:stretch>
            <a:fillRect/>
          </a:stretch>
        </p:blipFill>
        <p:spPr>
          <a:xfrm>
            <a:off x="1547664" y="4149080"/>
            <a:ext cx="3937938" cy="25202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44" y="1628800"/>
            <a:ext cx="2808312" cy="3672408"/>
          </a:xfrm>
        </p:spPr>
        <p:txBody>
          <a:bodyPr>
            <a:normAutofit fontScale="90000"/>
          </a:bodyPr>
          <a:lstStyle/>
          <a:p>
            <a:pPr algn="r"/>
            <a:r>
              <a:rPr lang="fa-IR" sz="2400" b="1" i="1" dirty="0" smtClean="0">
                <a:solidFill>
                  <a:schemeClr val="tx1"/>
                </a:solidFill>
              </a:rPr>
              <a:t>کولوسئوم به عنوان اولین آمفی تئاتر دائمی و ماندگار ساخته شده در روم، در زمین‌های باتلاقی ما بین تپه‌های </a:t>
            </a:r>
            <a:r>
              <a:rPr lang="en-US" sz="2400" b="1" i="1" dirty="0" smtClean="0">
                <a:solidFill>
                  <a:schemeClr val="tx1"/>
                </a:solidFill>
              </a:rPr>
              <a:t>Esquiline</a:t>
            </a:r>
            <a:r>
              <a:rPr lang="fa-IR" sz="2400" b="1" i="1" dirty="0" smtClean="0">
                <a:solidFill>
                  <a:schemeClr val="tx1"/>
                </a:solidFill>
              </a:rPr>
              <a:t>(اسکوئیلین) و </a:t>
            </a:r>
            <a:r>
              <a:rPr lang="en-US" sz="2400" b="1" i="1" dirty="0" smtClean="0">
                <a:solidFill>
                  <a:schemeClr val="tx1"/>
                </a:solidFill>
              </a:rPr>
              <a:t>Caelian</a:t>
            </a:r>
            <a:r>
              <a:rPr lang="fa-IR" sz="2400" b="1" i="1" dirty="0" smtClean="0">
                <a:solidFill>
                  <a:schemeClr val="tx1"/>
                </a:solidFill>
              </a:rPr>
              <a:t>(کائلین) واقع شده بود</a:t>
            </a:r>
            <a:r>
              <a:rPr lang="fa-IR" sz="2400" dirty="0" smtClean="0"/>
              <a:t>.</a:t>
            </a:r>
            <a:endParaRPr lang="en-US" sz="2400" dirty="0"/>
          </a:p>
        </p:txBody>
      </p:sp>
      <p:pic>
        <p:nvPicPr>
          <p:cNvPr id="4" name="Content Placeholder 3" descr="the-colosseum-rome-italy.jpg"/>
          <p:cNvPicPr>
            <a:picLocks noGrp="1" noChangeAspect="1"/>
          </p:cNvPicPr>
          <p:nvPr>
            <p:ph idx="1"/>
          </p:nvPr>
        </p:nvPicPr>
        <p:blipFill>
          <a:blip r:embed="rId2" cstate="print"/>
          <a:stretch>
            <a:fillRect/>
          </a:stretch>
        </p:blipFill>
        <p:spPr>
          <a:xfrm>
            <a:off x="467544" y="836712"/>
            <a:ext cx="5112568" cy="5670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931224" cy="2376264"/>
          </a:xfrm>
        </p:spPr>
        <p:txBody>
          <a:bodyPr>
            <a:noAutofit/>
          </a:bodyPr>
          <a:lstStyle/>
          <a:p>
            <a:pPr algn="r"/>
            <a:r>
              <a:rPr lang="fa-IR" sz="2400" b="1" i="1" dirty="0" smtClean="0">
                <a:solidFill>
                  <a:schemeClr val="tx1"/>
                </a:solidFill>
              </a:rPr>
              <a:t>این بنا به دلیل عبور و مرور آسان جمعیت به داخل و خارج میدان یکی از شاهکارهای مهندسی است در بالای این سه طبقه اصلی، طبقه زیرشیروانی شامل ستون‌های مستطیل شکل سبک قرنتی قرار دارد، فضای بین ستون‌ها با ۴۰ عدد پنجره کوچک مستطیل شکل پر شده‌است</a:t>
            </a:r>
            <a:endParaRPr lang="en-US" sz="2400" b="1" i="1" dirty="0">
              <a:solidFill>
                <a:schemeClr val="tx1"/>
              </a:solidFill>
            </a:endParaRPr>
          </a:p>
        </p:txBody>
      </p:sp>
      <p:pic>
        <p:nvPicPr>
          <p:cNvPr id="6" name="Content Placeholder 3" descr="colosseum.jpg"/>
          <p:cNvPicPr>
            <a:picLocks noChangeAspect="1"/>
          </p:cNvPicPr>
          <p:nvPr/>
        </p:nvPicPr>
        <p:blipFill>
          <a:blip r:embed="rId2" cstate="print"/>
          <a:stretch>
            <a:fillRect/>
          </a:stretch>
        </p:blipFill>
        <p:spPr>
          <a:xfrm>
            <a:off x="251520" y="2852936"/>
            <a:ext cx="5904656" cy="377358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losseum_inside.JPG"/>
          <p:cNvPicPr>
            <a:picLocks noGrp="1" noChangeAspect="1"/>
          </p:cNvPicPr>
          <p:nvPr>
            <p:ph idx="1"/>
          </p:nvPr>
        </p:nvPicPr>
        <p:blipFill>
          <a:blip r:embed="rId2" cstate="print"/>
          <a:stretch>
            <a:fillRect/>
          </a:stretch>
        </p:blipFill>
        <p:spPr>
          <a:xfrm>
            <a:off x="827584" y="1196752"/>
            <a:ext cx="7619800" cy="49685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smtClean="0">
                <a:solidFill>
                  <a:srgbClr val="C00000"/>
                </a:solidFill>
                <a:cs typeface="2  Elham" pitchFamily="2" charset="-78"/>
              </a:rPr>
              <a:t>قسمت های مختلف امفی تئاتر</a:t>
            </a:r>
            <a:endParaRPr lang="en-US" sz="5400" dirty="0">
              <a:solidFill>
                <a:srgbClr val="C00000"/>
              </a:solidFill>
              <a:cs typeface="2  Elham" pitchFamily="2" charset="-78"/>
            </a:endParaRPr>
          </a:p>
        </p:txBody>
      </p:sp>
      <p:sp>
        <p:nvSpPr>
          <p:cNvPr id="3" name="Content Placeholder 2"/>
          <p:cNvSpPr>
            <a:spLocks noGrp="1"/>
          </p:cNvSpPr>
          <p:nvPr>
            <p:ph idx="1"/>
          </p:nvPr>
        </p:nvSpPr>
        <p:spPr>
          <a:xfrm>
            <a:off x="457200" y="2249424"/>
            <a:ext cx="8229600" cy="3699856"/>
          </a:xfrm>
        </p:spPr>
        <p:txBody>
          <a:bodyPr>
            <a:normAutofit/>
          </a:bodyPr>
          <a:lstStyle/>
          <a:p>
            <a:pPr algn="r">
              <a:buNone/>
            </a:pPr>
            <a:r>
              <a:rPr lang="ar-SA" sz="3600" i="1" dirty="0" smtClean="0">
                <a:solidFill>
                  <a:srgbClr val="C00000"/>
                </a:solidFill>
                <a:cs typeface="2  Elham" pitchFamily="2" charset="-78"/>
              </a:rPr>
              <a:t>ورودی: </a:t>
            </a:r>
            <a:r>
              <a:rPr lang="ar-SA" b="1" dirty="0" smtClean="0"/>
              <a:t/>
            </a:r>
            <a:br>
              <a:rPr lang="ar-SA" b="1" dirty="0" smtClean="0"/>
            </a:br>
            <a:r>
              <a:rPr lang="ar-SA" b="1" dirty="0" smtClean="0"/>
              <a:t/>
            </a:r>
            <a:br>
              <a:rPr lang="ar-SA" b="1" dirty="0" smtClean="0"/>
            </a:br>
            <a:r>
              <a:rPr lang="ar-SA" b="1" i="1" dirty="0" smtClean="0">
                <a:cs typeface="2  Elham" pitchFamily="2" charset="-78"/>
              </a:rPr>
              <a:t>باید طوری باشد که از تجمع افراد در پشت در جلوگیری شود و افراد بتوانند به راحتی بلیط تهیه نمایند و وارد سالن شوند. از لحاظ ابعادی در هر متر مربع حداکثر 6 نفر میتواند قرار بگیرد. اگر افراد به صورت خطی قرار بگیرند (صف) هر 4 نفر 87/1 متر بصورت طولی فضا نیاز داریم پس نتیجه میگیریم اگر افراد بخواهند وارد سالن شوند بهتر است آنها را بصورت خطی سازماندهی کنیم.</a:t>
            </a:r>
            <a:endParaRPr lang="en-US" i="1" dirty="0">
              <a:cs typeface="2  Elham"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0768"/>
            <a:ext cx="8424936" cy="4968552"/>
          </a:xfrm>
        </p:spPr>
        <p:txBody>
          <a:bodyPr>
            <a:normAutofit/>
          </a:bodyPr>
          <a:lstStyle/>
          <a:p>
            <a:pPr algn="r"/>
            <a:r>
              <a:rPr lang="ar-SA" b="1" dirty="0" smtClean="0">
                <a:solidFill>
                  <a:srgbClr val="C00000"/>
                </a:solidFill>
                <a:cs typeface="2  Elham" pitchFamily="2" charset="-78"/>
              </a:rPr>
              <a:t>سالن انتظار (سرسرا):</a:t>
            </a:r>
            <a:r>
              <a:rPr lang="ar-SA" sz="2700" b="1" dirty="0" smtClean="0">
                <a:cs typeface="2  Elham" pitchFamily="2" charset="-78"/>
              </a:rPr>
              <a:t/>
            </a:r>
            <a:br>
              <a:rPr lang="ar-SA" sz="2700" b="1" dirty="0" smtClean="0">
                <a:cs typeface="2  Elham" pitchFamily="2" charset="-78"/>
              </a:rPr>
            </a:br>
            <a:r>
              <a:rPr lang="ar-SA" sz="2700" b="1" dirty="0" smtClean="0">
                <a:cs typeface="2  Elham" pitchFamily="2" charset="-78"/>
              </a:rPr>
              <a:t/>
            </a:r>
            <a:br>
              <a:rPr lang="ar-SA" sz="2700" b="1" dirty="0" smtClean="0">
                <a:cs typeface="2  Elham" pitchFamily="2" charset="-78"/>
              </a:rPr>
            </a:br>
            <a:r>
              <a:rPr lang="ar-SA" sz="2700" b="1" dirty="0" smtClean="0">
                <a:cs typeface="2  Elham" pitchFamily="2" charset="-78"/>
              </a:rPr>
              <a:t/>
            </a:r>
            <a:br>
              <a:rPr lang="ar-SA" sz="2700" b="1" dirty="0" smtClean="0">
                <a:cs typeface="2  Elham" pitchFamily="2" charset="-78"/>
              </a:rPr>
            </a:br>
            <a:r>
              <a:rPr lang="ar-SA" sz="2700" b="1" dirty="0" smtClean="0">
                <a:solidFill>
                  <a:schemeClr val="tx1"/>
                </a:solidFill>
                <a:latin typeface="Tahoma" pitchFamily="34" charset="0"/>
                <a:cs typeface="2  Elham" pitchFamily="2" charset="-78"/>
              </a:rPr>
              <a:t>بعد از ورودی ما فضای سالن انتظار (سرسرا) را داریم. اگر سالن تئاتر ما 200 نفر گنجایش دارد حال به ازای 6 نفر 1 متر مربع و به ازای 200 نفر 34 متر مربع فضا احتیاج داریم البته این در صورتی هست که افراد متراکم قرار گرفته باشند به همین منظور ما ابعاد فوق را در 3 ضرب کرده و به 102 متر مربع تبدیل میکنیم تا افراد به اندازه ی 2 نفر فضا ی آزاد داشته باشند</a:t>
            </a:r>
            <a:endParaRPr lang="en-US" sz="2700" dirty="0">
              <a:solidFill>
                <a:schemeClr val="tx1"/>
              </a:solidFill>
              <a:latin typeface="Tahoma" pitchFamily="34" charset="0"/>
              <a:cs typeface="2  Elham"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2060848"/>
            <a:ext cx="4680520" cy="2160240"/>
          </a:xfrm>
        </p:spPr>
        <p:txBody>
          <a:bodyPr>
            <a:normAutofit fontScale="90000"/>
          </a:bodyPr>
          <a:lstStyle/>
          <a:p>
            <a:pPr algn="r"/>
            <a:r>
              <a:rPr lang="ar-SA" b="1" dirty="0" smtClean="0">
                <a:solidFill>
                  <a:srgbClr val="C00000"/>
                </a:solidFill>
                <a:cs typeface="2  Elham" pitchFamily="2" charset="-78"/>
              </a:rPr>
              <a:t>سالن اجرا:</a:t>
            </a:r>
            <a:r>
              <a:rPr lang="ar-SA" b="1" dirty="0" smtClean="0">
                <a:cs typeface="2  Elham" pitchFamily="2" charset="-78"/>
              </a:rPr>
              <a:t/>
            </a:r>
            <a:br>
              <a:rPr lang="ar-SA" b="1" dirty="0" smtClean="0">
                <a:cs typeface="2  Elham" pitchFamily="2" charset="-78"/>
              </a:rPr>
            </a:br>
            <a:r>
              <a:rPr lang="ar-SA" b="1" dirty="0" smtClean="0">
                <a:cs typeface="2  Elham" pitchFamily="2" charset="-78"/>
              </a:rPr>
              <a:t/>
            </a:r>
            <a:br>
              <a:rPr lang="ar-SA" b="1" dirty="0" smtClean="0">
                <a:cs typeface="2  Elham" pitchFamily="2" charset="-78"/>
              </a:rPr>
            </a:br>
            <a:r>
              <a:rPr lang="ar-SA" sz="3100" b="1" dirty="0" smtClean="0">
                <a:solidFill>
                  <a:schemeClr val="tx1"/>
                </a:solidFill>
                <a:cs typeface="2  Elham" pitchFamily="2" charset="-78"/>
              </a:rPr>
              <a:t>در کل حداکثر ظرفیت قسمت تماشاگران به شکل انتخاب شده و محدودیت های سمعی و بصری بستگی دارد که شاخص آنها نوع تولید برنامه است. عوامل دیگر شامل سطوح . خط دید . آکوستیک تراکم رفت . آمد و نیز اندازه و شکل سکو (صحنه) است</a:t>
            </a:r>
            <a:endParaRPr lang="en-US" sz="3100" dirty="0">
              <a:solidFill>
                <a:schemeClr val="tx1"/>
              </a:solidFill>
              <a:cs typeface="2  Elham" pitchFamily="2" charset="-78"/>
            </a:endParaRPr>
          </a:p>
        </p:txBody>
      </p:sp>
      <p:pic>
        <p:nvPicPr>
          <p:cNvPr id="4" name="Content Placeholder 3" descr="london-theatre-tickets.jpg"/>
          <p:cNvPicPr>
            <a:picLocks noGrp="1" noChangeAspect="1"/>
          </p:cNvPicPr>
          <p:nvPr>
            <p:ph idx="1"/>
          </p:nvPr>
        </p:nvPicPr>
        <p:blipFill>
          <a:blip r:embed="rId2" cstate="print"/>
          <a:stretch>
            <a:fillRect/>
          </a:stretch>
        </p:blipFill>
        <p:spPr>
          <a:xfrm>
            <a:off x="251520" y="1556792"/>
            <a:ext cx="4176464" cy="46805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252</TotalTime>
  <Words>427</Words>
  <Application>Microsoft Office PowerPoint</Application>
  <PresentationFormat>On-screen Show (4:3)</PresentationFormat>
  <Paragraphs>51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Urban</vt:lpstr>
      <vt:lpstr>طراحی امفی تئاتر                </vt:lpstr>
      <vt:lpstr>Coliseum</vt:lpstr>
      <vt:lpstr>پلان این مجموعه به شکل بیضی به قطرهای ۱۸۸ و ۱۵۶ متر زیر بنای آن حدود ۶ جریب می‌باشد ارتفاع آن تقریبا به اندازه یک ساختمان۱۵ طبقه می‌رسد(حدود۴۸متر) کف صحنه چوبی است</vt:lpstr>
      <vt:lpstr>کولوسئوم به عنوان اولین آمفی تئاتر دائمی و ماندگار ساخته شده در روم، در زمین‌های باتلاقی ما بین تپه‌های Esquiline(اسکوئیلین) و Caelian(کائلین) واقع شده بود.</vt:lpstr>
      <vt:lpstr>این بنا به دلیل عبور و مرور آسان جمعیت به داخل و خارج میدان یکی از شاهکارهای مهندسی است در بالای این سه طبقه اصلی، طبقه زیرشیروانی شامل ستون‌های مستطیل شکل سبک قرنتی قرار دارد، فضای بین ستون‌ها با ۴۰ عدد پنجره کوچک مستطیل شکل پر شده‌است</vt:lpstr>
      <vt:lpstr>Slide 6</vt:lpstr>
      <vt:lpstr>قسمت های مختلف امفی تئاتر</vt:lpstr>
      <vt:lpstr>سالن انتظار (سرسرا):   بعد از ورودی ما فضای سالن انتظار (سرسرا) را داریم. اگر سالن تئاتر ما 200 نفر گنجایش دارد حال به ازای 6 نفر 1 متر مربع و به ازای 200 نفر 34 متر مربع فضا احتیاج داریم البته این در صورتی هست که افراد متراکم قرار گرفته باشند به همین منظور ما ابعاد فوق را در 3 ضرب کرده و به 102 متر مربع تبدیل میکنیم تا افراد به اندازه ی 2 نفر فضا ی آزاد داشته باشند</vt:lpstr>
      <vt:lpstr>سالن اجرا:  در کل حداکثر ظرفیت قسمت تماشاگران به شکل انتخاب شده و محدودیت های سمعی و بصری بستگی دارد که شاخص آنها نوع تولید برنامه است. عوامل دیگر شامل سطوح . خط دید . آکوستیک تراکم رفت . آمد و نیز اندازه و شکل سکو (صحنه) است</vt:lpstr>
      <vt:lpstr>Slide 10</vt:lpstr>
      <vt:lpstr>فضاهای خدماتی پشت سن:</vt:lpstr>
      <vt:lpstr>قسمت اداری سالن</vt:lpstr>
      <vt:lpstr>بخش خدماتی</vt:lpstr>
      <vt:lpstr>Slide 14</vt:lpstr>
      <vt:lpstr>Slide 15</vt:lpstr>
      <vt:lpstr>Slide 16</vt:lpstr>
      <vt:lpstr>Slide 17</vt:lpstr>
      <vt:lpstr>Slide 18</vt:lpstr>
      <vt:lpstr>Slide 19</vt:lpstr>
      <vt:lpstr>Slide 20</vt:lpstr>
      <vt:lpstr>سالن های نمایش معروف دنیا</vt:lpstr>
      <vt:lpstr>Oslo Opera House in Oslo, Norwa</vt:lpstr>
      <vt:lpstr>تالار اپرای سیدنی اثر یورن اوتزن معمار دانمارکی که در سال 1957 ساختش شروع شد ولی به دلایل مشکلات سازه ای 15 سال ساخت این بنا به طول انجامید و بالاخره در سال 1973 افتتاح شد. </vt:lpstr>
      <vt:lpstr>این سالن زیبا و مشهور اثر فرانک گهری در حال حاضر به عنوان یکی از نقاط مشخصه لوس آنجلس تبدیل شده ولی در عین حال از این بنای درخشان استیلی در موقع ساخت نقدهای زیادی هم شد!مثلا یکی از موراد درباره انعکاس نور از سطح بنا بود که باعث مشکلاتی برای همسایه ها و ترافیک منطقه می شد و در نتیجه سازندگان بنا مجبور به تغییراتی شدن که در حدود ۹۰.۰۰۰ دلار واسشون خرج داشت!!! </vt:lpstr>
      <vt:lpstr>    استاد : مهندس طالعی     شب افروز شاهین        </vt:lpstr>
    </vt:vector>
  </TitlesOfParts>
  <Company>Warner Brothers Movie World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Bugs Bunny</dc:creator>
  <cp:lastModifiedBy>Bugs Bunny</cp:lastModifiedBy>
  <cp:revision>28</cp:revision>
  <dcterms:created xsi:type="dcterms:W3CDTF">2010-11-05T21:27:33Z</dcterms:created>
  <dcterms:modified xsi:type="dcterms:W3CDTF">2010-11-12T11:39:46Z</dcterms:modified>
</cp:coreProperties>
</file>