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74" r:id="rId3"/>
    <p:sldId id="275" r:id="rId4"/>
    <p:sldId id="276" r:id="rId5"/>
    <p:sldId id="278" r:id="rId6"/>
    <p:sldId id="263" r:id="rId7"/>
    <p:sldId id="261" r:id="rId8"/>
    <p:sldId id="264" r:id="rId9"/>
    <p:sldId id="279" r:id="rId10"/>
    <p:sldId id="280" r:id="rId11"/>
    <p:sldId id="260" r:id="rId12"/>
    <p:sldId id="257" r:id="rId13"/>
    <p:sldId id="281" r:id="rId14"/>
    <p:sldId id="282" r:id="rId15"/>
    <p:sldId id="258" r:id="rId16"/>
    <p:sldId id="259" r:id="rId17"/>
    <p:sldId id="277" r:id="rId18"/>
    <p:sldId id="283" r:id="rId19"/>
    <p:sldId id="284" r:id="rId20"/>
    <p:sldId id="285" r:id="rId21"/>
    <p:sldId id="286" r:id="rId22"/>
    <p:sldId id="265" r:id="rId23"/>
    <p:sldId id="266" r:id="rId24"/>
    <p:sldId id="267" r:id="rId25"/>
    <p:sldId id="268" r:id="rId26"/>
    <p:sldId id="269" r:id="rId27"/>
    <p:sldId id="270" r:id="rId28"/>
    <p:sldId id="271" r:id="rId29"/>
    <p:sldId id="272" r:id="rId30"/>
    <p:sldId id="287" r:id="rId31"/>
    <p:sldId id="302" r:id="rId32"/>
    <p:sldId id="355" r:id="rId33"/>
    <p:sldId id="288" r:id="rId34"/>
    <p:sldId id="303" r:id="rId35"/>
    <p:sldId id="304" r:id="rId36"/>
    <p:sldId id="301" r:id="rId37"/>
    <p:sldId id="299" r:id="rId38"/>
    <p:sldId id="298" r:id="rId39"/>
    <p:sldId id="297" r:id="rId40"/>
    <p:sldId id="290" r:id="rId41"/>
    <p:sldId id="306" r:id="rId42"/>
    <p:sldId id="315" r:id="rId43"/>
    <p:sldId id="314" r:id="rId44"/>
    <p:sldId id="346" r:id="rId45"/>
    <p:sldId id="289" r:id="rId46"/>
    <p:sldId id="291" r:id="rId47"/>
    <p:sldId id="292" r:id="rId48"/>
    <p:sldId id="293" r:id="rId49"/>
    <p:sldId id="294" r:id="rId50"/>
    <p:sldId id="310" r:id="rId51"/>
    <p:sldId id="309" r:id="rId52"/>
    <p:sldId id="313" r:id="rId53"/>
    <p:sldId id="312" r:id="rId54"/>
    <p:sldId id="311" r:id="rId55"/>
    <p:sldId id="305" r:id="rId56"/>
    <p:sldId id="307" r:id="rId57"/>
    <p:sldId id="325" r:id="rId58"/>
    <p:sldId id="316" r:id="rId59"/>
    <p:sldId id="324" r:id="rId60"/>
    <p:sldId id="326" r:id="rId61"/>
    <p:sldId id="327" r:id="rId62"/>
    <p:sldId id="317" r:id="rId63"/>
    <p:sldId id="328" r:id="rId64"/>
    <p:sldId id="332" r:id="rId65"/>
    <p:sldId id="333" r:id="rId66"/>
    <p:sldId id="319" r:id="rId67"/>
    <p:sldId id="320" r:id="rId68"/>
    <p:sldId id="334" r:id="rId69"/>
    <p:sldId id="335" r:id="rId70"/>
    <p:sldId id="337" r:id="rId71"/>
    <p:sldId id="329" r:id="rId72"/>
    <p:sldId id="321" r:id="rId73"/>
    <p:sldId id="347" r:id="rId74"/>
    <p:sldId id="330" r:id="rId75"/>
    <p:sldId id="331" r:id="rId76"/>
    <p:sldId id="342" r:id="rId77"/>
    <p:sldId id="338" r:id="rId78"/>
    <p:sldId id="344" r:id="rId79"/>
    <p:sldId id="322" r:id="rId80"/>
    <p:sldId id="343" r:id="rId81"/>
    <p:sldId id="336" r:id="rId82"/>
    <p:sldId id="339" r:id="rId83"/>
    <p:sldId id="340" r:id="rId84"/>
    <p:sldId id="341" r:id="rId85"/>
    <p:sldId id="323" r:id="rId86"/>
    <p:sldId id="345" r:id="rId87"/>
    <p:sldId id="349" r:id="rId88"/>
    <p:sldId id="348" r:id="rId89"/>
    <p:sldId id="350" r:id="rId90"/>
    <p:sldId id="352" r:id="rId91"/>
    <p:sldId id="353" r:id="rId92"/>
    <p:sldId id="354" r:id="rId93"/>
    <p:sldId id="273"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A963"/>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434" y="-3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E3F6B20-1CC9-45F9-B4F6-08072B04CA2D}" type="datetimeFigureOut">
              <a:rPr lang="fa-IR" smtClean="0"/>
              <a:t>28/04/1435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0DEEE3F-55A2-4DA0-AD5F-1D7100A83844}" type="slidenum">
              <a:rPr lang="fa-IR" smtClean="0"/>
              <a:t>‹#›</a:t>
            </a:fld>
            <a:endParaRPr lang="fa-IR"/>
          </a:p>
        </p:txBody>
      </p:sp>
    </p:spTree>
    <p:extLst>
      <p:ext uri="{BB962C8B-B14F-4D97-AF65-F5344CB8AC3E}">
        <p14:creationId xmlns:p14="http://schemas.microsoft.com/office/powerpoint/2010/main" val="40966571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0DEEE3F-55A2-4DA0-AD5F-1D7100A83844}" type="slidenum">
              <a:rPr lang="fa-IR" smtClean="0"/>
              <a:t>16</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02EFD2-C8FB-4E18-B70E-12D944DB35CE}"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60091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02EFD2-C8FB-4E18-B70E-12D944DB35CE}"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183819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02EFD2-C8FB-4E18-B70E-12D944DB35CE}"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348093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02EFD2-C8FB-4E18-B70E-12D944DB35CE}"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383944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02EFD2-C8FB-4E18-B70E-12D944DB35CE}"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295198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02EFD2-C8FB-4E18-B70E-12D944DB35CE}"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270959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02EFD2-C8FB-4E18-B70E-12D944DB35CE}" type="datetimeFigureOut">
              <a:rPr lang="en-US" smtClean="0"/>
              <a:pPr/>
              <a:t>2/28/2014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24328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02EFD2-C8FB-4E18-B70E-12D944DB35CE}" type="datetimeFigureOut">
              <a:rPr lang="en-US" smtClean="0"/>
              <a:pPr/>
              <a:t>2/28/2014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134191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2EFD2-C8FB-4E18-B70E-12D944DB35CE}" type="datetimeFigureOut">
              <a:rPr lang="en-US" smtClean="0"/>
              <a:pPr/>
              <a:t>2/28/2014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285338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2EFD2-C8FB-4E18-B70E-12D944DB35CE}"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355377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2EFD2-C8FB-4E18-B70E-12D944DB35CE}"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95837-7495-4A2B-891E-4B441A2006A0}" type="slidenum">
              <a:rPr lang="en-US" smtClean="0"/>
              <a:pPr/>
              <a:t>‹#›</a:t>
            </a:fld>
            <a:endParaRPr lang="en-US"/>
          </a:p>
        </p:txBody>
      </p:sp>
    </p:spTree>
    <p:extLst>
      <p:ext uri="{BB962C8B-B14F-4D97-AF65-F5344CB8AC3E}">
        <p14:creationId xmlns:p14="http://schemas.microsoft.com/office/powerpoint/2010/main" val="326325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4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2EFD2-C8FB-4E18-B70E-12D944DB35CE}" type="datetimeFigureOut">
              <a:rPr lang="en-US" smtClean="0"/>
              <a:pPr/>
              <a:t>2/28/2014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95837-7495-4A2B-891E-4B441A2006A0}" type="slidenum">
              <a:rPr lang="en-US" smtClean="0"/>
              <a:pPr/>
              <a:t>‹#›</a:t>
            </a:fld>
            <a:endParaRPr lang="en-US"/>
          </a:p>
        </p:txBody>
      </p:sp>
    </p:spTree>
    <p:extLst>
      <p:ext uri="{BB962C8B-B14F-4D97-AF65-F5344CB8AC3E}">
        <p14:creationId xmlns:p14="http://schemas.microsoft.com/office/powerpoint/2010/main" val="2958191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askdin.com/gallery/images/9592/1_IRANSHAHR-2443.jp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762000"/>
            <a:ext cx="4171743" cy="1470025"/>
          </a:xfrm>
        </p:spPr>
        <p:txBody>
          <a:bodyPr>
            <a:normAutofit fontScale="90000"/>
          </a:bodyPr>
          <a:lstStyle/>
          <a:p>
            <a:r>
              <a:rPr lang="fa-IR" sz="4800" dirty="0" smtClean="0">
                <a:cs typeface="B Titr" pitchFamily="2" charset="-78"/>
              </a:rPr>
              <a:t>آشنایی با معماری اسلامی</a:t>
            </a:r>
            <a:endParaRPr lang="en-US" sz="4800" dirty="0">
              <a:cs typeface="B Titr" pitchFamily="2" charset="-78"/>
            </a:endParaRPr>
          </a:p>
        </p:txBody>
      </p:sp>
      <p:sp>
        <p:nvSpPr>
          <p:cNvPr id="3" name="Subtitle 2"/>
          <p:cNvSpPr>
            <a:spLocks noGrp="1"/>
          </p:cNvSpPr>
          <p:nvPr>
            <p:ph type="subTitle" idx="1"/>
          </p:nvPr>
        </p:nvSpPr>
        <p:spPr>
          <a:xfrm>
            <a:off x="3429000" y="2743200"/>
            <a:ext cx="6400800" cy="1752600"/>
          </a:xfrm>
        </p:spPr>
        <p:txBody>
          <a:bodyPr>
            <a:normAutofit/>
          </a:bodyPr>
          <a:lstStyle/>
          <a:p>
            <a:r>
              <a:rPr lang="fa-IR" b="1" dirty="0" smtClean="0">
                <a:solidFill>
                  <a:schemeClr val="tx1"/>
                </a:solidFill>
                <a:cs typeface="B Lotus" pitchFamily="2" charset="-78"/>
              </a:rPr>
              <a:t>شیوه خراسانی (صدر اسلام)</a:t>
            </a:r>
            <a:endParaRPr lang="en-US" b="1" dirty="0">
              <a:solidFill>
                <a:schemeClr val="tx1"/>
              </a:solidFill>
              <a:cs typeface="B Lotus" pitchFamily="2" charset="-78"/>
            </a:endParaRPr>
          </a:p>
        </p:txBody>
      </p:sp>
      <p:pic>
        <p:nvPicPr>
          <p:cNvPr id="4" name="Picture 25" descr="titleani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4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79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al_aqsa_mos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172"/>
            <a:ext cx="9144000"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46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sz="4000" b="1" dirty="0">
                <a:latin typeface="Tahoma" pitchFamily="34" charset="0"/>
                <a:ea typeface="+mn-ea"/>
                <a:cs typeface="B Lotus" pitchFamily="2" charset="-78"/>
              </a:rPr>
              <a:t>مسجدالحرام</a:t>
            </a:r>
            <a:endParaRPr lang="en-US" sz="4000" b="1" dirty="0">
              <a:latin typeface="Tahoma" pitchFamily="34" charset="0"/>
              <a:ea typeface="+mn-ea"/>
              <a:cs typeface="B Lotus" pitchFamily="2" charset="-78"/>
            </a:endParaRPr>
          </a:p>
        </p:txBody>
      </p:sp>
      <p:sp>
        <p:nvSpPr>
          <p:cNvPr id="3" name="Content Placeholder 2"/>
          <p:cNvSpPr>
            <a:spLocks noGrp="1"/>
          </p:cNvSpPr>
          <p:nvPr>
            <p:ph idx="1"/>
          </p:nvPr>
        </p:nvSpPr>
        <p:spPr/>
        <p:txBody>
          <a:bodyPr/>
          <a:lstStyle/>
          <a:p>
            <a:endParaRPr lang="en-US"/>
          </a:p>
        </p:txBody>
      </p:sp>
      <p:pic>
        <p:nvPicPr>
          <p:cNvPr id="4" name="Picture 4" descr="h04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33908" cy="3355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kaaba2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018" y="3382513"/>
            <a:ext cx="4964982" cy="347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60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499"/>
                                          </p:stCondLst>
                                        </p:cTn>
                                        <p:tgtEl>
                                          <p:spTgt spid="5"/>
                                        </p:tgtEl>
                                        <p:attrNameLst>
                                          <p:attrName>style.visibility</p:attrName>
                                        </p:attrNameLst>
                                      </p:cBhvr>
                                      <p:to>
                                        <p:strVal val="visible"/>
                                      </p:to>
                                    </p:set>
                                    <p:anim to="" calcmode="lin" valueType="num">
                                      <p:cBhvr>
                                        <p:cTn id="11"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4000" dirty="0" smtClean="0">
                <a:latin typeface="Tahoma" pitchFamily="34" charset="0"/>
                <a:cs typeface="B Titr" pitchFamily="2" charset="-78"/>
              </a:rPr>
              <a:t>شيوه خراساني </a:t>
            </a:r>
            <a:endParaRPr lang="en-US" dirty="0">
              <a:cs typeface="B Titr" pitchFamily="2" charset="-78"/>
            </a:endParaRPr>
          </a:p>
        </p:txBody>
      </p:sp>
      <p:sp>
        <p:nvSpPr>
          <p:cNvPr id="8" name="TextBox 7"/>
          <p:cNvSpPr txBox="1"/>
          <p:nvPr/>
        </p:nvSpPr>
        <p:spPr>
          <a:xfrm>
            <a:off x="7924800" y="2433935"/>
            <a:ext cx="495300" cy="461665"/>
          </a:xfrm>
          <a:prstGeom prst="rect">
            <a:avLst/>
          </a:prstGeom>
          <a:noFill/>
        </p:spPr>
        <p:txBody>
          <a:bodyPr wrap="square" rtlCol="0">
            <a:spAutoFit/>
          </a:bodyPr>
          <a:lstStyle/>
          <a:p>
            <a:r>
              <a:rPr lang="fa-IR" sz="2400" dirty="0">
                <a:latin typeface="Tahoma" pitchFamily="34" charset="0"/>
                <a:cs typeface="B Lotus" pitchFamily="2" charset="-78"/>
              </a:rPr>
              <a:t>م.م</a:t>
            </a:r>
            <a:endParaRPr lang="en-US" sz="2400" dirty="0">
              <a:latin typeface="Tahoma" pitchFamily="34" charset="0"/>
              <a:cs typeface="B Lotus" pitchFamily="2" charset="-78"/>
            </a:endParaRPr>
          </a:p>
        </p:txBody>
      </p:sp>
      <p:grpSp>
        <p:nvGrpSpPr>
          <p:cNvPr id="14" name="Group 13"/>
          <p:cNvGrpSpPr/>
          <p:nvPr/>
        </p:nvGrpSpPr>
        <p:grpSpPr>
          <a:xfrm>
            <a:off x="609600" y="2251409"/>
            <a:ext cx="7696200" cy="152400"/>
            <a:chOff x="838200" y="1905000"/>
            <a:chExt cx="7696200" cy="152400"/>
          </a:xfrm>
        </p:grpSpPr>
        <p:cxnSp>
          <p:nvCxnSpPr>
            <p:cNvPr id="6" name="Straight Connector 5"/>
            <p:cNvCxnSpPr/>
            <p:nvPr/>
          </p:nvCxnSpPr>
          <p:spPr>
            <a:xfrm flipH="1">
              <a:off x="838200" y="19812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3058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532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54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4290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050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248400" y="2431748"/>
            <a:ext cx="704850" cy="1015663"/>
          </a:xfrm>
          <a:prstGeom prst="rect">
            <a:avLst/>
          </a:prstGeom>
          <a:noFill/>
        </p:spPr>
        <p:txBody>
          <a:bodyPr wrap="square" rtlCol="0">
            <a:spAutoFit/>
          </a:bodyPr>
          <a:lstStyle>
            <a:defPPr>
              <a:defRPr lang="en-US"/>
            </a:defPPr>
            <a:lvl1pPr algn="ctr">
              <a:defRPr sz="2000">
                <a:latin typeface="Tahoma" pitchFamily="34" charset="0"/>
                <a:cs typeface="B Lotus" pitchFamily="2" charset="-78"/>
              </a:defRPr>
            </a:lvl1pPr>
          </a:lstStyle>
          <a:p>
            <a:r>
              <a:rPr lang="fa-IR" dirty="0"/>
              <a:t>610</a:t>
            </a:r>
          </a:p>
          <a:p>
            <a:r>
              <a:rPr lang="fa-IR" dirty="0"/>
              <a:t>ظهور اسلام</a:t>
            </a:r>
            <a:endParaRPr lang="en-US" dirty="0"/>
          </a:p>
        </p:txBody>
      </p:sp>
      <p:sp>
        <p:nvSpPr>
          <p:cNvPr id="15" name="TextBox 14"/>
          <p:cNvSpPr txBox="1"/>
          <p:nvPr/>
        </p:nvSpPr>
        <p:spPr>
          <a:xfrm>
            <a:off x="4038600" y="2433935"/>
            <a:ext cx="1828800" cy="1015663"/>
          </a:xfrm>
          <a:prstGeom prst="rect">
            <a:avLst/>
          </a:prstGeom>
          <a:noFill/>
        </p:spPr>
        <p:txBody>
          <a:bodyPr wrap="square" rtlCol="0">
            <a:spAutoFit/>
          </a:bodyPr>
          <a:lstStyle/>
          <a:p>
            <a:pPr algn="ctr"/>
            <a:r>
              <a:rPr lang="fa-IR" sz="2000" dirty="0" smtClean="0">
                <a:latin typeface="Tahoma" pitchFamily="34" charset="0"/>
                <a:cs typeface="B Lotus" pitchFamily="2" charset="-78"/>
              </a:rPr>
              <a:t>622</a:t>
            </a:r>
          </a:p>
          <a:p>
            <a:pPr algn="ctr"/>
            <a:r>
              <a:rPr lang="fa-IR" sz="2000" dirty="0" smtClean="0">
                <a:latin typeface="Tahoma" pitchFamily="34" charset="0"/>
                <a:cs typeface="B Lotus" pitchFamily="2" charset="-78"/>
              </a:rPr>
              <a:t>اولین مسجد پیامبر در مدینه</a:t>
            </a:r>
            <a:endParaRPr lang="en-US" sz="2000" dirty="0">
              <a:latin typeface="Tahoma" pitchFamily="34" charset="0"/>
              <a:cs typeface="B Lotus" pitchFamily="2" charset="-78"/>
            </a:endParaRPr>
          </a:p>
        </p:txBody>
      </p:sp>
      <p:sp>
        <p:nvSpPr>
          <p:cNvPr id="16" name="TextBox 15"/>
          <p:cNvSpPr txBox="1"/>
          <p:nvPr/>
        </p:nvSpPr>
        <p:spPr>
          <a:xfrm>
            <a:off x="2514600" y="2447790"/>
            <a:ext cx="1503218" cy="1015663"/>
          </a:xfrm>
          <a:prstGeom prst="rect">
            <a:avLst/>
          </a:prstGeom>
          <a:noFill/>
        </p:spPr>
        <p:txBody>
          <a:bodyPr wrap="square" rtlCol="0">
            <a:spAutoFit/>
          </a:bodyPr>
          <a:lstStyle/>
          <a:p>
            <a:pPr algn="ctr"/>
            <a:r>
              <a:rPr lang="fa-IR" sz="2000" dirty="0" smtClean="0">
                <a:latin typeface="Tahoma" pitchFamily="34" charset="0"/>
                <a:cs typeface="B Lotus" pitchFamily="2" charset="-78"/>
              </a:rPr>
              <a:t>637</a:t>
            </a:r>
          </a:p>
          <a:p>
            <a:pPr algn="ctr"/>
            <a:r>
              <a:rPr lang="fa-IR" sz="2000" dirty="0" smtClean="0">
                <a:latin typeface="Tahoma" pitchFamily="34" charset="0"/>
                <a:cs typeface="B Lotus" pitchFamily="2" charset="-78"/>
              </a:rPr>
              <a:t>اولین شکست ایران</a:t>
            </a:r>
            <a:endParaRPr lang="en-US" sz="2000" dirty="0">
              <a:latin typeface="Tahoma" pitchFamily="34" charset="0"/>
              <a:cs typeface="B Lotus" pitchFamily="2" charset="-78"/>
            </a:endParaRPr>
          </a:p>
        </p:txBody>
      </p:sp>
      <p:sp>
        <p:nvSpPr>
          <p:cNvPr id="17" name="TextBox 16"/>
          <p:cNvSpPr txBox="1"/>
          <p:nvPr/>
        </p:nvSpPr>
        <p:spPr>
          <a:xfrm>
            <a:off x="914400" y="2459274"/>
            <a:ext cx="1503218" cy="1015663"/>
          </a:xfrm>
          <a:prstGeom prst="rect">
            <a:avLst/>
          </a:prstGeom>
          <a:noFill/>
        </p:spPr>
        <p:txBody>
          <a:bodyPr wrap="square" rtlCol="0">
            <a:spAutoFit/>
          </a:bodyPr>
          <a:lstStyle/>
          <a:p>
            <a:pPr algn="ctr"/>
            <a:r>
              <a:rPr lang="fa-IR" sz="2000" dirty="0" smtClean="0">
                <a:latin typeface="Tahoma" pitchFamily="34" charset="0"/>
                <a:cs typeface="B Lotus" pitchFamily="2" charset="-78"/>
              </a:rPr>
              <a:t>6</a:t>
            </a:r>
            <a:r>
              <a:rPr lang="fa-IR" sz="2000" dirty="0">
                <a:latin typeface="Tahoma" pitchFamily="34" charset="0"/>
                <a:cs typeface="B Lotus" pitchFamily="2" charset="-78"/>
              </a:rPr>
              <a:t>5</a:t>
            </a:r>
            <a:r>
              <a:rPr lang="fa-IR" sz="2000" dirty="0" smtClean="0">
                <a:latin typeface="Tahoma" pitchFamily="34" charset="0"/>
                <a:cs typeface="B Lotus" pitchFamily="2" charset="-78"/>
              </a:rPr>
              <a:t>7</a:t>
            </a:r>
          </a:p>
          <a:p>
            <a:pPr algn="ctr"/>
            <a:r>
              <a:rPr lang="fa-IR" sz="2000" dirty="0" smtClean="0">
                <a:latin typeface="Tahoma" pitchFamily="34" charset="0"/>
                <a:cs typeface="B Lotus" pitchFamily="2" charset="-78"/>
              </a:rPr>
              <a:t>سقوط کامل ساسانی</a:t>
            </a:r>
            <a:endParaRPr lang="en-US" sz="2000" dirty="0">
              <a:latin typeface="Tahoma" pitchFamily="34" charset="0"/>
              <a:cs typeface="B Lotus" pitchFamily="2" charset="-78"/>
            </a:endParaRPr>
          </a:p>
        </p:txBody>
      </p:sp>
      <p:sp>
        <p:nvSpPr>
          <p:cNvPr id="18" name="TextBox 17"/>
          <p:cNvSpPr txBox="1"/>
          <p:nvPr/>
        </p:nvSpPr>
        <p:spPr>
          <a:xfrm>
            <a:off x="1828800" y="3667356"/>
            <a:ext cx="6477000" cy="1138773"/>
          </a:xfrm>
          <a:prstGeom prst="rect">
            <a:avLst/>
          </a:prstGeom>
          <a:noFill/>
        </p:spPr>
        <p:txBody>
          <a:bodyPr wrap="square" rtlCol="0">
            <a:spAutoFit/>
          </a:bodyPr>
          <a:lstStyle/>
          <a:p>
            <a:pPr algn="r" rtl="1"/>
            <a:r>
              <a:rPr lang="fa-IR" sz="2400" dirty="0" smtClean="0">
                <a:cs typeface="B Lotus" pitchFamily="2" charset="-78"/>
              </a:rPr>
              <a:t>شیوه ها       زادگاه (خواستگاه)         بیشترین آثار</a:t>
            </a:r>
            <a:endParaRPr lang="fa-IR" sz="2400" dirty="0">
              <a:cs typeface="B Lotus" pitchFamily="2" charset="-78"/>
            </a:endParaRPr>
          </a:p>
          <a:p>
            <a:pPr algn="r" rtl="1"/>
            <a:r>
              <a:rPr lang="fa-IR" sz="2400" b="1" u="sng" dirty="0" smtClean="0">
                <a:cs typeface="B Lotus" pitchFamily="2" charset="-78"/>
              </a:rPr>
              <a:t>خراسان</a:t>
            </a:r>
            <a:r>
              <a:rPr lang="fa-IR" sz="2400" dirty="0" smtClean="0">
                <a:cs typeface="B Lotus" pitchFamily="2" charset="-78"/>
              </a:rPr>
              <a:t>      </a:t>
            </a:r>
            <a:r>
              <a:rPr lang="fa-IR" sz="2200" dirty="0" smtClean="0">
                <a:cs typeface="B Lotus" pitchFamily="2" charset="-78"/>
              </a:rPr>
              <a:t>کمتر تحت تاثیر </a:t>
            </a:r>
            <a:r>
              <a:rPr lang="fa-IR" sz="2200" dirty="0">
                <a:latin typeface="Tahoma" pitchFamily="34" charset="0"/>
                <a:cs typeface="B Lotus" pitchFamily="2" charset="-78"/>
              </a:rPr>
              <a:t>مهاجمان</a:t>
            </a:r>
          </a:p>
          <a:p>
            <a:pPr algn="r" rtl="1"/>
            <a:r>
              <a:rPr lang="fa-IR" sz="2000" dirty="0"/>
              <a:t> </a:t>
            </a:r>
            <a:r>
              <a:rPr lang="fa-IR" sz="2000" dirty="0" smtClean="0"/>
              <a:t> </a:t>
            </a:r>
            <a:endParaRPr lang="en-US" sz="2000" dirty="0"/>
          </a:p>
        </p:txBody>
      </p:sp>
      <p:sp>
        <p:nvSpPr>
          <p:cNvPr id="19" name="TextBox 18"/>
          <p:cNvSpPr txBox="1"/>
          <p:nvPr/>
        </p:nvSpPr>
        <p:spPr>
          <a:xfrm>
            <a:off x="2963141" y="4771493"/>
            <a:ext cx="5181600" cy="1938992"/>
          </a:xfrm>
          <a:prstGeom prst="rect">
            <a:avLst/>
          </a:prstGeom>
          <a:noFill/>
        </p:spPr>
        <p:txBody>
          <a:bodyPr wrap="square" rtlCol="0">
            <a:spAutoFit/>
          </a:bodyPr>
          <a:lstStyle/>
          <a:p>
            <a:pPr algn="just" rtl="1"/>
            <a:r>
              <a:rPr lang="fa-IR" sz="2400" dirty="0" smtClean="0">
                <a:latin typeface="Tahoma" pitchFamily="34" charset="0"/>
                <a:cs typeface="B Lotus" pitchFamily="2" charset="-78"/>
              </a:rPr>
              <a:t>ابومسلم     قیام در 129 هجری   امویان به عباسیان</a:t>
            </a:r>
            <a:endParaRPr lang="fa-IR" sz="2400" dirty="0">
              <a:latin typeface="Tahoma" pitchFamily="34" charset="0"/>
              <a:cs typeface="B Lotus" pitchFamily="2" charset="-78"/>
            </a:endParaRPr>
          </a:p>
          <a:p>
            <a:pPr algn="just" rtl="1"/>
            <a:r>
              <a:rPr lang="fa-IR" sz="2400" dirty="0" smtClean="0">
                <a:latin typeface="Tahoma" pitchFamily="34" charset="0"/>
                <a:cs typeface="B Lotus" pitchFamily="2" charset="-78"/>
              </a:rPr>
              <a:t>طاهریان    اواخر قرن 2  خراسان</a:t>
            </a:r>
            <a:endParaRPr lang="fa-IR" sz="2400" dirty="0">
              <a:latin typeface="Tahoma" pitchFamily="34" charset="0"/>
              <a:cs typeface="B Lotus" pitchFamily="2" charset="-78"/>
            </a:endParaRPr>
          </a:p>
          <a:p>
            <a:pPr algn="just" rtl="1"/>
            <a:r>
              <a:rPr lang="fa-IR" sz="2400" dirty="0" smtClean="0">
                <a:latin typeface="Tahoma" pitchFamily="34" charset="0"/>
                <a:cs typeface="B Lotus" pitchFamily="2" charset="-78"/>
              </a:rPr>
              <a:t>صفاریان   اواسط قرن 3  سیستان و بلوچستان</a:t>
            </a:r>
            <a:endParaRPr lang="fa-IR" sz="2400" dirty="0">
              <a:latin typeface="Tahoma" pitchFamily="34" charset="0"/>
              <a:cs typeface="B Lotus" pitchFamily="2" charset="-78"/>
            </a:endParaRPr>
          </a:p>
          <a:p>
            <a:pPr algn="just" rtl="1"/>
            <a:r>
              <a:rPr lang="fa-IR" sz="2400" dirty="0" smtClean="0">
                <a:latin typeface="Tahoma" pitchFamily="34" charset="0"/>
                <a:cs typeface="B Lotus" pitchFamily="2" charset="-78"/>
              </a:rPr>
              <a:t>علویان            //         مازندران </a:t>
            </a:r>
            <a:endParaRPr lang="fa-IR" sz="2400" dirty="0">
              <a:latin typeface="Tahoma" pitchFamily="34" charset="0"/>
              <a:cs typeface="B Lotus" pitchFamily="2" charset="-78"/>
            </a:endParaRPr>
          </a:p>
          <a:p>
            <a:pPr algn="just" rtl="1"/>
            <a:r>
              <a:rPr lang="fa-IR" sz="2400" dirty="0" smtClean="0">
                <a:latin typeface="Tahoma" pitchFamily="34" charset="0"/>
                <a:cs typeface="B Lotus" pitchFamily="2" charset="-78"/>
              </a:rPr>
              <a:t>سامانیان           //        خراسان</a:t>
            </a:r>
            <a:endParaRPr lang="fa-IR" sz="2400" dirty="0">
              <a:latin typeface="Tahoma" pitchFamily="34" charset="0"/>
              <a:cs typeface="B Lotus" pitchFamily="2" charset="-78"/>
            </a:endParaRPr>
          </a:p>
        </p:txBody>
      </p:sp>
      <p:sp>
        <p:nvSpPr>
          <p:cNvPr id="20" name="Left Arrow 19"/>
          <p:cNvSpPr/>
          <p:nvPr/>
        </p:nvSpPr>
        <p:spPr>
          <a:xfrm>
            <a:off x="7131627" y="3810000"/>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Left Arrow 20"/>
          <p:cNvSpPr/>
          <p:nvPr/>
        </p:nvSpPr>
        <p:spPr>
          <a:xfrm>
            <a:off x="4824845" y="3810000"/>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Left Arrow 21"/>
          <p:cNvSpPr/>
          <p:nvPr/>
        </p:nvSpPr>
        <p:spPr>
          <a:xfrm>
            <a:off x="7131627" y="4186304"/>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TextBox 22"/>
          <p:cNvSpPr txBox="1"/>
          <p:nvPr/>
        </p:nvSpPr>
        <p:spPr>
          <a:xfrm>
            <a:off x="4059382" y="1531762"/>
            <a:ext cx="1828800" cy="400110"/>
          </a:xfrm>
          <a:prstGeom prst="rect">
            <a:avLst/>
          </a:prstGeom>
          <a:noFill/>
        </p:spPr>
        <p:txBody>
          <a:bodyPr wrap="square" rtlCol="0">
            <a:spAutoFit/>
          </a:bodyPr>
          <a:lstStyle/>
          <a:p>
            <a:pPr algn="ctr"/>
            <a:r>
              <a:rPr lang="fa-IR" sz="2000" b="1" dirty="0" smtClean="0">
                <a:latin typeface="Tahoma" pitchFamily="34" charset="0"/>
                <a:cs typeface="B Lotus" pitchFamily="2" charset="-78"/>
              </a:rPr>
              <a:t>شروع تقویم اسلامی</a:t>
            </a:r>
            <a:endParaRPr lang="en-US" sz="2000" b="1" dirty="0">
              <a:latin typeface="Tahoma" pitchFamily="34" charset="0"/>
              <a:cs typeface="B Lotus" pitchFamily="2" charset="-78"/>
            </a:endParaRPr>
          </a:p>
        </p:txBody>
      </p:sp>
      <p:sp>
        <p:nvSpPr>
          <p:cNvPr id="24" name="Down Arrow 23"/>
          <p:cNvSpPr/>
          <p:nvPr/>
        </p:nvSpPr>
        <p:spPr>
          <a:xfrm>
            <a:off x="4717472" y="1952654"/>
            <a:ext cx="471055" cy="21479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ight Brace 25"/>
          <p:cNvSpPr/>
          <p:nvPr/>
        </p:nvSpPr>
        <p:spPr>
          <a:xfrm>
            <a:off x="8172450" y="4806129"/>
            <a:ext cx="381000" cy="1676400"/>
          </a:xfrm>
          <a:prstGeom prst="righ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5898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rmAutofit/>
          </a:bodyPr>
          <a:lstStyle/>
          <a:p>
            <a:pPr marL="0" indent="0" algn="just" rtl="1">
              <a:buNone/>
            </a:pPr>
            <a:r>
              <a:rPr lang="fa-IR" sz="2800" b="1" dirty="0" smtClean="0">
                <a:latin typeface="Tahoma" pitchFamily="34" charset="0"/>
                <a:cs typeface="B Lotus" pitchFamily="2" charset="-78"/>
              </a:rPr>
              <a:t>اولین بناهای مهم ساخته شده بعد از اسلام   </a:t>
            </a:r>
            <a:r>
              <a:rPr lang="fa-IR" sz="2800" b="1" dirty="0" smtClean="0">
                <a:latin typeface="Tahoma" pitchFamily="34" charset="0"/>
                <a:cs typeface="B Lotus" pitchFamily="2" charset="-78"/>
              </a:rPr>
              <a:t>         </a:t>
            </a:r>
            <a:r>
              <a:rPr lang="fa-IR" sz="2800" b="1" dirty="0" smtClean="0">
                <a:latin typeface="Tahoma" pitchFamily="34" charset="0"/>
                <a:cs typeface="B Lotus" pitchFamily="2" charset="-78"/>
              </a:rPr>
              <a:t>مسجد</a:t>
            </a:r>
          </a:p>
          <a:p>
            <a:pPr marL="0" indent="0" algn="just" rtl="1">
              <a:buNone/>
            </a:pPr>
            <a:endParaRPr lang="fa-IR" sz="2800" b="1" dirty="0" smtClean="0">
              <a:latin typeface="Tahoma" pitchFamily="34" charset="0"/>
              <a:cs typeface="B Lotus" pitchFamily="2" charset="-78"/>
            </a:endParaRPr>
          </a:p>
          <a:p>
            <a:pPr marL="0" indent="0" algn="just" rtl="1">
              <a:buNone/>
            </a:pPr>
            <a:r>
              <a:rPr lang="fa-IR" sz="2400" b="1" dirty="0" smtClean="0">
                <a:latin typeface="Tahoma" pitchFamily="34" charset="0"/>
                <a:cs typeface="B Lotus" pitchFamily="2" charset="-78"/>
              </a:rPr>
              <a:t>3 الگوی </a:t>
            </a:r>
            <a:r>
              <a:rPr lang="fa-IR" sz="2400" b="1" dirty="0">
                <a:latin typeface="Tahoma" pitchFamily="34" charset="0"/>
                <a:cs typeface="B Lotus" pitchFamily="2" charset="-78"/>
              </a:rPr>
              <a:t>مهم و اصلی در مسجد سازی</a:t>
            </a:r>
          </a:p>
          <a:p>
            <a:pPr marL="0" indent="0" algn="just" rtl="1">
              <a:buNone/>
            </a:pPr>
            <a:r>
              <a:rPr lang="fa-IR" sz="2400" b="1" dirty="0">
                <a:latin typeface="Tahoma" pitchFamily="34" charset="0"/>
                <a:cs typeface="B Lotus" pitchFamily="2" charset="-78"/>
              </a:rPr>
              <a:t>1- </a:t>
            </a:r>
            <a:r>
              <a:rPr lang="fa-IR" sz="2400" b="1" dirty="0" smtClean="0">
                <a:latin typeface="Tahoma" pitchFamily="34" charset="0"/>
                <a:cs typeface="B Lotus" pitchFamily="2" charset="-78"/>
              </a:rPr>
              <a:t>شبستانی</a:t>
            </a:r>
          </a:p>
          <a:p>
            <a:pPr marL="0" indent="0" algn="just" rtl="1">
              <a:buNone/>
            </a:pPr>
            <a:endParaRPr lang="fa-IR" sz="2400" b="1" dirty="0">
              <a:latin typeface="Tahoma" pitchFamily="34" charset="0"/>
              <a:cs typeface="B Lotus" pitchFamily="2" charset="-78"/>
            </a:endParaRPr>
          </a:p>
          <a:p>
            <a:pPr marL="0" indent="0" algn="just" rtl="1">
              <a:buNone/>
            </a:pPr>
            <a:r>
              <a:rPr lang="fa-IR" sz="2400" b="1" dirty="0">
                <a:latin typeface="Tahoma" pitchFamily="34" charset="0"/>
                <a:cs typeface="B Lotus" pitchFamily="2" charset="-78"/>
              </a:rPr>
              <a:t>2- آتشکده </a:t>
            </a:r>
            <a:r>
              <a:rPr lang="fa-IR" sz="2400" b="1" dirty="0" smtClean="0">
                <a:latin typeface="Tahoma" pitchFamily="34" charset="0"/>
                <a:cs typeface="B Lotus" pitchFamily="2" charset="-78"/>
              </a:rPr>
              <a:t>ای</a:t>
            </a:r>
          </a:p>
          <a:p>
            <a:pPr marL="0" indent="0" algn="just" rtl="1">
              <a:buNone/>
            </a:pPr>
            <a:endParaRPr lang="fa-IR" sz="2400" b="1" dirty="0">
              <a:latin typeface="Tahoma" pitchFamily="34" charset="0"/>
              <a:cs typeface="B Lotus" pitchFamily="2" charset="-78"/>
            </a:endParaRPr>
          </a:p>
          <a:p>
            <a:pPr marL="0" indent="0" algn="just" rtl="1">
              <a:buNone/>
            </a:pPr>
            <a:r>
              <a:rPr lang="fa-IR" sz="2400" b="1" dirty="0">
                <a:latin typeface="Tahoma" pitchFamily="34" charset="0"/>
                <a:cs typeface="B Lotus" pitchFamily="2" charset="-78"/>
              </a:rPr>
              <a:t>3- </a:t>
            </a:r>
            <a:r>
              <a:rPr lang="fa-IR" sz="2400" b="1" dirty="0" smtClean="0">
                <a:latin typeface="Tahoma" pitchFamily="34" charset="0"/>
                <a:cs typeface="B Lotus" pitchFamily="2" charset="-78"/>
              </a:rPr>
              <a:t>گیری</a:t>
            </a:r>
          </a:p>
          <a:p>
            <a:pPr marL="0" indent="0" algn="just" rtl="1">
              <a:buNone/>
            </a:pPr>
            <a:endParaRPr lang="en-US" sz="2400" b="1" dirty="0">
              <a:latin typeface="Tahoma" pitchFamily="34" charset="0"/>
              <a:cs typeface="B Lotus" pitchFamily="2" charset="-78"/>
            </a:endParaRPr>
          </a:p>
        </p:txBody>
      </p:sp>
      <p:sp>
        <p:nvSpPr>
          <p:cNvPr id="4" name="Down Arrow 3"/>
          <p:cNvSpPr/>
          <p:nvPr/>
        </p:nvSpPr>
        <p:spPr>
          <a:xfrm rot="5400000">
            <a:off x="3660452" y="528604"/>
            <a:ext cx="471055" cy="36719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793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b="1" dirty="0">
                <a:cs typeface="B Lotus" pitchFamily="2" charset="-78"/>
              </a:rPr>
              <a:t>ویژگی ها</a:t>
            </a:r>
            <a:endParaRPr lang="en-US" b="1" dirty="0">
              <a:cs typeface="B Lotus" pitchFamily="2" charset="-78"/>
            </a:endParaRPr>
          </a:p>
        </p:txBody>
      </p:sp>
      <p:sp>
        <p:nvSpPr>
          <p:cNvPr id="3" name="Content Placeholder 2"/>
          <p:cNvSpPr>
            <a:spLocks noGrp="1"/>
          </p:cNvSpPr>
          <p:nvPr>
            <p:ph idx="1"/>
          </p:nvPr>
        </p:nvSpPr>
        <p:spPr/>
        <p:txBody>
          <a:bodyPr vert="horz" lIns="91440" tIns="45720" rIns="91440" bIns="45720" rtlCol="0">
            <a:normAutofit/>
          </a:bodyPr>
          <a:lstStyle/>
          <a:p>
            <a:pPr algn="just" rtl="1">
              <a:buFont typeface="Wingdings" pitchFamily="2" charset="2"/>
              <a:buChar char="§"/>
            </a:pPr>
            <a:r>
              <a:rPr lang="fa-IR" sz="2800" dirty="0">
                <a:latin typeface="Tahoma" pitchFamily="34" charset="0"/>
                <a:cs typeface="B Lotus" pitchFamily="2" charset="-78"/>
              </a:rPr>
              <a:t>مردم وارتر- ارتفاعات کوتاهتر  </a:t>
            </a:r>
            <a:r>
              <a:rPr lang="fa-IR" sz="2800" dirty="0" smtClean="0">
                <a:latin typeface="Tahoma" pitchFamily="34" charset="0"/>
                <a:cs typeface="B Lotus" pitchFamily="2" charset="-78"/>
              </a:rPr>
              <a:t>  ابعاد </a:t>
            </a:r>
            <a:r>
              <a:rPr lang="fa-IR" sz="2800" dirty="0">
                <a:latin typeface="Tahoma" pitchFamily="34" charset="0"/>
                <a:cs typeface="B Lotus" pitchFamily="2" charset="-78"/>
              </a:rPr>
              <a:t>انسانی</a:t>
            </a:r>
          </a:p>
          <a:p>
            <a:pPr algn="just" rtl="1">
              <a:buFont typeface="Wingdings" pitchFamily="2" charset="2"/>
              <a:buChar char="§"/>
            </a:pPr>
            <a:r>
              <a:rPr lang="fa-IR" sz="2800" dirty="0">
                <a:latin typeface="Tahoma" pitchFamily="34" charset="0"/>
                <a:cs typeface="B Lotus" pitchFamily="2" charset="-78"/>
              </a:rPr>
              <a:t>پرهیز از تزئینات – تزئینات محدود به گچبری های دیوارهای داخلی با الگوی ساسانی  </a:t>
            </a:r>
            <a:r>
              <a:rPr lang="fa-IR" sz="2800" dirty="0" smtClean="0">
                <a:latin typeface="Tahoma" pitchFamily="34" charset="0"/>
                <a:cs typeface="B Lotus" pitchFamily="2" charset="-78"/>
              </a:rPr>
              <a:t>  ساده </a:t>
            </a:r>
            <a:r>
              <a:rPr lang="fa-IR" sz="2800" dirty="0">
                <a:latin typeface="Tahoma" pitchFamily="34" charset="0"/>
                <a:cs typeface="B Lotus" pitchFamily="2" charset="-78"/>
              </a:rPr>
              <a:t>و خفیف تر</a:t>
            </a:r>
          </a:p>
          <a:p>
            <a:pPr algn="just" rtl="1">
              <a:buFont typeface="Wingdings" pitchFamily="2" charset="2"/>
              <a:buChar char="§"/>
            </a:pPr>
            <a:r>
              <a:rPr lang="fa-IR" sz="2800" dirty="0">
                <a:latin typeface="Tahoma" pitchFamily="34" charset="0"/>
                <a:cs typeface="B Lotus" pitchFamily="2" charset="-78"/>
              </a:rPr>
              <a:t>در چند قرن اول گنبد زده نمی شود  </a:t>
            </a:r>
            <a:r>
              <a:rPr lang="fa-IR" sz="2800" dirty="0" smtClean="0">
                <a:latin typeface="Tahoma" pitchFamily="34" charset="0"/>
                <a:cs typeface="B Lotus" pitchFamily="2" charset="-78"/>
              </a:rPr>
              <a:t>  تداوم </a:t>
            </a:r>
            <a:r>
              <a:rPr lang="fa-IR" sz="2800" dirty="0">
                <a:latin typeface="Tahoma" pitchFamily="34" charset="0"/>
                <a:cs typeface="B Lotus" pitchFamily="2" charset="-78"/>
              </a:rPr>
              <a:t>طاق آهنگ باچفد مازه دار  ارتفاع کمتر</a:t>
            </a:r>
          </a:p>
          <a:p>
            <a:pPr algn="just" rtl="1">
              <a:buFont typeface="Wingdings" pitchFamily="2" charset="2"/>
              <a:buChar char="§"/>
            </a:pPr>
            <a:r>
              <a:rPr lang="fa-IR" sz="2800" dirty="0">
                <a:latin typeface="Tahoma" pitchFamily="34" charset="0"/>
                <a:cs typeface="B Lotus" pitchFamily="2" charset="-78"/>
              </a:rPr>
              <a:t>مصالح کاملاً بوم آورد    </a:t>
            </a:r>
            <a:r>
              <a:rPr lang="fa-IR" sz="2800" dirty="0" smtClean="0">
                <a:latin typeface="Tahoma" pitchFamily="34" charset="0"/>
                <a:cs typeface="B Lotus" pitchFamily="2" charset="-78"/>
              </a:rPr>
              <a:t> خشت </a:t>
            </a:r>
            <a:r>
              <a:rPr lang="fa-IR" sz="2800" dirty="0">
                <a:latin typeface="Tahoma" pitchFamily="34" charset="0"/>
                <a:cs typeface="B Lotus" pitchFamily="2" charset="-78"/>
              </a:rPr>
              <a:t>و آجر و چینه</a:t>
            </a:r>
          </a:p>
          <a:p>
            <a:pPr algn="just" rtl="1">
              <a:buFont typeface="Wingdings" pitchFamily="2" charset="2"/>
              <a:buChar char="§"/>
            </a:pPr>
            <a:r>
              <a:rPr lang="fa-IR" sz="2800" dirty="0">
                <a:latin typeface="Tahoma" pitchFamily="34" charset="0"/>
                <a:cs typeface="B Lotus" pitchFamily="2" charset="-78"/>
              </a:rPr>
              <a:t>تداوم شیوه پارتی است مگر در پلان ها (نماسازی، مصالح و ... تداوم پیدا میکند</a:t>
            </a:r>
            <a:r>
              <a:rPr lang="fa-IR" sz="2800" dirty="0" smtClean="0">
                <a:latin typeface="Tahoma" pitchFamily="34" charset="0"/>
                <a:cs typeface="B Lotus" pitchFamily="2" charset="-78"/>
              </a:rPr>
              <a:t>)</a:t>
            </a:r>
          </a:p>
          <a:p>
            <a:pPr algn="just" rtl="1">
              <a:buFont typeface="Wingdings" pitchFamily="2" charset="2"/>
              <a:buChar char="§"/>
            </a:pPr>
            <a:r>
              <a:rPr lang="fa-IR" sz="2800" dirty="0" smtClean="0">
                <a:latin typeface="Tahoma" pitchFamily="34" charset="0"/>
                <a:cs typeface="B Lotus" pitchFamily="2" charset="-78"/>
              </a:rPr>
              <a:t>شروع اجرای طاق چشمه برای فضاهای مربع متوالی</a:t>
            </a:r>
          </a:p>
          <a:p>
            <a:pPr algn="just" rtl="1">
              <a:buFont typeface="Wingdings" pitchFamily="2" charset="2"/>
              <a:buChar char="§"/>
            </a:pPr>
            <a:endParaRPr lang="en-US" sz="2800" dirty="0">
              <a:latin typeface="Tahoma" pitchFamily="34" charset="0"/>
              <a:cs typeface="B Lotus" pitchFamily="2" charset="-78"/>
            </a:endParaRPr>
          </a:p>
        </p:txBody>
      </p:sp>
      <p:sp>
        <p:nvSpPr>
          <p:cNvPr id="4" name="Left Arrow 3"/>
          <p:cNvSpPr/>
          <p:nvPr/>
        </p:nvSpPr>
        <p:spPr>
          <a:xfrm>
            <a:off x="4724400" y="1752600"/>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Left Arrow 4"/>
          <p:cNvSpPr/>
          <p:nvPr/>
        </p:nvSpPr>
        <p:spPr>
          <a:xfrm>
            <a:off x="4114800" y="3200400"/>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Left Arrow 5"/>
          <p:cNvSpPr/>
          <p:nvPr/>
        </p:nvSpPr>
        <p:spPr>
          <a:xfrm>
            <a:off x="5614555" y="4156364"/>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Left Arrow 6"/>
          <p:cNvSpPr/>
          <p:nvPr/>
        </p:nvSpPr>
        <p:spPr>
          <a:xfrm>
            <a:off x="6172200" y="2667000"/>
            <a:ext cx="228600" cy="1524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701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85800" y="1981200"/>
            <a:ext cx="77724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90000"/>
              </a:lnSpc>
            </a:pPr>
            <a:endParaRPr lang="en-US" dirty="0">
              <a:latin typeface="Tahoma" pitchFamily="34" charset="0"/>
            </a:endParaRPr>
          </a:p>
        </p:txBody>
      </p:sp>
      <p:sp>
        <p:nvSpPr>
          <p:cNvPr id="5" name="Rectangle 3"/>
          <p:cNvSpPr txBox="1">
            <a:spLocks noChangeArrowheads="1"/>
          </p:cNvSpPr>
          <p:nvPr/>
        </p:nvSpPr>
        <p:spPr>
          <a:xfrm>
            <a:off x="457200" y="381000"/>
            <a:ext cx="83058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rtl="1">
              <a:lnSpc>
                <a:spcPct val="150000"/>
              </a:lnSpc>
              <a:buNone/>
            </a:pPr>
            <a:r>
              <a:rPr lang="ar-SA" sz="2400" dirty="0" smtClean="0">
                <a:latin typeface="Tahoma" pitchFamily="34" charset="0"/>
                <a:cs typeface="B Lotus" pitchFamily="2" charset="-78"/>
              </a:rPr>
              <a:t>گرچه اين شيوه به ظاهر در قرن اول هجري قمري پديدار گشت و تا قرن چهارم ادامه يافت، اما بايد به خاطر داشت كه اين شيوه ريشه در معماري پيش از خود داشت و بر معماري پس از خود نيز تأثير نهاد. اين شيوه در دوره‌اي بسيار پرفراز و نشيب در تاريخ كشورمان به مركزيت خراسان بالنده بود و </a:t>
            </a:r>
            <a:r>
              <a:rPr lang="ar-SA" sz="2400" dirty="0">
                <a:latin typeface="Tahoma" pitchFamily="34" charset="0"/>
                <a:cs typeface="B Lotus" pitchFamily="2" charset="-78"/>
              </a:rPr>
              <a:t>به مرور زمان به شهرهاي ديگر نيز نفوذ كرد</a:t>
            </a:r>
            <a:r>
              <a:rPr lang="fa-IR" sz="2400" dirty="0">
                <a:latin typeface="Tahoma" pitchFamily="34" charset="0"/>
                <a:cs typeface="B Lotus" pitchFamily="2" charset="-78"/>
              </a:rPr>
              <a:t>.</a:t>
            </a:r>
          </a:p>
          <a:p>
            <a:pPr marL="0" indent="0" algn="just" rtl="1">
              <a:lnSpc>
                <a:spcPct val="150000"/>
              </a:lnSpc>
              <a:buNone/>
            </a:pPr>
            <a:r>
              <a:rPr lang="ar-SA" sz="2400" dirty="0">
                <a:latin typeface="Tahoma" pitchFamily="34" charset="0"/>
                <a:cs typeface="B Lotus" pitchFamily="2" charset="-78"/>
              </a:rPr>
              <a:t>بناهاي ساده اين دوره يادآور ساده‌زيستي مسلمانان راستين صدر اسلام است. در آنها از تزيينات [انبوه ] سراغي نمي‌توانيم بگيريم؛ همچنين مردم‌واري به عنوان تأمين نيازهاي اساسي مردم در اين شيوه جايگاه ويژه‌اي داشت. در نحوه بكارگيري مصالح نيز سعي بر آن بود تا از مصالح بوم آورد، مصالحي كه در نزديكي محل ساخت يافت مي‌شود استفاده </a:t>
            </a:r>
            <a:r>
              <a:rPr lang="ar-SA" sz="2400" dirty="0" smtClean="0">
                <a:latin typeface="Tahoma" pitchFamily="34" charset="0"/>
                <a:cs typeface="B Lotus" pitchFamily="2" charset="-78"/>
              </a:rPr>
              <a:t>شود</a:t>
            </a:r>
            <a:r>
              <a:rPr lang="fa-IR" sz="2400" dirty="0" smtClean="0">
                <a:latin typeface="Tahoma" pitchFamily="34" charset="0"/>
                <a:cs typeface="B Lotus" pitchFamily="2" charset="-78"/>
              </a:rPr>
              <a:t>.</a:t>
            </a:r>
            <a:endParaRPr lang="en-US" sz="2400" dirty="0">
              <a:latin typeface="Tahoma" pitchFamily="34" charset="0"/>
              <a:cs typeface="B Lotus" pitchFamily="2" charset="-78"/>
            </a:endParaRPr>
          </a:p>
          <a:p>
            <a:pPr marL="0" indent="0" algn="just" rtl="1">
              <a:lnSpc>
                <a:spcPct val="90000"/>
              </a:lnSpc>
              <a:buNone/>
            </a:pPr>
            <a:endParaRPr lang="en-US" sz="2400" dirty="0">
              <a:latin typeface="Tahoma" pitchFamily="34" charset="0"/>
              <a:cs typeface="B Lotus" pitchFamily="2" charset="-78"/>
            </a:endParaRPr>
          </a:p>
        </p:txBody>
      </p:sp>
    </p:spTree>
    <p:extLst>
      <p:ext uri="{BB962C8B-B14F-4D97-AF65-F5344CB8AC3E}">
        <p14:creationId xmlns:p14="http://schemas.microsoft.com/office/powerpoint/2010/main" val="2991970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b="1" dirty="0">
                <a:cs typeface="B Lotus" pitchFamily="2" charset="-78"/>
              </a:rPr>
              <a:t>بناهای سبک خراسانی</a:t>
            </a:r>
            <a:endParaRPr lang="en-US" b="1" dirty="0">
              <a:cs typeface="B Lotus" pitchFamily="2" charset="-78"/>
            </a:endParaRPr>
          </a:p>
        </p:txBody>
      </p:sp>
      <p:sp>
        <p:nvSpPr>
          <p:cNvPr id="3" name="Content Placeholder 2"/>
          <p:cNvSpPr>
            <a:spLocks noGrp="1"/>
          </p:cNvSpPr>
          <p:nvPr>
            <p:ph idx="1"/>
          </p:nvPr>
        </p:nvSpPr>
        <p:spPr/>
        <p:txBody>
          <a:bodyPr vert="horz" lIns="91440" tIns="45720" rIns="91440" bIns="45720" rtlCol="0">
            <a:normAutofit/>
          </a:bodyPr>
          <a:lstStyle/>
          <a:p>
            <a:pPr algn="just" rtl="1">
              <a:buFont typeface="Wingdings" pitchFamily="2" charset="2"/>
              <a:buChar char="§"/>
            </a:pPr>
            <a:r>
              <a:rPr lang="ar-SA" sz="2800" dirty="0">
                <a:latin typeface="Tahoma" pitchFamily="34" charset="0"/>
                <a:cs typeface="B Lotus" pitchFamily="2" charset="-78"/>
              </a:rPr>
              <a:t>مسجد مدينه 622 ميلادي</a:t>
            </a:r>
          </a:p>
          <a:p>
            <a:pPr algn="just" rtl="1">
              <a:buFont typeface="Wingdings" pitchFamily="2" charset="2"/>
              <a:buChar char="§"/>
            </a:pPr>
            <a:r>
              <a:rPr lang="ar-SA" sz="2800" dirty="0" smtClean="0">
                <a:latin typeface="Tahoma" pitchFamily="34" charset="0"/>
                <a:cs typeface="B Lotus" pitchFamily="2" charset="-78"/>
              </a:rPr>
              <a:t>مسجد </a:t>
            </a:r>
            <a:r>
              <a:rPr lang="ar-SA" sz="2800" dirty="0">
                <a:latin typeface="Tahoma" pitchFamily="34" charset="0"/>
                <a:cs typeface="B Lotus" pitchFamily="2" charset="-78"/>
              </a:rPr>
              <a:t>جامع فهرج 60-50 هجري</a:t>
            </a:r>
          </a:p>
          <a:p>
            <a:pPr algn="just" rtl="1">
              <a:buFont typeface="Wingdings" pitchFamily="2" charset="2"/>
              <a:buChar char="§"/>
            </a:pPr>
            <a:r>
              <a:rPr lang="ar-SA" sz="2800" dirty="0">
                <a:latin typeface="Tahoma" pitchFamily="34" charset="0"/>
                <a:cs typeface="B Lotus" pitchFamily="2" charset="-78"/>
              </a:rPr>
              <a:t>تاريخانه دامغان 150 هجري</a:t>
            </a:r>
          </a:p>
          <a:p>
            <a:pPr algn="just" rtl="1">
              <a:buFont typeface="Wingdings" pitchFamily="2" charset="2"/>
              <a:buChar char="§"/>
            </a:pPr>
            <a:r>
              <a:rPr lang="ar-SA" sz="2800" dirty="0">
                <a:latin typeface="Tahoma" pitchFamily="34" charset="0"/>
                <a:cs typeface="B Lotus" pitchFamily="2" charset="-78"/>
              </a:rPr>
              <a:t>مسجد جامع اصفهان</a:t>
            </a:r>
          </a:p>
          <a:p>
            <a:pPr algn="just" rtl="1">
              <a:buFont typeface="Wingdings" pitchFamily="2" charset="2"/>
              <a:buChar char="§"/>
            </a:pPr>
            <a:r>
              <a:rPr lang="ar-SA" sz="2800" dirty="0">
                <a:latin typeface="Tahoma" pitchFamily="34" charset="0"/>
                <a:cs typeface="B Lotus" pitchFamily="2" charset="-78"/>
              </a:rPr>
              <a:t>مسجد جامع اردستان</a:t>
            </a:r>
          </a:p>
          <a:p>
            <a:pPr algn="just" rtl="1">
              <a:buFont typeface="Wingdings" pitchFamily="2" charset="2"/>
              <a:buChar char="§"/>
            </a:pPr>
            <a:r>
              <a:rPr lang="ar-SA" sz="2800" dirty="0">
                <a:latin typeface="Tahoma" pitchFamily="34" charset="0"/>
                <a:cs typeface="B Lotus" pitchFamily="2" charset="-78"/>
              </a:rPr>
              <a:t>مسجد جامع نايين</a:t>
            </a:r>
          </a:p>
          <a:p>
            <a:pPr algn="just" rtl="1">
              <a:buFont typeface="Wingdings" pitchFamily="2" charset="2"/>
              <a:buChar char="§"/>
            </a:pPr>
            <a:r>
              <a:rPr lang="ar-SA" sz="2800" dirty="0">
                <a:latin typeface="Tahoma" pitchFamily="34" charset="0"/>
                <a:cs typeface="B Lotus" pitchFamily="2" charset="-78"/>
              </a:rPr>
              <a:t>مسجد جامع نيريز</a:t>
            </a:r>
            <a:endParaRPr lang="en-US" sz="2800" dirty="0">
              <a:latin typeface="Tahoma" pitchFamily="34" charset="0"/>
              <a:cs typeface="B Lotus" pitchFamily="2" charset="-78"/>
            </a:endParaRPr>
          </a:p>
          <a:p>
            <a:pPr algn="just" rtl="1">
              <a:buFont typeface="Wingdings" pitchFamily="2" charset="2"/>
              <a:buChar char="§"/>
            </a:pPr>
            <a:endParaRPr lang="en-US" sz="2800" dirty="0">
              <a:latin typeface="Tahoma" pitchFamily="34" charset="0"/>
              <a:cs typeface="B Lotus" pitchFamily="2" charset="-78"/>
            </a:endParaRPr>
          </a:p>
        </p:txBody>
      </p:sp>
    </p:spTree>
    <p:extLst>
      <p:ext uri="{BB962C8B-B14F-4D97-AF65-F5344CB8AC3E}">
        <p14:creationId xmlns:p14="http://schemas.microsoft.com/office/powerpoint/2010/main" val="2272229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1"/>
          <p:cNvSpPr>
            <a:spLocks noGrp="1"/>
          </p:cNvSpPr>
          <p:nvPr>
            <p:ph type="title"/>
          </p:nvPr>
        </p:nvSpPr>
        <p:spPr>
          <a:xfrm>
            <a:off x="457200" y="274638"/>
            <a:ext cx="8229600" cy="1143000"/>
          </a:xfrm>
        </p:spPr>
        <p:txBody>
          <a:bodyPr>
            <a:normAutofit/>
          </a:bodyPr>
          <a:lstStyle/>
          <a:p>
            <a:pPr algn="just" rtl="1"/>
            <a:r>
              <a:rPr lang="fa-IR" b="1" dirty="0" smtClean="0">
                <a:cs typeface="B Lotus" pitchFamily="2" charset="-78"/>
              </a:rPr>
              <a:t>فهرج یزد</a:t>
            </a:r>
            <a:endParaRPr lang="en-US" b="1" dirty="0">
              <a:cs typeface="B Lotus" pitchFamily="2" charset="-78"/>
            </a:endParaRPr>
          </a:p>
        </p:txBody>
      </p:sp>
      <p:pic>
        <p:nvPicPr>
          <p:cNvPr id="1027" name="Picture 3" descr="E:\tadris\bardasht\fahraj yazd\fahraj_friday_mosque_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67691"/>
            <a:ext cx="7691901" cy="535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25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0825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751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E:\tadris\bardasht\fahraj yazd\fahra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537410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tadris\bardasht\fahraj yazd\fahraj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2705" y="762000"/>
            <a:ext cx="3291840" cy="21528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tadris\bardasht\fahraj yazd\fahr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341" y="3733800"/>
            <a:ext cx="329184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30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solidFill>
                  <a:srgbClr val="3366CC"/>
                </a:solidFill>
              </a:rPr>
              <a:t>Beginning Islamic Architecture</a:t>
            </a:r>
          </a:p>
        </p:txBody>
      </p:sp>
      <p:sp>
        <p:nvSpPr>
          <p:cNvPr id="89091" name="Rectangle 3"/>
          <p:cNvSpPr>
            <a:spLocks noGrp="1" noChangeArrowheads="1"/>
          </p:cNvSpPr>
          <p:nvPr>
            <p:ph type="body" idx="1"/>
          </p:nvPr>
        </p:nvSpPr>
        <p:spPr/>
        <p:txBody>
          <a:bodyPr/>
          <a:lstStyle/>
          <a:p>
            <a:endParaRPr lang="en-US"/>
          </a:p>
        </p:txBody>
      </p:sp>
      <p:pic>
        <p:nvPicPr>
          <p:cNvPr id="89093" name="Picture 5" descr="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9094" name="AutoShape 6"/>
          <p:cNvSpPr>
            <a:spLocks/>
          </p:cNvSpPr>
          <p:nvPr/>
        </p:nvSpPr>
        <p:spPr bwMode="auto">
          <a:xfrm>
            <a:off x="0" y="2133600"/>
            <a:ext cx="1855788" cy="2024063"/>
          </a:xfrm>
          <a:prstGeom prst="borderCallout1">
            <a:avLst>
              <a:gd name="adj1" fmla="val 5648"/>
              <a:gd name="adj2" fmla="val 104106"/>
              <a:gd name="adj3" fmla="val 66027"/>
              <a:gd name="adj4" fmla="val 360244"/>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We are studying about this part of the world</a:t>
            </a:r>
          </a:p>
        </p:txBody>
      </p:sp>
    </p:spTree>
    <p:extLst>
      <p:ext uri="{BB962C8B-B14F-4D97-AF65-F5344CB8AC3E}">
        <p14:creationId xmlns:p14="http://schemas.microsoft.com/office/powerpoint/2010/main" val="1590339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strips(downLeft)">
                                      <p:cBhvr>
                                        <p:cTn id="7" dur="500"/>
                                        <p:tgtEl>
                                          <p:spTgt spid="89093"/>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9090"/>
                                        </p:tgtEl>
                                        <p:attrNameLst>
                                          <p:attrName>style.visibility</p:attrName>
                                        </p:attrNameLst>
                                      </p:cBhvr>
                                      <p:to>
                                        <p:strVal val="visible"/>
                                      </p:to>
                                    </p:set>
                                    <p:anim calcmode="lin" valueType="num">
                                      <p:cBhvr additive="base">
                                        <p:cTn id="11" dur="500" fill="hold"/>
                                        <p:tgtEl>
                                          <p:spTgt spid="89090"/>
                                        </p:tgtEl>
                                        <p:attrNameLst>
                                          <p:attrName>ppt_x</p:attrName>
                                        </p:attrNameLst>
                                      </p:cBhvr>
                                      <p:tavLst>
                                        <p:tav tm="0">
                                          <p:val>
                                            <p:strVal val="0-#ppt_w/2"/>
                                          </p:val>
                                        </p:tav>
                                        <p:tav tm="100000">
                                          <p:val>
                                            <p:strVal val="#ppt_x"/>
                                          </p:val>
                                        </p:tav>
                                      </p:tavLst>
                                    </p:anim>
                                    <p:anim calcmode="lin" valueType="num">
                                      <p:cBhvr additive="base">
                                        <p:cTn id="12" dur="500" fill="hold"/>
                                        <p:tgtEl>
                                          <p:spTgt spid="8909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89091">
                                            <p:txEl>
                                              <p:pRg st="0" end="0"/>
                                            </p:txEl>
                                          </p:spTgt>
                                        </p:tgtEl>
                                        <p:attrNameLst>
                                          <p:attrName>style.visibility</p:attrName>
                                        </p:attrNameLst>
                                      </p:cBhvr>
                                      <p:to>
                                        <p:strVal val="visible"/>
                                      </p:to>
                                    </p:set>
                                    <p:anim calcmode="lin" valueType="num">
                                      <p:cBhvr additive="base">
                                        <p:cTn id="16"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 calcmode="lin" valueType="num">
                                      <p:cBhvr additive="base">
                                        <p:cTn id="21" dur="500" fill="hold"/>
                                        <p:tgtEl>
                                          <p:spTgt spid="89094"/>
                                        </p:tgtEl>
                                        <p:attrNameLst>
                                          <p:attrName>ppt_x</p:attrName>
                                        </p:attrNameLst>
                                      </p:cBhvr>
                                      <p:tavLst>
                                        <p:tav tm="0">
                                          <p:val>
                                            <p:strVal val="0-#ppt_w/2"/>
                                          </p:val>
                                        </p:tav>
                                        <p:tav tm="100000">
                                          <p:val>
                                            <p:strVal val="#ppt_x"/>
                                          </p:val>
                                        </p:tav>
                                      </p:tavLst>
                                    </p:anim>
                                    <p:anim calcmode="lin" valueType="num">
                                      <p:cBhvr additive="base">
                                        <p:cTn id="22" dur="500" fill="hold"/>
                                        <p:tgtEl>
                                          <p:spTgt spid="890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utoUpdateAnimBg="0"/>
      <p:bldP spid="89091" grpId="0" build="p" autoUpdateAnimBg="0" advAuto="0"/>
      <p:bldP spid="8909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fahraj4"/>
          <p:cNvPicPr>
            <a:picLocks noChangeAspect="1" noChangeArrowheads="1"/>
          </p:cNvPicPr>
          <p:nvPr/>
        </p:nvPicPr>
        <p:blipFill rotWithShape="1">
          <a:blip r:embed="rId2">
            <a:extLst>
              <a:ext uri="{28A0092B-C50C-407E-A947-70E740481C1C}">
                <a14:useLocalDpi xmlns:a14="http://schemas.microsoft.com/office/drawing/2010/main" val="0"/>
              </a:ext>
            </a:extLst>
          </a:blip>
          <a:srcRect t="7870" b="4582"/>
          <a:stretch/>
        </p:blipFill>
        <p:spPr bwMode="auto">
          <a:xfrm>
            <a:off x="2209800" y="2182667"/>
            <a:ext cx="6934200" cy="46753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برش مسجد جامع فهر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3855"/>
            <a:ext cx="4762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53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fahraj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0782"/>
            <a:ext cx="4819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2363" t="35999" r="33455" b="2424"/>
          <a:stretch/>
        </p:blipFill>
        <p:spPr bwMode="auto">
          <a:xfrm>
            <a:off x="5631873" y="1371600"/>
            <a:ext cx="239399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2057400" y="3657600"/>
            <a:ext cx="4343400" cy="9144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281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228600"/>
            <a:ext cx="4343400" cy="5055083"/>
          </a:xfrm>
        </p:spPr>
        <p:txBody>
          <a:bodyPr>
            <a:normAutofit/>
          </a:bodyPr>
          <a:lstStyle/>
          <a:p>
            <a:pPr algn="just" rtl="1"/>
            <a:r>
              <a:rPr lang="fa-IR" sz="2400" dirty="0" smtClean="0">
                <a:latin typeface="Tahoma" pitchFamily="34" charset="0"/>
                <a:cs typeface="B Lotus" pitchFamily="2" charset="-78"/>
              </a:rPr>
              <a:t>مسجد شبستانی</a:t>
            </a:r>
          </a:p>
          <a:p>
            <a:pPr algn="just" rtl="1"/>
            <a:r>
              <a:rPr lang="fa-IR" sz="2400" dirty="0" smtClean="0">
                <a:latin typeface="Tahoma" pitchFamily="34" charset="0"/>
                <a:cs typeface="B Lotus" pitchFamily="2" charset="-78"/>
              </a:rPr>
              <a:t>الگوی </a:t>
            </a:r>
            <a:r>
              <a:rPr lang="fa-IR" sz="2400" dirty="0">
                <a:latin typeface="Tahoma" pitchFamily="34" charset="0"/>
                <a:cs typeface="B Lotus" pitchFamily="2" charset="-78"/>
              </a:rPr>
              <a:t>حیاط مرکزی</a:t>
            </a:r>
          </a:p>
          <a:p>
            <a:pPr algn="just" rtl="1"/>
            <a:r>
              <a:rPr lang="fa-IR" sz="2400" dirty="0">
                <a:latin typeface="Tahoma" pitchFamily="34" charset="0"/>
                <a:cs typeface="B Lotus" pitchFamily="2" charset="-78"/>
              </a:rPr>
              <a:t>شیوه های نیارشی شیوه پارتی (ساسانی</a:t>
            </a:r>
            <a:r>
              <a:rPr lang="fa-IR" sz="2400" dirty="0" smtClean="0">
                <a:latin typeface="Tahoma" pitchFamily="34" charset="0"/>
                <a:cs typeface="B Lotus" pitchFamily="2" charset="-78"/>
              </a:rPr>
              <a:t>)</a:t>
            </a:r>
          </a:p>
          <a:p>
            <a:pPr algn="just" rtl="1"/>
            <a:r>
              <a:rPr lang="fa-IR" sz="2400" dirty="0" smtClean="0">
                <a:latin typeface="Tahoma" pitchFamily="34" charset="0"/>
                <a:cs typeface="B Lotus" pitchFamily="2" charset="-78"/>
              </a:rPr>
              <a:t>آرایه های تزئینات گچبری شکنجی (دالبری) همانند کاخ کسری و انتقال به معماری اندولسی</a:t>
            </a:r>
          </a:p>
          <a:p>
            <a:pPr algn="just" rtl="1"/>
            <a:r>
              <a:rPr lang="fa-IR" sz="2400" dirty="0" smtClean="0">
                <a:latin typeface="Tahoma" pitchFamily="34" charset="0"/>
                <a:cs typeface="B Lotus" pitchFamily="2" charset="-78"/>
              </a:rPr>
              <a:t>پوشش ها تماماً طاق آهنگ فقط در قسمت شمال نیم گنبد</a:t>
            </a:r>
          </a:p>
          <a:p>
            <a:pPr algn="just" rtl="1"/>
            <a:r>
              <a:rPr lang="fa-IR" sz="2400" dirty="0" smtClean="0">
                <a:latin typeface="Tahoma" pitchFamily="34" charset="0"/>
                <a:cs typeface="B Lotus" pitchFamily="2" charset="-78"/>
              </a:rPr>
              <a:t>چفدها تماماً مازه دار (خاگی)</a:t>
            </a:r>
          </a:p>
          <a:p>
            <a:pPr algn="just" rtl="1"/>
            <a:r>
              <a:rPr lang="fa-IR" sz="2400" dirty="0" smtClean="0">
                <a:latin typeface="Tahoma" pitchFamily="34" charset="0"/>
                <a:cs typeface="B Lotus" pitchFamily="2" charset="-78"/>
              </a:rPr>
              <a:t>پوشش نما از کاهگل و سیم گل</a:t>
            </a:r>
          </a:p>
          <a:p>
            <a:pPr algn="just" rtl="1"/>
            <a:r>
              <a:rPr lang="fa-IR" sz="2400" dirty="0" smtClean="0">
                <a:latin typeface="Tahoma" pitchFamily="34" charset="0"/>
                <a:cs typeface="B Lotus" pitchFamily="2" charset="-78"/>
              </a:rPr>
              <a:t>مص</a:t>
            </a:r>
            <a:r>
              <a:rPr lang="fa-IR" sz="2400" dirty="0">
                <a:latin typeface="Tahoma" pitchFamily="34" charset="0"/>
                <a:cs typeface="B Lotus" pitchFamily="2" charset="-78"/>
              </a:rPr>
              <a:t>الح </a:t>
            </a:r>
            <a:r>
              <a:rPr lang="fa-IR" sz="2400" dirty="0" smtClean="0">
                <a:latin typeface="Tahoma" pitchFamily="34" charset="0"/>
                <a:cs typeface="B Lotus" pitchFamily="2" charset="-78"/>
              </a:rPr>
              <a:t>خشت و دیوارهای چینه ای</a:t>
            </a:r>
            <a:endParaRPr lang="en-US" sz="2400" dirty="0">
              <a:latin typeface="Tahoma" pitchFamily="34" charset="0"/>
              <a:cs typeface="B Lotus" pitchFamily="2" charset="-78"/>
            </a:endParaRPr>
          </a:p>
        </p:txBody>
      </p:sp>
      <p:pic>
        <p:nvPicPr>
          <p:cNvPr id="4099" name="Picture 3" descr="E:\tadris\bardasht\fahraj yazd\fahr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tadris\bardasht\fahraj yazd\fahraj_friday_mosque_tisfun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0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12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just" rtl="1"/>
            <a:r>
              <a:rPr lang="fa-IR" b="1" dirty="0">
                <a:cs typeface="B Lotus" pitchFamily="2" charset="-78"/>
              </a:rPr>
              <a:t>تاریخانه دامغان</a:t>
            </a:r>
            <a:endParaRPr lang="en-US" b="1" dirty="0">
              <a:cs typeface="B Lotus" pitchFamily="2" charset="-78"/>
            </a:endParaRPr>
          </a:p>
        </p:txBody>
      </p:sp>
      <p:sp>
        <p:nvSpPr>
          <p:cNvPr id="3" name="Content Placeholder 2"/>
          <p:cNvSpPr>
            <a:spLocks noGrp="1"/>
          </p:cNvSpPr>
          <p:nvPr>
            <p:ph idx="1"/>
          </p:nvPr>
        </p:nvSpPr>
        <p:spPr>
          <a:xfrm>
            <a:off x="457200" y="1219200"/>
            <a:ext cx="8229600" cy="5410200"/>
          </a:xfrm>
        </p:spPr>
        <p:txBody>
          <a:bodyPr>
            <a:normAutofit fontScale="92500" lnSpcReduction="10000"/>
          </a:bodyPr>
          <a:lstStyle/>
          <a:p>
            <a:pPr algn="just" rtl="1"/>
            <a:r>
              <a:rPr lang="ar-SA" sz="2600" dirty="0">
                <a:latin typeface="Tahoma" pitchFamily="34" charset="0"/>
                <a:cs typeface="B Lotus" pitchFamily="2" charset="-78"/>
              </a:rPr>
              <a:t>دامغان در حدود چهارصد سال پيش از ميلاد مسيح چنان عظمتی داشت که اشک سوم و تيرداد اشکانی در سال 249 پيش از ميلاد آن را پايتخت خود اعلام نمودند. اين شهر تا قرن دوم ميلادی اهميت خود را حفظ کرد و مرکز ايالت بزرگ قومس بود. </a:t>
            </a:r>
            <a:endParaRPr lang="fa-IR" sz="2600" dirty="0">
              <a:latin typeface="Tahoma" pitchFamily="34" charset="0"/>
              <a:cs typeface="B Lotus" pitchFamily="2" charset="-78"/>
            </a:endParaRPr>
          </a:p>
          <a:p>
            <a:pPr algn="just" rtl="1"/>
            <a:r>
              <a:rPr lang="ar-SA" sz="2600" dirty="0">
                <a:latin typeface="Tahoma" pitchFamily="34" charset="0"/>
                <a:cs typeface="B Lotus" pitchFamily="2" charset="-78"/>
              </a:rPr>
              <a:t>برخی ها, طرح اين شهر را به هوشنگ نسبت داده اند. اين نظريه به واقعيت نزديکتر است که مردم اين منطقه دراطراف رودخانه چشمه علی که در دره کوههای شمالی جاری است اسکان يافتند و مدنيتی را بوجود آوردند. </a:t>
            </a:r>
            <a:endParaRPr lang="fa-IR" sz="2600" dirty="0">
              <a:latin typeface="Tahoma" pitchFamily="34" charset="0"/>
              <a:cs typeface="B Lotus" pitchFamily="2" charset="-78"/>
            </a:endParaRPr>
          </a:p>
          <a:p>
            <a:pPr algn="just" rtl="1"/>
            <a:r>
              <a:rPr lang="ar-SA" sz="2600" dirty="0">
                <a:latin typeface="Tahoma" pitchFamily="34" charset="0"/>
                <a:cs typeface="B Lotus" pitchFamily="2" charset="-78"/>
              </a:rPr>
              <a:t>چنانکه نوشته اند, نزديک به چهارصد سال پيش از ميلاد جمعی از مغان در مسير رود سکنی گزيدند و به همين علت, نخست اين منطقه ده مغان ناميده می شده و به مرور زمان و در آخر الامر به دامغان تبديل گرديد. دامغان مدتی پايتخت زمستانی اشکانيان بود و تا کشته شدن يزدگرد, آخرين پادشاه ساسانی موقعيت خود را  حفظ کرد. در دوره های حکومت امويان ,عباسيان , طاهريان , سامانيان , سربداران و ديلميان دامغان از موقعيتی ممتاز برخودار بود </a:t>
            </a:r>
            <a:r>
              <a:rPr lang="fa-IR" sz="2600" dirty="0">
                <a:latin typeface="Tahoma" pitchFamily="34" charset="0"/>
                <a:cs typeface="B Lotus" pitchFamily="2" charset="-78"/>
              </a:rPr>
              <a:t>.</a:t>
            </a:r>
            <a:endParaRPr lang="ar-SA" sz="2600" dirty="0">
              <a:latin typeface="Tahoma" pitchFamily="34" charset="0"/>
              <a:cs typeface="B Lotus" pitchFamily="2" charset="-78"/>
            </a:endParaRPr>
          </a:p>
          <a:p>
            <a:pPr algn="just" rtl="1"/>
            <a:endParaRPr lang="en-US" sz="2600" dirty="0">
              <a:latin typeface="Tahoma" pitchFamily="34" charset="0"/>
              <a:cs typeface="B Lotus" pitchFamily="2" charset="-78"/>
            </a:endParaRPr>
          </a:p>
          <a:p>
            <a:pPr algn="just" rtl="1"/>
            <a:r>
              <a:rPr lang="ar-SA" sz="2600" dirty="0">
                <a:latin typeface="Tahoma" pitchFamily="34" charset="0"/>
                <a:cs typeface="B Lotus" pitchFamily="2" charset="-78"/>
              </a:rPr>
              <a:t> </a:t>
            </a:r>
          </a:p>
          <a:p>
            <a:endParaRPr lang="en-US" dirty="0"/>
          </a:p>
        </p:txBody>
      </p:sp>
    </p:spTree>
    <p:extLst>
      <p:ext uri="{BB962C8B-B14F-4D97-AF65-F5344CB8AC3E}">
        <p14:creationId xmlns:p14="http://schemas.microsoft.com/office/powerpoint/2010/main" val="3862826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082"/>
          <a:stretch/>
        </p:blipFill>
        <p:spPr bwMode="auto">
          <a:xfrm>
            <a:off x="-86063" y="-6927"/>
            <a:ext cx="9230063" cy="475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661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IIR0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6934200" cy="689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533400" y="6019800"/>
            <a:ext cx="77724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Interior view during restoration</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3442332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E:\tadris\bardasht\tarikhane\tarikha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0" y="228600"/>
            <a:ext cx="9173350" cy="638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19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tarik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E:\tadris\bardasht\tarikhane\tarikhane4.jpg"/>
          <p:cNvPicPr>
            <a:picLocks noChangeAspect="1" noChangeArrowheads="1"/>
          </p:cNvPicPr>
          <p:nvPr/>
        </p:nvPicPr>
        <p:blipFill rotWithShape="1">
          <a:blip r:embed="rId3">
            <a:extLst>
              <a:ext uri="{28A0092B-C50C-407E-A947-70E740481C1C}">
                <a14:useLocalDpi xmlns:a14="http://schemas.microsoft.com/office/drawing/2010/main" val="0"/>
              </a:ext>
            </a:extLst>
          </a:blip>
          <a:srcRect b="5939"/>
          <a:stretch/>
        </p:blipFill>
        <p:spPr bwMode="auto">
          <a:xfrm>
            <a:off x="4572000" y="228600"/>
            <a:ext cx="4599709" cy="648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83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E:\tadris\bardasht\tarikhane\05.jpg"/>
          <p:cNvPicPr>
            <a:picLocks noChangeAspect="1" noChangeArrowheads="1"/>
          </p:cNvPicPr>
          <p:nvPr/>
        </p:nvPicPr>
        <p:blipFill rotWithShape="1">
          <a:blip r:embed="rId2">
            <a:extLst>
              <a:ext uri="{28A0092B-C50C-407E-A947-70E740481C1C}">
                <a14:useLocalDpi xmlns:a14="http://schemas.microsoft.com/office/drawing/2010/main" val="0"/>
              </a:ext>
            </a:extLst>
          </a:blip>
          <a:srcRect b="6521"/>
          <a:stretch/>
        </p:blipFill>
        <p:spPr bwMode="auto">
          <a:xfrm>
            <a:off x="-20782" y="173182"/>
            <a:ext cx="9221328" cy="660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124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IIR01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5100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IR0164"/>
          <p:cNvPicPr>
            <a:picLocks noChangeAspect="1" noChangeArrowheads="1"/>
          </p:cNvPicPr>
          <p:nvPr/>
        </p:nvPicPr>
        <p:blipFill rotWithShape="1">
          <a:blip r:embed="rId3">
            <a:extLst>
              <a:ext uri="{28A0092B-C50C-407E-A947-70E740481C1C}">
                <a14:useLocalDpi xmlns:a14="http://schemas.microsoft.com/office/drawing/2010/main" val="0"/>
              </a:ext>
            </a:extLst>
          </a:blip>
          <a:srcRect l="7072" b="505"/>
          <a:stretch/>
        </p:blipFill>
        <p:spPr bwMode="auto">
          <a:xfrm>
            <a:off x="4932218" y="6927"/>
            <a:ext cx="4211782" cy="682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99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 y="775855"/>
            <a:ext cx="8839200" cy="53038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03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5875" y="381000"/>
            <a:ext cx="3954780" cy="4525963"/>
          </a:xfrm>
        </p:spPr>
        <p:txBody>
          <a:bodyPr>
            <a:normAutofit fontScale="85000" lnSpcReduction="20000"/>
          </a:bodyPr>
          <a:lstStyle/>
          <a:p>
            <a:pPr algn="just" rtl="1"/>
            <a:r>
              <a:rPr lang="fa-IR" sz="3100" dirty="0">
                <a:latin typeface="Tahoma" pitchFamily="34" charset="0"/>
                <a:cs typeface="B Lotus" pitchFamily="2" charset="-78"/>
              </a:rPr>
              <a:t>شبستان ستوندار </a:t>
            </a:r>
          </a:p>
          <a:p>
            <a:pPr algn="just" rtl="1"/>
            <a:r>
              <a:rPr lang="fa-IR" sz="3100" dirty="0">
                <a:latin typeface="Tahoma" pitchFamily="34" charset="0"/>
                <a:cs typeface="B Lotus" pitchFamily="2" charset="-78"/>
              </a:rPr>
              <a:t>حیاط مرکزی</a:t>
            </a:r>
          </a:p>
          <a:p>
            <a:pPr algn="just" rtl="1"/>
            <a:r>
              <a:rPr lang="fa-IR" sz="3100" dirty="0">
                <a:latin typeface="Tahoma" pitchFamily="34" charset="0"/>
                <a:cs typeface="B Lotus" pitchFamily="2" charset="-78"/>
              </a:rPr>
              <a:t>ستونهای گرد و قطور نسبت به بار وارده</a:t>
            </a:r>
          </a:p>
          <a:p>
            <a:pPr algn="just" rtl="1"/>
            <a:r>
              <a:rPr lang="fa-IR" sz="3100" dirty="0">
                <a:latin typeface="Tahoma" pitchFamily="34" charset="0"/>
                <a:cs typeface="B Lotus" pitchFamily="2" charset="-78"/>
              </a:rPr>
              <a:t>مصالح آجری</a:t>
            </a:r>
          </a:p>
          <a:p>
            <a:pPr algn="just" rtl="1"/>
            <a:r>
              <a:rPr lang="fa-IR" sz="3100" dirty="0">
                <a:latin typeface="Tahoma" pitchFamily="34" charset="0"/>
                <a:cs typeface="B Lotus" pitchFamily="2" charset="-78"/>
              </a:rPr>
              <a:t>پوشش بخش میانب طاق آهنگ و بقیه قسمت ها طاق چشمه</a:t>
            </a:r>
          </a:p>
          <a:p>
            <a:pPr algn="just" rtl="1"/>
            <a:r>
              <a:rPr lang="fa-IR" sz="3100" dirty="0">
                <a:latin typeface="Tahoma" pitchFamily="34" charset="0"/>
                <a:cs typeface="B Lotus" pitchFamily="2" charset="-78"/>
              </a:rPr>
              <a:t>در اول چفدها مازه دار  بعد ها طی مرمت تبدیل به چفدهای تیزه دار شدند.</a:t>
            </a:r>
          </a:p>
          <a:p>
            <a:pPr algn="just" rtl="1"/>
            <a:r>
              <a:rPr lang="fa-IR" sz="3100" dirty="0">
                <a:latin typeface="Tahoma" pitchFamily="34" charset="0"/>
                <a:cs typeface="B Lotus" pitchFamily="2" charset="-78"/>
              </a:rPr>
              <a:t>دهانه وسط بزرگتر در جهت شکوه دادن به بنا</a:t>
            </a:r>
          </a:p>
          <a:p>
            <a:pPr algn="just" rtl="1"/>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3202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122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2" name="Picture 4" descr="IIR0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2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761931" y="304800"/>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b="1" dirty="0" smtClean="0">
                <a:cs typeface="B Lotus" pitchFamily="2" charset="-78"/>
              </a:rPr>
              <a:t>مسجد جامع نائین</a:t>
            </a:r>
            <a:endParaRPr lang="en-US" b="1" dirty="0">
              <a:cs typeface="B Lotus" pitchFamily="2" charset="-78"/>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09916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askdin.com/gallery/images/9592/medium/1_IRANSHAHR-244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531"/>
            <a:ext cx="7923586"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5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IIR0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98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524761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IIR0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63875" name="Rectangle 3"/>
          <p:cNvSpPr>
            <a:spLocks noGrp="1" noChangeArrowheads="1"/>
          </p:cNvSpPr>
          <p:nvPr>
            <p:ph type="title"/>
          </p:nvPr>
        </p:nvSpPr>
        <p:spPr/>
        <p:txBody>
          <a:bodyPr/>
          <a:lstStyle/>
          <a:p>
            <a:endParaRPr lang="ar-SA" sz="5400">
              <a:cs typeface="Mitra" pitchFamily="2" charset="-78"/>
            </a:endParaRPr>
          </a:p>
        </p:txBody>
      </p:sp>
      <p:sp>
        <p:nvSpPr>
          <p:cNvPr id="463876" name="Rectangle 4"/>
          <p:cNvSpPr>
            <a:spLocks noGrp="1" noChangeArrowheads="1"/>
          </p:cNvSpPr>
          <p:nvPr>
            <p:ph type="body" idx="1"/>
          </p:nvPr>
        </p:nvSpPr>
        <p:spPr>
          <a:xfrm>
            <a:off x="609600" y="5334000"/>
            <a:ext cx="7772400" cy="4114800"/>
          </a:xfrm>
        </p:spPr>
        <p:txBody>
          <a:bodyPr/>
          <a:lstStyle/>
          <a:p>
            <a:pPr algn="ctr"/>
            <a:r>
              <a:rPr lang="en-US" b="1">
                <a:solidFill>
                  <a:schemeClr val="bg1"/>
                </a:solidFill>
              </a:rPr>
              <a:t>Friday Mosque of Na'in</a:t>
            </a:r>
            <a:r>
              <a:rPr lang="en-US" i="1">
                <a:solidFill>
                  <a:schemeClr val="bg1"/>
                </a:solidFill>
              </a:rPr>
              <a:t>, Na'in, Iran</a:t>
            </a:r>
            <a:r>
              <a:rPr lang="en-US">
                <a:solidFill>
                  <a:schemeClr val="bg1"/>
                </a:solidFill>
              </a:rPr>
              <a:t/>
            </a:r>
            <a:br>
              <a:rPr lang="en-US">
                <a:solidFill>
                  <a:schemeClr val="bg1"/>
                </a:solidFill>
              </a:rPr>
            </a:br>
            <a:r>
              <a:rPr lang="en-US">
                <a:solidFill>
                  <a:schemeClr val="bg1"/>
                </a:solidFill>
              </a:rPr>
              <a:t>Interior view of the courtyard, facing the eastern corner </a:t>
            </a:r>
          </a:p>
        </p:txBody>
      </p:sp>
    </p:spTree>
    <p:extLst>
      <p:ext uri="{BB962C8B-B14F-4D97-AF65-F5344CB8AC3E}">
        <p14:creationId xmlns:p14="http://schemas.microsoft.com/office/powerpoint/2010/main" val="2187444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IIR0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464899" name="Rectangle 3"/>
          <p:cNvSpPr>
            <a:spLocks noGrp="1" noChangeArrowheads="1"/>
          </p:cNvSpPr>
          <p:nvPr>
            <p:ph type="title"/>
          </p:nvPr>
        </p:nvSpPr>
        <p:spPr/>
        <p:txBody>
          <a:bodyPr/>
          <a:lstStyle/>
          <a:p>
            <a:endParaRPr lang="ar-SA" sz="5400">
              <a:cs typeface="Mitra" pitchFamily="2" charset="-78"/>
            </a:endParaRPr>
          </a:p>
        </p:txBody>
      </p:sp>
      <p:sp>
        <p:nvSpPr>
          <p:cNvPr id="464900" name="Rectangle 4"/>
          <p:cNvSpPr>
            <a:spLocks noGrp="1" noChangeArrowheads="1"/>
          </p:cNvSpPr>
          <p:nvPr>
            <p:ph type="body" idx="1"/>
          </p:nvPr>
        </p:nvSpPr>
        <p:spPr>
          <a:xfrm>
            <a:off x="762000" y="5334000"/>
            <a:ext cx="7772400" cy="4114800"/>
          </a:xfrm>
        </p:spPr>
        <p:txBody>
          <a:bodyPr/>
          <a:lstStyle/>
          <a:p>
            <a:pPr algn="ctr"/>
            <a:r>
              <a:rPr lang="en-US" b="1">
                <a:solidFill>
                  <a:schemeClr val="bg1"/>
                </a:solidFill>
              </a:rPr>
              <a:t>Friday Mosque of Na'in</a:t>
            </a:r>
            <a:r>
              <a:rPr lang="en-US" i="1">
                <a:solidFill>
                  <a:schemeClr val="bg1"/>
                </a:solidFill>
              </a:rPr>
              <a:t>, Na'in, Iran</a:t>
            </a:r>
            <a:r>
              <a:rPr lang="en-US">
                <a:solidFill>
                  <a:schemeClr val="bg1"/>
                </a:solidFill>
              </a:rPr>
              <a:t/>
            </a:r>
            <a:br>
              <a:rPr lang="en-US">
                <a:solidFill>
                  <a:schemeClr val="bg1"/>
                </a:solidFill>
              </a:rPr>
            </a:br>
            <a:r>
              <a:rPr lang="en-US">
                <a:solidFill>
                  <a:schemeClr val="bg1"/>
                </a:solidFill>
              </a:rPr>
              <a:t>Interior view of the courtyard, facing the northeast façade </a:t>
            </a:r>
            <a:br>
              <a:rPr lang="en-US">
                <a:solidFill>
                  <a:schemeClr val="bg1"/>
                </a:solidFill>
              </a:rPr>
            </a:br>
            <a:endParaRPr lang="en-US">
              <a:solidFill>
                <a:schemeClr val="bg1"/>
              </a:solidFill>
            </a:endParaRPr>
          </a:p>
          <a:p>
            <a:pPr algn="ctr"/>
            <a:endParaRPr lang="en-US">
              <a:solidFill>
                <a:schemeClr val="bg1"/>
              </a:solidFill>
            </a:endParaRPr>
          </a:p>
        </p:txBody>
      </p:sp>
    </p:spTree>
    <p:extLst>
      <p:ext uri="{BB962C8B-B14F-4D97-AF65-F5344CB8AC3E}">
        <p14:creationId xmlns:p14="http://schemas.microsoft.com/office/powerpoint/2010/main" val="3400027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3"/>
          <p:cNvSpPr>
            <a:spLocks noGrp="1" noChangeArrowheads="1"/>
          </p:cNvSpPr>
          <p:nvPr>
            <p:ph type="body" idx="1"/>
          </p:nvPr>
        </p:nvSpPr>
        <p:spPr>
          <a:xfrm>
            <a:off x="4819680" y="228600"/>
            <a:ext cx="4038600" cy="6400800"/>
          </a:xfrm>
        </p:spPr>
        <p:txBody>
          <a:bodyPr>
            <a:normAutofit fontScale="47500" lnSpcReduction="20000"/>
          </a:bodyPr>
          <a:lstStyle/>
          <a:p>
            <a:pPr algn="just" rtl="1">
              <a:lnSpc>
                <a:spcPct val="140000"/>
              </a:lnSpc>
            </a:pPr>
            <a:r>
              <a:rPr lang="fa-IR" sz="5100" dirty="0">
                <a:latin typeface="Tahoma" pitchFamily="34" charset="0"/>
                <a:cs typeface="B Lotus" pitchFamily="2" charset="-78"/>
              </a:rPr>
              <a:t>شبستانی ستوندار</a:t>
            </a:r>
          </a:p>
          <a:p>
            <a:pPr algn="just" rtl="1">
              <a:lnSpc>
                <a:spcPct val="140000"/>
              </a:lnSpc>
            </a:pPr>
            <a:r>
              <a:rPr lang="fa-IR" sz="5100" dirty="0">
                <a:latin typeface="Tahoma" pitchFamily="34" charset="0"/>
                <a:cs typeface="B Lotus" pitchFamily="2" charset="-78"/>
              </a:rPr>
              <a:t>کهن ترین بخش قسمت جنوبی که در دوره رازی دگرگون شده است.</a:t>
            </a:r>
          </a:p>
          <a:p>
            <a:pPr algn="just" rtl="1">
              <a:lnSpc>
                <a:spcPct val="140000"/>
              </a:lnSpc>
            </a:pPr>
            <a:r>
              <a:rPr lang="fa-IR" sz="5100" dirty="0">
                <a:latin typeface="Tahoma" pitchFamily="34" charset="0"/>
                <a:cs typeface="B Lotus" pitchFamily="2" charset="-78"/>
              </a:rPr>
              <a:t>نمای مسجد شیوه رازی با </a:t>
            </a:r>
            <a:r>
              <a:rPr lang="fa-IR" sz="5100" dirty="0" smtClean="0">
                <a:latin typeface="Tahoma" pitchFamily="34" charset="0"/>
                <a:cs typeface="B Lotus" pitchFamily="2" charset="-78"/>
              </a:rPr>
              <a:t>ویژگی </a:t>
            </a:r>
            <a:r>
              <a:rPr lang="fa-IR" sz="5100" dirty="0">
                <a:latin typeface="Tahoma" pitchFamily="34" charset="0"/>
                <a:cs typeface="B Lotus" pitchFamily="2" charset="-78"/>
              </a:rPr>
              <a:t>های سبک خراسانی</a:t>
            </a:r>
          </a:p>
          <a:p>
            <a:pPr algn="just" rtl="1">
              <a:lnSpc>
                <a:spcPct val="140000"/>
              </a:lnSpc>
            </a:pPr>
            <a:r>
              <a:rPr lang="fa-IR" sz="5100" dirty="0">
                <a:latin typeface="Tahoma" pitchFamily="34" charset="0"/>
                <a:cs typeface="B Lotus" pitchFamily="2" charset="-78"/>
              </a:rPr>
              <a:t>چفدها برای نخستین بار از مازه دار به تیزه دار تبدیل شده است.</a:t>
            </a:r>
          </a:p>
          <a:p>
            <a:pPr algn="just" rtl="1">
              <a:lnSpc>
                <a:spcPct val="140000"/>
              </a:lnSpc>
            </a:pPr>
            <a:r>
              <a:rPr lang="fa-IR" sz="5100" dirty="0">
                <a:latin typeface="Tahoma" pitchFamily="34" charset="0"/>
                <a:cs typeface="B Lotus" pitchFamily="2" charset="-78"/>
              </a:rPr>
              <a:t>استفاده از طاق پتکانه و مقرنس</a:t>
            </a:r>
          </a:p>
          <a:p>
            <a:pPr algn="just" rtl="1">
              <a:lnSpc>
                <a:spcPct val="140000"/>
              </a:lnSpc>
            </a:pPr>
            <a:r>
              <a:rPr lang="fa-IR" sz="5100" dirty="0">
                <a:latin typeface="Tahoma" pitchFamily="34" charset="0"/>
                <a:cs typeface="B Lotus" pitchFamily="2" charset="-78"/>
              </a:rPr>
              <a:t>گچبری های فراوان و زیبا بر روی ستون ها و فضاهای داخلی</a:t>
            </a:r>
          </a:p>
          <a:p>
            <a:pPr algn="just" rtl="1">
              <a:lnSpc>
                <a:spcPct val="140000"/>
              </a:lnSpc>
            </a:pPr>
            <a:r>
              <a:rPr lang="fa-IR" sz="5100" dirty="0">
                <a:latin typeface="Tahoma" pitchFamily="34" charset="0"/>
                <a:cs typeface="B Lotus" pitchFamily="2" charset="-78"/>
              </a:rPr>
              <a:t>سادگی شیوه خراسانی را ندارد.</a:t>
            </a:r>
          </a:p>
          <a:p>
            <a:pPr algn="just" rtl="1">
              <a:lnSpc>
                <a:spcPct val="140000"/>
              </a:lnSpc>
            </a:pPr>
            <a:r>
              <a:rPr lang="fa-IR" sz="5100" dirty="0">
                <a:latin typeface="Tahoma" pitchFamily="34" charset="0"/>
                <a:cs typeface="B Lotus" pitchFamily="2" charset="-78"/>
              </a:rPr>
              <a:t>ساخت کمرپوش ها در قرن هشتم به عنوان بخش زنانه</a:t>
            </a:r>
          </a:p>
          <a:p>
            <a:pPr algn="r" rtl="1"/>
            <a:endParaRPr lang="en-US" dirty="0"/>
          </a:p>
        </p:txBody>
      </p:sp>
      <p:pic>
        <p:nvPicPr>
          <p:cNvPr id="465924" name="Picture 4" descr="IIR0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94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90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endParaRPr lang="en-US">
              <a:solidFill>
                <a:schemeClr val="bg1"/>
              </a:solidFill>
            </a:endParaRPr>
          </a:p>
        </p:txBody>
      </p:sp>
      <p:pic>
        <p:nvPicPr>
          <p:cNvPr id="467972" name="Picture 4" descr="IIR02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50" y="0"/>
            <a:ext cx="4425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pic>
        <p:nvPicPr>
          <p:cNvPr id="6" name="Picture 4" descr="IIR02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8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81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descr="IIR0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468995" name="Rectangle 3"/>
          <p:cNvSpPr>
            <a:spLocks noGrp="1" noChangeArrowheads="1"/>
          </p:cNvSpPr>
          <p:nvPr>
            <p:ph type="title"/>
          </p:nvPr>
        </p:nvSpPr>
        <p:spPr/>
        <p:txBody>
          <a:bodyPr/>
          <a:lstStyle/>
          <a:p>
            <a:endParaRPr lang="en-US">
              <a:solidFill>
                <a:schemeClr val="bg1"/>
              </a:solidFill>
            </a:endParaRPr>
          </a:p>
        </p:txBody>
      </p:sp>
      <p:sp>
        <p:nvSpPr>
          <p:cNvPr id="468996" name="Rectangle 4"/>
          <p:cNvSpPr>
            <a:spLocks noGrp="1" noChangeArrowheads="1"/>
          </p:cNvSpPr>
          <p:nvPr>
            <p:ph type="body" idx="1"/>
          </p:nvPr>
        </p:nvSpPr>
        <p:spPr>
          <a:xfrm>
            <a:off x="685800" y="5181600"/>
            <a:ext cx="7772400" cy="4114800"/>
          </a:xfrm>
        </p:spPr>
        <p:txBody>
          <a:bodyPr/>
          <a:lstStyle/>
          <a:p>
            <a:pPr algn="ctr"/>
            <a:r>
              <a:rPr lang="en-US" b="1">
                <a:solidFill>
                  <a:schemeClr val="bg1"/>
                </a:solidFill>
              </a:rPr>
              <a:t>Friday Mosque of Na'in</a:t>
            </a:r>
            <a:r>
              <a:rPr lang="en-US" i="1">
                <a:solidFill>
                  <a:schemeClr val="bg1"/>
                </a:solidFill>
              </a:rPr>
              <a:t>, Na'in, Iran</a:t>
            </a:r>
            <a:r>
              <a:rPr lang="en-US">
                <a:solidFill>
                  <a:schemeClr val="bg1"/>
                </a:solidFill>
              </a:rPr>
              <a:t/>
            </a:r>
            <a:br>
              <a:rPr lang="en-US">
                <a:solidFill>
                  <a:schemeClr val="bg1"/>
                </a:solidFill>
              </a:rPr>
            </a:br>
            <a:r>
              <a:rPr lang="en-US">
                <a:solidFill>
                  <a:schemeClr val="bg1"/>
                </a:solidFill>
              </a:rPr>
              <a:t>Detail view of a carved stucco soffit </a:t>
            </a:r>
          </a:p>
          <a:p>
            <a:endParaRPr lang="en-US">
              <a:solidFill>
                <a:schemeClr val="bg1"/>
              </a:solidFill>
            </a:endParaRPr>
          </a:p>
        </p:txBody>
      </p:sp>
    </p:spTree>
    <p:extLst>
      <p:ext uri="{BB962C8B-B14F-4D97-AF65-F5344CB8AC3E}">
        <p14:creationId xmlns:p14="http://schemas.microsoft.com/office/powerpoint/2010/main" val="2410196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descr="IIR02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9144000" cy="6143625"/>
          </a:xfrm>
          <a:prstGeom prst="rect">
            <a:avLst/>
          </a:prstGeom>
          <a:noFill/>
          <a:extLst>
            <a:ext uri="{909E8E84-426E-40DD-AFC4-6F175D3DCCD1}">
              <a14:hiddenFill xmlns:a14="http://schemas.microsoft.com/office/drawing/2010/main">
                <a:solidFill>
                  <a:srgbClr val="FFFFFF"/>
                </a:solidFill>
              </a14:hiddenFill>
            </a:ext>
          </a:extLst>
        </p:spPr>
      </p:pic>
      <p:sp>
        <p:nvSpPr>
          <p:cNvPr id="470019" name="Rectangle 3"/>
          <p:cNvSpPr>
            <a:spLocks noGrp="1" noChangeArrowheads="1"/>
          </p:cNvSpPr>
          <p:nvPr>
            <p:ph type="title"/>
          </p:nvPr>
        </p:nvSpPr>
        <p:spPr/>
        <p:txBody>
          <a:bodyPr/>
          <a:lstStyle/>
          <a:p>
            <a:endParaRPr lang="ar-SA">
              <a:solidFill>
                <a:schemeClr val="bg1"/>
              </a:solidFill>
            </a:endParaRPr>
          </a:p>
        </p:txBody>
      </p:sp>
      <p:sp>
        <p:nvSpPr>
          <p:cNvPr id="470020" name="Rectangle 4"/>
          <p:cNvSpPr>
            <a:spLocks noGrp="1" noChangeArrowheads="1"/>
          </p:cNvSpPr>
          <p:nvPr>
            <p:ph type="body" idx="1"/>
          </p:nvPr>
        </p:nvSpPr>
        <p:spPr>
          <a:xfrm>
            <a:off x="685800" y="4800600"/>
            <a:ext cx="7772400" cy="4114800"/>
          </a:xfrm>
          <a:noFill/>
          <a:ln/>
        </p:spPr>
        <p:txBody>
          <a:bodyPr/>
          <a:lstStyle/>
          <a:p>
            <a:pPr algn="ctr"/>
            <a:r>
              <a:rPr lang="en-US" b="1">
                <a:solidFill>
                  <a:schemeClr val="bg1"/>
                </a:solidFill>
              </a:rPr>
              <a:t>Friday Mosque of Na'in</a:t>
            </a:r>
            <a:r>
              <a:rPr lang="en-US" i="1">
                <a:solidFill>
                  <a:schemeClr val="bg1"/>
                </a:solidFill>
              </a:rPr>
              <a:t>, Na'in, Iran</a:t>
            </a:r>
            <a:r>
              <a:rPr lang="en-US">
                <a:solidFill>
                  <a:schemeClr val="bg1"/>
                </a:solidFill>
              </a:rPr>
              <a:t/>
            </a:r>
            <a:br>
              <a:rPr lang="en-US">
                <a:solidFill>
                  <a:schemeClr val="bg1"/>
                </a:solidFill>
              </a:rPr>
            </a:br>
            <a:r>
              <a:rPr lang="en-US">
                <a:solidFill>
                  <a:schemeClr val="bg1"/>
                </a:solidFill>
              </a:rPr>
              <a:t>Interior view of the sanctuary, with the mihrab and minbar beyond a carved stucco arch </a:t>
            </a:r>
            <a:br>
              <a:rPr lang="en-US">
                <a:solidFill>
                  <a:schemeClr val="bg1"/>
                </a:solidFill>
              </a:rPr>
            </a:br>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3957481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A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043362" cy="624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sque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509841"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fa-IR" b="1" dirty="0">
                <a:cs typeface="B Lotus" pitchFamily="2" charset="-78"/>
              </a:rPr>
              <a:t>مسجد نیریز</a:t>
            </a:r>
            <a:endParaRPr lang="en-US" b="1" dirty="0">
              <a:cs typeface="B Lotus" pitchFamily="2" charset="-78"/>
            </a:endParaRPr>
          </a:p>
        </p:txBody>
      </p:sp>
      <p:sp>
        <p:nvSpPr>
          <p:cNvPr id="3" name="Content Placeholder 2"/>
          <p:cNvSpPr>
            <a:spLocks noGrp="1"/>
          </p:cNvSpPr>
          <p:nvPr>
            <p:ph idx="1"/>
          </p:nvPr>
        </p:nvSpPr>
        <p:spPr>
          <a:xfrm>
            <a:off x="533400" y="1600200"/>
            <a:ext cx="8229600" cy="4525963"/>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197"/>
            <a:ext cx="4191000" cy="549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301084"/>
            <a:ext cx="3995553" cy="532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Bracket 8"/>
          <p:cNvSpPr/>
          <p:nvPr/>
        </p:nvSpPr>
        <p:spPr>
          <a:xfrm rot="16200000">
            <a:off x="1682969" y="1911569"/>
            <a:ext cx="1891862" cy="1143000"/>
          </a:xfrm>
          <a:prstGeom prst="rightBracket">
            <a:avLst/>
          </a:prstGeom>
          <a:ln w="76200">
            <a:solidFill>
              <a:schemeClr val="accent6">
                <a:lumMod val="75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53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0" y="692423"/>
            <a:ext cx="2895600" cy="2203177"/>
          </a:xfrm>
        </p:spPr>
        <p:txBody>
          <a:bodyPr vert="horz" lIns="91440" tIns="45720" rIns="91440" bIns="45720" rtlCol="0">
            <a:normAutofit lnSpcReduction="10000"/>
          </a:bodyPr>
          <a:lstStyle/>
          <a:p>
            <a:pPr marL="0" indent="0" algn="just" rtl="1">
              <a:lnSpc>
                <a:spcPct val="140000"/>
              </a:lnSpc>
              <a:buNone/>
            </a:pPr>
            <a:r>
              <a:rPr lang="fa-IR" sz="2400" dirty="0">
                <a:latin typeface="Tahoma" pitchFamily="34" charset="0"/>
                <a:cs typeface="B Lotus" pitchFamily="2" charset="-78"/>
              </a:rPr>
              <a:t>تهرنگ مسجد </a:t>
            </a:r>
            <a:r>
              <a:rPr lang="fa-IR" sz="2400" dirty="0" smtClean="0">
                <a:latin typeface="Tahoma" pitchFamily="34" charset="0"/>
                <a:cs typeface="B Lotus" pitchFamily="2" charset="-78"/>
              </a:rPr>
              <a:t>گیری (تک ایوان) </a:t>
            </a:r>
            <a:r>
              <a:rPr lang="fa-IR" sz="2400" dirty="0">
                <a:latin typeface="Tahoma" pitchFamily="34" charset="0"/>
                <a:cs typeface="B Lotus" pitchFamily="2" charset="-78"/>
              </a:rPr>
              <a:t>بوده است</a:t>
            </a:r>
            <a:r>
              <a:rPr lang="fa-IR" sz="2400" dirty="0" smtClean="0">
                <a:latin typeface="Tahoma" pitchFamily="34" charset="0"/>
                <a:cs typeface="B Lotus" pitchFamily="2" charset="-78"/>
              </a:rPr>
              <a:t>.</a:t>
            </a:r>
          </a:p>
          <a:p>
            <a:pPr marL="0" indent="0" algn="just" rtl="1">
              <a:lnSpc>
                <a:spcPct val="140000"/>
              </a:lnSpc>
              <a:buNone/>
            </a:pPr>
            <a:r>
              <a:rPr lang="fa-IR" sz="2400" dirty="0" smtClean="0">
                <a:latin typeface="Tahoma" pitchFamily="34" charset="0"/>
                <a:cs typeface="B Lotus" pitchFamily="2" charset="-78"/>
              </a:rPr>
              <a:t>غیر از ایوان، تمام مسجد مربوط به دوره قاجار</a:t>
            </a:r>
            <a:endParaRPr lang="en-US" sz="2400" dirty="0">
              <a:latin typeface="Tahoma" pitchFamily="34" charset="0"/>
              <a:cs typeface="B Lotus" pitchFamily="2" charset="-78"/>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722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1229" y="3581400"/>
            <a:ext cx="5362771" cy="327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8322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700"/>
            <a:ext cx="8382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253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9718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7338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056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fa-IR" b="1" dirty="0">
                <a:cs typeface="B Lotus" pitchFamily="2" charset="-78"/>
              </a:rPr>
              <a:t>ویژگیهای شیوه خراسانی</a:t>
            </a:r>
            <a:br>
              <a:rPr lang="fa-IR" b="1" dirty="0">
                <a:cs typeface="B Lotus" pitchFamily="2" charset="-78"/>
              </a:rPr>
            </a:br>
            <a:endParaRPr lang="en-US" b="1" dirty="0">
              <a:cs typeface="B Lotus" pitchFamily="2" charset="-78"/>
            </a:endParaRPr>
          </a:p>
        </p:txBody>
      </p:sp>
      <p:sp>
        <p:nvSpPr>
          <p:cNvPr id="3" name="Content Placeholder 2"/>
          <p:cNvSpPr>
            <a:spLocks noGrp="1"/>
          </p:cNvSpPr>
          <p:nvPr>
            <p:ph idx="1"/>
          </p:nvPr>
        </p:nvSpPr>
        <p:spPr/>
        <p:txBody>
          <a:bodyPr vert="horz" lIns="91440" tIns="45720" rIns="91440" bIns="45720" rtlCol="0">
            <a:normAutofit lnSpcReduction="10000"/>
          </a:bodyPr>
          <a:lstStyle/>
          <a:p>
            <a:pPr algn="just" rtl="1">
              <a:lnSpc>
                <a:spcPct val="140000"/>
              </a:lnSpc>
              <a:buFont typeface="Wingdings" panose="05000000000000000000" pitchFamily="2" charset="2"/>
              <a:buChar char="§"/>
            </a:pPr>
            <a:r>
              <a:rPr lang="fa-IR" sz="2400" dirty="0" smtClean="0">
                <a:latin typeface="Tahoma" pitchFamily="34" charset="0"/>
                <a:cs typeface="B Lotus" pitchFamily="2" charset="-78"/>
              </a:rPr>
              <a:t>مردم </a:t>
            </a:r>
            <a:r>
              <a:rPr lang="fa-IR" sz="2400" dirty="0">
                <a:latin typeface="Tahoma" pitchFamily="34" charset="0"/>
                <a:cs typeface="B Lotus" pitchFamily="2" charset="-78"/>
              </a:rPr>
              <a:t>واری</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مصالح بوم اورد</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استفاده از ستونهای کلفت و کوتاه</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آجرچینی در تداوم روش پارتی</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شروع اجرکاری در تزئینات در اواخر دوره</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مسجد سازی (بومسلمی یا شبستانی- گیری- آتشکده ای)</a:t>
            </a:r>
          </a:p>
          <a:p>
            <a:pPr algn="just" rtl="1">
              <a:lnSpc>
                <a:spcPct val="140000"/>
              </a:lnSpc>
              <a:buFont typeface="Wingdings" panose="05000000000000000000" pitchFamily="2" charset="2"/>
              <a:buChar char="§"/>
            </a:pPr>
            <a:r>
              <a:rPr lang="fa-IR" sz="2400" dirty="0">
                <a:latin typeface="Tahoma" pitchFamily="34" charset="0"/>
                <a:cs typeface="B Lotus" pitchFamily="2" charset="-78"/>
              </a:rPr>
              <a:t>ادامه پوشش طاق اهنگ برای فضاهای مستطیلی و شروع اجرای طاق چشمه برای فضاهای مربع متوالی</a:t>
            </a:r>
            <a:endParaRPr lang="en-US" sz="2400" dirty="0">
              <a:latin typeface="Tahoma" pitchFamily="34" charset="0"/>
              <a:cs typeface="B Lotus" pitchFamily="2" charset="-78"/>
            </a:endParaRPr>
          </a:p>
        </p:txBody>
      </p:sp>
    </p:spTree>
    <p:extLst>
      <p:ext uri="{BB962C8B-B14F-4D97-AF65-F5344CB8AC3E}">
        <p14:creationId xmlns:p14="http://schemas.microsoft.com/office/powerpoint/2010/main" val="709661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531" y="467833"/>
            <a:ext cx="2609850" cy="1143000"/>
          </a:xfrm>
        </p:spPr>
        <p:txBody>
          <a:bodyPr>
            <a:noAutofit/>
          </a:bodyPr>
          <a:lstStyle/>
          <a:p>
            <a:pPr rtl="1"/>
            <a:r>
              <a:rPr lang="fa-IR" b="1" dirty="0">
                <a:cs typeface="B Lotus" pitchFamily="2" charset="-78"/>
              </a:rPr>
              <a:t>مسجد جامع اردستان</a:t>
            </a:r>
            <a:endParaRPr lang="en-US" b="1" dirty="0">
              <a:cs typeface="B Lotus" pitchFamily="2" charset="-78"/>
            </a:endParaRPr>
          </a:p>
        </p:txBody>
      </p:sp>
      <p:sp>
        <p:nvSpPr>
          <p:cNvPr id="3" name="Content Placeholder 2"/>
          <p:cNvSpPr>
            <a:spLocks noGrp="1"/>
          </p:cNvSpPr>
          <p:nvPr>
            <p:ph idx="1"/>
          </p:nvPr>
        </p:nvSpPr>
        <p:spPr>
          <a:xfrm>
            <a:off x="6076950" y="1600200"/>
            <a:ext cx="2609850" cy="4525963"/>
          </a:xfrm>
        </p:spPr>
        <p:txBody>
          <a:bodyPr/>
          <a:lstStyle/>
          <a:p>
            <a:pPr marL="0" indent="0" algn="just" rtl="1">
              <a:lnSpc>
                <a:spcPct val="120000"/>
              </a:lnSpc>
              <a:buNone/>
            </a:pPr>
            <a:r>
              <a:rPr lang="ar-SA" sz="2000" dirty="0">
                <a:latin typeface="Tahoma" pitchFamily="34" charset="0"/>
                <a:cs typeface="B Lotus" pitchFamily="2" charset="-78"/>
              </a:rPr>
              <a:t>گنبد دو پوسته ‚كتيبه هايي بخط كوفي وثلث گچ بريهاي روي آجر </a:t>
            </a:r>
            <a:r>
              <a:rPr lang="ar-SA" sz="2000" dirty="0" smtClean="0">
                <a:latin typeface="Tahoma" pitchFamily="34" charset="0"/>
                <a:cs typeface="B Lotus" pitchFamily="2" charset="-78"/>
              </a:rPr>
              <a:t>و</a:t>
            </a:r>
            <a:r>
              <a:rPr lang="fa-IR" sz="2000" dirty="0" smtClean="0">
                <a:latin typeface="Tahoma" pitchFamily="34" charset="0"/>
                <a:cs typeface="B Lotus" pitchFamily="2" charset="-78"/>
              </a:rPr>
              <a:t> </a:t>
            </a:r>
            <a:r>
              <a:rPr lang="ar-SA" sz="2000" dirty="0" smtClean="0">
                <a:latin typeface="Tahoma" pitchFamily="34" charset="0"/>
                <a:cs typeface="B Lotus" pitchFamily="2" charset="-78"/>
              </a:rPr>
              <a:t>محراب </a:t>
            </a:r>
            <a:r>
              <a:rPr lang="ar-SA" sz="2000" dirty="0">
                <a:latin typeface="Tahoma" pitchFamily="34" charset="0"/>
                <a:cs typeface="B Lotus" pitchFamily="2" charset="-78"/>
              </a:rPr>
              <a:t>هاي بسيار زيبا وچشم نواز وهنرمندانه كه بدست </a:t>
            </a:r>
            <a:r>
              <a:rPr lang="ar-SA" sz="2000" dirty="0" smtClean="0">
                <a:latin typeface="Tahoma" pitchFamily="34" charset="0"/>
                <a:cs typeface="B Lotus" pitchFamily="2" charset="-78"/>
              </a:rPr>
              <a:t>هنرمندان </a:t>
            </a:r>
            <a:r>
              <a:rPr lang="ar-SA" sz="2000" dirty="0">
                <a:latin typeface="Tahoma" pitchFamily="34" charset="0"/>
                <a:cs typeface="B Lotus" pitchFamily="2" charset="-78"/>
              </a:rPr>
              <a:t>مسلمان </a:t>
            </a:r>
            <a:r>
              <a:rPr lang="ar-SA" sz="2000" dirty="0" smtClean="0">
                <a:latin typeface="Tahoma" pitchFamily="34" charset="0"/>
                <a:cs typeface="B Lotus" pitchFamily="2" charset="-78"/>
              </a:rPr>
              <a:t>و</a:t>
            </a:r>
            <a:r>
              <a:rPr lang="fa-IR" sz="2000" dirty="0" smtClean="0">
                <a:latin typeface="Tahoma" pitchFamily="34" charset="0"/>
                <a:cs typeface="B Lotus" pitchFamily="2" charset="-78"/>
              </a:rPr>
              <a:t> </a:t>
            </a:r>
            <a:r>
              <a:rPr lang="ar-SA" sz="2000" dirty="0" smtClean="0">
                <a:latin typeface="Tahoma" pitchFamily="34" charset="0"/>
                <a:cs typeface="B Lotus" pitchFamily="2" charset="-78"/>
              </a:rPr>
              <a:t>ايراني </a:t>
            </a:r>
            <a:r>
              <a:rPr lang="ar-SA" sz="2000" dirty="0">
                <a:latin typeface="Tahoma" pitchFamily="34" charset="0"/>
                <a:cs typeface="B Lotus" pitchFamily="2" charset="-78"/>
              </a:rPr>
              <a:t>خلق گرديده.</a:t>
            </a:r>
            <a:endParaRPr lang="en-US" sz="2000" dirty="0">
              <a:latin typeface="Tahoma" pitchFamily="34" charset="0"/>
              <a:cs typeface="B Lotus" pitchFamily="2" charset="-78"/>
            </a:endParaRPr>
          </a:p>
        </p:txBody>
      </p:sp>
      <p:pic>
        <p:nvPicPr>
          <p:cNvPr id="13315" name="Picture 3" descr="E:\tadris\bardasht\ardestan\ardestan199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833"/>
            <a:ext cx="607695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862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E:\tadris\bardasht\ardestan\ardes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38"/>
            <a:ext cx="5648823" cy="686243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E:\tadris\bardasht\ardestan\ardestan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089" y="152400"/>
            <a:ext cx="424891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tadris\bardasht\ardestan\ardestan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979" y="2209800"/>
            <a:ext cx="4193421" cy="138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13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E:\tadris\bardasht\ardestan\ardest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8645"/>
            <a:ext cx="8839200" cy="58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37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tadris\bardasht\ardestan\ardesta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0" y="0"/>
            <a:ext cx="4851513" cy="324404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tadris\bardasht\ardestan\ardestan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234948"/>
            <a:ext cx="5384042" cy="3603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257800" y="533400"/>
            <a:ext cx="3429000" cy="2362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r>
              <a:rPr lang="ar-SA" dirty="0" smtClean="0">
                <a:cs typeface="Mitra" pitchFamily="2" charset="-78"/>
              </a:rPr>
              <a:t>موقعيت جغرافيائي : از جنوب به آب انبار‚از مغرب به معبر باغ ازشمال به معبر باغ از غرب به حمام عمومي  وكاروانسرا</a:t>
            </a:r>
            <a:endParaRPr lang="ar-SA" dirty="0" smtClean="0"/>
          </a:p>
          <a:p>
            <a:pPr algn="r" rtl="1">
              <a:buFontTx/>
              <a:buNone/>
            </a:pPr>
            <a:endParaRPr lang="en-US" dirty="0"/>
          </a:p>
        </p:txBody>
      </p:sp>
    </p:spTree>
    <p:extLst>
      <p:ext uri="{BB962C8B-B14F-4D97-AF65-F5344CB8AC3E}">
        <p14:creationId xmlns:p14="http://schemas.microsoft.com/office/powerpoint/2010/main" val="6309968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1600200"/>
            <a:ext cx="3581400" cy="4525963"/>
          </a:xfrm>
        </p:spPr>
        <p:txBody>
          <a:bodyPr>
            <a:normAutofit/>
          </a:bodyPr>
          <a:lstStyle/>
          <a:p>
            <a:pPr marL="0" indent="0" algn="just">
              <a:buNone/>
            </a:pPr>
            <a:r>
              <a:rPr lang="ar-SA" sz="2800" dirty="0">
                <a:latin typeface="Tahoma" pitchFamily="34" charset="0"/>
                <a:cs typeface="B Lotus" pitchFamily="2" charset="-78"/>
              </a:rPr>
              <a:t>مسجد جامع اردستان خود يك موزه تمام عيار ومجموعه اي از فرهنگ وهنر ادوار گذشته است</a:t>
            </a:r>
            <a:endParaRPr lang="en-US" sz="2800" dirty="0">
              <a:latin typeface="Tahoma" pitchFamily="34" charset="0"/>
              <a:cs typeface="B Lotus" pitchFamily="2" charset="-78"/>
            </a:endParaRPr>
          </a:p>
        </p:txBody>
      </p:sp>
      <p:pic>
        <p:nvPicPr>
          <p:cNvPr id="4" name="Picture 3" descr="ardesta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53027"/>
            <a:ext cx="4800600" cy="679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34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al_madina_plan_1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7320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endParaRPr lang="en-US">
              <a:solidFill>
                <a:schemeClr val="bg1"/>
              </a:solidFill>
            </a:endParaRPr>
          </a:p>
        </p:txBody>
      </p:sp>
      <p:sp>
        <p:nvSpPr>
          <p:cNvPr id="454659" name="Rectangle 3"/>
          <p:cNvSpPr>
            <a:spLocks noGrp="1" noChangeArrowheads="1"/>
          </p:cNvSpPr>
          <p:nvPr>
            <p:ph type="body" idx="1"/>
          </p:nvPr>
        </p:nvSpPr>
        <p:spPr>
          <a:xfrm>
            <a:off x="685800" y="1981200"/>
            <a:ext cx="3657600" cy="4114800"/>
          </a:xfrm>
        </p:spPr>
        <p:txBody>
          <a:bodyPr/>
          <a:lstStyle/>
          <a:p>
            <a:r>
              <a:rPr lang="en-US" b="1"/>
              <a:t>Friday Mosque of Ardistan</a:t>
            </a:r>
            <a:r>
              <a:rPr lang="en-US" i="1"/>
              <a:t>, Ardistan, Iran</a:t>
            </a:r>
            <a:r>
              <a:rPr lang="en-US"/>
              <a:t/>
            </a:r>
            <a:br>
              <a:rPr lang="en-US"/>
            </a:br>
            <a:r>
              <a:rPr lang="en-US"/>
              <a:t>Open chamber beyond the southeast iwan </a:t>
            </a:r>
          </a:p>
          <a:p>
            <a:endParaRPr lang="en-US"/>
          </a:p>
        </p:txBody>
      </p:sp>
      <p:pic>
        <p:nvPicPr>
          <p:cNvPr id="454660" name="Picture 4" descr="IIR03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4580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IIR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6050"/>
            <a:ext cx="8077200" cy="5441950"/>
          </a:xfrm>
          <a:prstGeom prst="rect">
            <a:avLst/>
          </a:prstGeom>
          <a:noFill/>
          <a:extLst>
            <a:ext uri="{909E8E84-426E-40DD-AFC4-6F175D3DCCD1}">
              <a14:hiddenFill xmlns:a14="http://schemas.microsoft.com/office/drawing/2010/main">
                <a:solidFill>
                  <a:srgbClr val="FFFFFF"/>
                </a:solidFill>
              </a14:hiddenFill>
            </a:ext>
          </a:extLst>
        </p:spPr>
      </p:pic>
      <p:sp>
        <p:nvSpPr>
          <p:cNvPr id="457731" name="Rectangle 3"/>
          <p:cNvSpPr>
            <a:spLocks noGrp="1" noChangeArrowheads="1"/>
          </p:cNvSpPr>
          <p:nvPr>
            <p:ph type="title"/>
          </p:nvPr>
        </p:nvSpPr>
        <p:spPr>
          <a:xfrm>
            <a:off x="762000" y="1066800"/>
            <a:ext cx="7772400" cy="1143000"/>
          </a:xfrm>
        </p:spPr>
        <p:txBody>
          <a:bodyPr>
            <a:normAutofit fontScale="90000"/>
          </a:bodyPr>
          <a:lstStyle/>
          <a:p>
            <a:r>
              <a:rPr lang="en-US" sz="3600" b="1">
                <a:solidFill>
                  <a:schemeClr val="bg1"/>
                </a:solidFill>
              </a:rPr>
              <a:t>Friday Mosque of Ardistan</a:t>
            </a:r>
            <a:r>
              <a:rPr lang="en-US" sz="3600" i="1">
                <a:solidFill>
                  <a:schemeClr val="bg1"/>
                </a:solidFill>
              </a:rPr>
              <a:t>, </a:t>
            </a:r>
            <a:r>
              <a:rPr lang="en-US" sz="3600">
                <a:solidFill>
                  <a:schemeClr val="bg1"/>
                </a:solidFill>
              </a:rPr>
              <a:t/>
            </a:r>
            <a:br>
              <a:rPr lang="en-US" sz="3600">
                <a:solidFill>
                  <a:schemeClr val="bg1"/>
                </a:solidFill>
              </a:rPr>
            </a:br>
            <a:r>
              <a:rPr lang="en-US" sz="3600">
                <a:solidFill>
                  <a:schemeClr val="bg1"/>
                </a:solidFill>
              </a:rPr>
              <a:t>View of vaults in the southern corner, with view through arch to</a:t>
            </a:r>
            <a:r>
              <a:rPr lang="en-US">
                <a:solidFill>
                  <a:schemeClr val="bg1"/>
                </a:solidFill>
              </a:rPr>
              <a:t> the southeast iwan </a:t>
            </a:r>
            <a:br>
              <a:rPr lang="en-US">
                <a:solidFill>
                  <a:schemeClr val="bg1"/>
                </a:solidFill>
              </a:rPr>
            </a:br>
            <a:endParaRPr lang="en-US">
              <a:solidFill>
                <a:schemeClr val="bg1"/>
              </a:solidFill>
            </a:endParaRPr>
          </a:p>
        </p:txBody>
      </p:sp>
    </p:spTree>
    <p:extLst>
      <p:ext uri="{BB962C8B-B14F-4D97-AF65-F5344CB8AC3E}">
        <p14:creationId xmlns:p14="http://schemas.microsoft.com/office/powerpoint/2010/main" val="39434354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3"/>
          <p:cNvSpPr>
            <a:spLocks noGrp="1" noChangeArrowheads="1"/>
          </p:cNvSpPr>
          <p:nvPr>
            <p:ph type="body" idx="1"/>
          </p:nvPr>
        </p:nvSpPr>
        <p:spPr>
          <a:xfrm>
            <a:off x="381000" y="457200"/>
            <a:ext cx="4114800" cy="5638800"/>
          </a:xfrm>
        </p:spPr>
        <p:txBody>
          <a:bodyPr vert="horz" lIns="91440" tIns="45720" rIns="91440" bIns="45720" rtlCol="0">
            <a:normAutofit/>
          </a:bodyPr>
          <a:lstStyle/>
          <a:p>
            <a:pPr marL="0" indent="0" algn="just" rtl="1">
              <a:buNone/>
            </a:pPr>
            <a:r>
              <a:rPr lang="ar-SA" sz="2400" dirty="0">
                <a:latin typeface="Tahoma" pitchFamily="34" charset="0"/>
                <a:cs typeface="B Lotus" pitchFamily="2" charset="-78"/>
              </a:rPr>
              <a:t>اين مسجد ورودي هاي متعددي دارد .ورودي اصلي كه دالان طويلي است ‚در گوشة جنوب غربي مسجد قراردارد كه ازيك سو به محلة فهره ‚واز سوي ديگر به دشت محال راه دارد</a:t>
            </a:r>
            <a:endParaRPr lang="fa-IR" sz="2400" dirty="0">
              <a:latin typeface="Tahoma" pitchFamily="34" charset="0"/>
              <a:cs typeface="B Lotus" pitchFamily="2" charset="-78"/>
            </a:endParaRPr>
          </a:p>
          <a:p>
            <a:pPr marL="0" indent="0" algn="just" rtl="1">
              <a:buNone/>
            </a:pPr>
            <a:r>
              <a:rPr lang="ar-SA" sz="2400" dirty="0">
                <a:latin typeface="Tahoma" pitchFamily="34" charset="0"/>
                <a:cs typeface="B Lotus" pitchFamily="2" charset="-78"/>
              </a:rPr>
              <a:t>نماي اين ورودي از يك قوس ‚ دو طاق نماي محرابي شكل ‚دولچكي ‚دونيم ستون آجري ‚دو قاب تزييني ودو سكوي آجري تشكيل شده است</a:t>
            </a:r>
            <a:endParaRPr lang="en-US" sz="2400" dirty="0">
              <a:latin typeface="Tahoma" pitchFamily="34" charset="0"/>
              <a:cs typeface="B Lotus" pitchFamily="2" charset="-78"/>
            </a:endParaRPr>
          </a:p>
          <a:p>
            <a:pPr marL="0" indent="0" algn="just" rtl="1">
              <a:buNone/>
            </a:pPr>
            <a:endParaRPr lang="en-US" sz="2400" dirty="0">
              <a:latin typeface="Tahoma" pitchFamily="34" charset="0"/>
              <a:cs typeface="B Lotus" pitchFamily="2" charset="-78"/>
            </a:endParaRPr>
          </a:p>
        </p:txBody>
      </p:sp>
      <p:pic>
        <p:nvPicPr>
          <p:cNvPr id="430084" name="Picture 4" descr="Aredstan-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850" y="0"/>
            <a:ext cx="4502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325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endParaRPr lang="en-US">
              <a:solidFill>
                <a:schemeClr val="bg1"/>
              </a:solidFill>
            </a:endParaRPr>
          </a:p>
        </p:txBody>
      </p:sp>
      <p:sp>
        <p:nvSpPr>
          <p:cNvPr id="432131" name="Rectangle 3"/>
          <p:cNvSpPr>
            <a:spLocks noGrp="1" noChangeArrowheads="1"/>
          </p:cNvSpPr>
          <p:nvPr>
            <p:ph type="body" idx="1"/>
          </p:nvPr>
        </p:nvSpPr>
        <p:spPr>
          <a:xfrm>
            <a:off x="533400" y="383628"/>
            <a:ext cx="3962400" cy="6477000"/>
          </a:xfrm>
        </p:spPr>
        <p:txBody>
          <a:bodyPr vert="horz" lIns="91440" tIns="45720" rIns="91440" bIns="45720" rtlCol="0">
            <a:normAutofit/>
          </a:bodyPr>
          <a:lstStyle/>
          <a:p>
            <a:pPr marL="0" indent="0" algn="just" rtl="1">
              <a:buNone/>
            </a:pPr>
            <a:r>
              <a:rPr lang="fa-IR" sz="2400" dirty="0">
                <a:latin typeface="Tahoma" pitchFamily="34" charset="0"/>
                <a:cs typeface="B Lotus" pitchFamily="2" charset="-78"/>
              </a:rPr>
              <a:t>با توجه به آرایه های گچبری و ساختمایه های گران بکار رفته در بنا مشخص می شود که این مسجد سادگی شیوه خراسانی را ندارد.</a:t>
            </a:r>
          </a:p>
          <a:p>
            <a:pPr marL="0" indent="0" algn="just" rtl="1">
              <a:buNone/>
            </a:pPr>
            <a:r>
              <a:rPr lang="fa-IR" sz="2400" dirty="0">
                <a:latin typeface="Tahoma" pitchFamily="34" charset="0"/>
                <a:cs typeface="B Lotus" pitchFamily="2" charset="-78"/>
              </a:rPr>
              <a:t>بنای اولیه شبستانی و بعد تبدیل به 4 ایوانی</a:t>
            </a:r>
          </a:p>
          <a:p>
            <a:pPr marL="0" indent="0" algn="just" rtl="1">
              <a:buNone/>
            </a:pPr>
            <a:endParaRPr lang="fa-IR" sz="2400" dirty="0">
              <a:latin typeface="Tahoma" pitchFamily="34" charset="0"/>
              <a:cs typeface="B Lotus" pitchFamily="2" charset="-78"/>
            </a:endParaRPr>
          </a:p>
        </p:txBody>
      </p:sp>
      <p:pic>
        <p:nvPicPr>
          <p:cNvPr id="432132" name="Picture 4" descr="Aredstan-1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23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endParaRPr lang="ar-SA">
              <a:solidFill>
                <a:schemeClr val="bg1"/>
              </a:solidFill>
            </a:endParaRPr>
          </a:p>
        </p:txBody>
      </p:sp>
      <p:sp>
        <p:nvSpPr>
          <p:cNvPr id="447491" name="Rectangle 3"/>
          <p:cNvSpPr>
            <a:spLocks noGrp="1" noChangeArrowheads="1"/>
          </p:cNvSpPr>
          <p:nvPr>
            <p:ph type="body" idx="1"/>
          </p:nvPr>
        </p:nvSpPr>
        <p:spPr/>
        <p:txBody>
          <a:bodyPr/>
          <a:lstStyle/>
          <a:p>
            <a:endParaRPr lang="en-US"/>
          </a:p>
        </p:txBody>
      </p:sp>
      <p:pic>
        <p:nvPicPr>
          <p:cNvPr id="447492" name="Picture 4" descr="arde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9144000" cy="608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9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0" y="457200"/>
            <a:ext cx="4114800" cy="1143000"/>
          </a:xfrm>
          <a:prstGeom prst="rect">
            <a:avLst/>
          </a:prstGeom>
        </p:spPr>
        <p:txBody>
          <a:bodyPr vert="horz" lIns="91440" tIns="45720" rIns="91440" bIns="45720" rtlCol="0">
            <a:noAutofit/>
          </a:bodyPr>
          <a:lstStyle>
            <a:defPPr>
              <a:defRPr lang="en-US"/>
            </a:defPPr>
            <a:lvl1pPr indent="0" algn="just" rtl="1">
              <a:spcBef>
                <a:spcPct val="20000"/>
              </a:spcBef>
              <a:buFont typeface="Arial" pitchFamily="34" charset="0"/>
              <a:buNone/>
              <a:defRPr sz="2800">
                <a:latin typeface="Tahoma" pitchFamily="34" charset="0"/>
                <a:cs typeface="B Lotus" pitchFamily="2" charset="-78"/>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ar-SA" dirty="0"/>
              <a:t>تاريخچه ساخت مسجد جامع اردستان را مي توان به سه دوره تقسيم كرد</a:t>
            </a:r>
            <a:r>
              <a:rPr lang="en-US" dirty="0"/>
              <a:t> </a:t>
            </a:r>
            <a:br>
              <a:rPr lang="en-US" dirty="0"/>
            </a:br>
            <a:endParaRPr lang="en-US" dirty="0"/>
          </a:p>
        </p:txBody>
      </p:sp>
      <p:sp>
        <p:nvSpPr>
          <p:cNvPr id="5" name="Rectangle 4"/>
          <p:cNvSpPr txBox="1">
            <a:spLocks noChangeArrowheads="1"/>
          </p:cNvSpPr>
          <p:nvPr/>
        </p:nvSpPr>
        <p:spPr>
          <a:xfrm>
            <a:off x="4505799" y="2057400"/>
            <a:ext cx="4257202" cy="4800600"/>
          </a:xfrm>
          <a:prstGeom prst="rect">
            <a:avLst/>
          </a:prstGeom>
        </p:spPr>
        <p:txBody>
          <a:bodyPr vert="horz" lIns="91440" tIns="45720" rIns="91440" bIns="45720" rtlCol="0">
            <a:normAutofit/>
          </a:bodyPr>
          <a:lstStyle>
            <a:lvl1pPr indent="0" algn="just">
              <a:spcBef>
                <a:spcPct val="20000"/>
              </a:spcBef>
              <a:buFont typeface="Arial" pitchFamily="34" charset="0"/>
              <a:buNone/>
              <a:defRPr sz="2800">
                <a:latin typeface="Tahoma" pitchFamily="34" charset="0"/>
                <a:cs typeface="B Lotus" pitchFamily="2" charset="-78"/>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rtl="1"/>
            <a:r>
              <a:rPr lang="ar-SA" sz="2400" dirty="0"/>
              <a:t>دوره نخست- قرن سوم ه.ق ‚مسجد به صورت گنبدي ساخته </a:t>
            </a:r>
            <a:r>
              <a:rPr lang="ar-SA" sz="2400" dirty="0" smtClean="0"/>
              <a:t>شد</a:t>
            </a:r>
            <a:r>
              <a:rPr lang="fa-IR" sz="2400" dirty="0" smtClean="0"/>
              <a:t>.</a:t>
            </a:r>
            <a:endParaRPr lang="ar-SA" sz="2400" dirty="0"/>
          </a:p>
          <a:p>
            <a:pPr rtl="1"/>
            <a:r>
              <a:rPr lang="ar-SA" sz="2400" dirty="0"/>
              <a:t>دوره دوم- در قرن سوم وچهارم ه.ق از صورت گنبدي به مسجدي كوشك مانند تبديل </a:t>
            </a:r>
            <a:r>
              <a:rPr lang="ar-SA" sz="2400" dirty="0" smtClean="0"/>
              <a:t>شد</a:t>
            </a:r>
            <a:r>
              <a:rPr lang="fa-IR" sz="2400" dirty="0" smtClean="0"/>
              <a:t>.</a:t>
            </a:r>
            <a:endParaRPr lang="ar-SA" sz="2400" dirty="0"/>
          </a:p>
          <a:p>
            <a:pPr rtl="1"/>
            <a:r>
              <a:rPr lang="ar-SA" sz="2400" dirty="0"/>
              <a:t>دوره سوم - در قرن ششم ه.ق در عهد </a:t>
            </a:r>
            <a:r>
              <a:rPr lang="ar-SA" sz="2400" dirty="0" smtClean="0"/>
              <a:t>سلجوقيان </a:t>
            </a:r>
            <a:r>
              <a:rPr lang="ar-SA" sz="2400" dirty="0"/>
              <a:t>مسجد ويران </a:t>
            </a:r>
            <a:r>
              <a:rPr lang="ar-SA" sz="2400" dirty="0" smtClean="0"/>
              <a:t>و</a:t>
            </a:r>
            <a:r>
              <a:rPr lang="fa-IR" sz="2400" dirty="0" smtClean="0"/>
              <a:t> </a:t>
            </a:r>
            <a:r>
              <a:rPr lang="ar-SA" sz="2400" dirty="0" smtClean="0"/>
              <a:t>به </a:t>
            </a:r>
            <a:r>
              <a:rPr lang="ar-SA" sz="2400" dirty="0"/>
              <a:t>صورت چهار ايواني بنا شده است </a:t>
            </a:r>
            <a:r>
              <a:rPr lang="fa-IR" sz="2400" dirty="0" smtClean="0"/>
              <a:t>.</a:t>
            </a:r>
            <a:endParaRPr lang="ar-SA" sz="2400" dirty="0"/>
          </a:p>
          <a:p>
            <a:endParaRPr lang="en-US" sz="2400" dirty="0"/>
          </a:p>
        </p:txBody>
      </p:sp>
      <p:pic>
        <p:nvPicPr>
          <p:cNvPr id="6" name="Picture 4" descr="Aredstan-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0"/>
            <a:ext cx="4498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086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descr="IIR0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8839200" cy="5868988"/>
          </a:xfrm>
          <a:prstGeom prst="rect">
            <a:avLst/>
          </a:prstGeom>
          <a:noFill/>
          <a:extLst>
            <a:ext uri="{909E8E84-426E-40DD-AFC4-6F175D3DCCD1}">
              <a14:hiddenFill xmlns:a14="http://schemas.microsoft.com/office/drawing/2010/main">
                <a:solidFill>
                  <a:srgbClr val="FFFFFF"/>
                </a:solidFill>
              </a14:hiddenFill>
            </a:ext>
          </a:extLst>
        </p:spPr>
      </p:pic>
      <p:sp>
        <p:nvSpPr>
          <p:cNvPr id="455683" name="Rectangle 3"/>
          <p:cNvSpPr>
            <a:spLocks noGrp="1" noChangeArrowheads="1"/>
          </p:cNvSpPr>
          <p:nvPr>
            <p:ph type="title"/>
          </p:nvPr>
        </p:nvSpPr>
        <p:spPr>
          <a:xfrm>
            <a:off x="762000" y="685800"/>
            <a:ext cx="7772400" cy="1143000"/>
          </a:xfrm>
        </p:spPr>
        <p:txBody>
          <a:bodyPr>
            <a:normAutofit fontScale="90000"/>
          </a:bodyPr>
          <a:lstStyle/>
          <a:p>
            <a:r>
              <a:rPr lang="en-US" b="1">
                <a:solidFill>
                  <a:schemeClr val="bg1"/>
                </a:solidFill>
              </a:rPr>
              <a:t>Friday Mosque of Ardistan</a:t>
            </a:r>
            <a:r>
              <a:rPr lang="en-US" i="1">
                <a:solidFill>
                  <a:schemeClr val="bg1"/>
                </a:solidFill>
              </a:rPr>
              <a:t>, Ardistan, Iran</a:t>
            </a:r>
            <a:r>
              <a:rPr lang="en-US">
                <a:solidFill>
                  <a:schemeClr val="bg1"/>
                </a:solidFill>
              </a:rPr>
              <a:t/>
            </a:r>
            <a:br>
              <a:rPr lang="en-US">
                <a:solidFill>
                  <a:schemeClr val="bg1"/>
                </a:solidFill>
              </a:rPr>
            </a:br>
            <a:r>
              <a:rPr lang="en-US">
                <a:solidFill>
                  <a:schemeClr val="bg1"/>
                </a:solidFill>
              </a:rPr>
              <a:t>Detail view of the carved stucco mihrab </a:t>
            </a:r>
          </a:p>
        </p:txBody>
      </p:sp>
      <p:sp>
        <p:nvSpPr>
          <p:cNvPr id="455684"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25430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7" name="Rectangle 3"/>
          <p:cNvSpPr>
            <a:spLocks noGrp="1" noChangeArrowheads="1"/>
          </p:cNvSpPr>
          <p:nvPr>
            <p:ph type="body" idx="1"/>
          </p:nvPr>
        </p:nvSpPr>
        <p:spPr/>
        <p:txBody>
          <a:bodyPr/>
          <a:lstStyle/>
          <a:p>
            <a:endParaRPr lang="en-US"/>
          </a:p>
        </p:txBody>
      </p:sp>
      <p:pic>
        <p:nvPicPr>
          <p:cNvPr id="769028" name="Picture 4" descr="10_old_bazaar_from_friday_mos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29200" y="304800"/>
            <a:ext cx="3581400" cy="14478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4800" b="1" dirty="0" smtClean="0"/>
              <a:t>مسجد جامع اصفهان</a:t>
            </a:r>
            <a:endParaRPr lang="en-US" sz="4800" b="1" dirty="0"/>
          </a:p>
        </p:txBody>
      </p:sp>
    </p:spTree>
    <p:extLst>
      <p:ext uri="{BB962C8B-B14F-4D97-AF65-F5344CB8AC3E}">
        <p14:creationId xmlns:p14="http://schemas.microsoft.com/office/powerpoint/2010/main" val="2940682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1143000"/>
          </a:xfrm>
        </p:spPr>
        <p:txBody>
          <a:bodyPr vert="horz" lIns="91440" tIns="45720" rIns="91440" bIns="45720" rtlCol="0" anchor="ctr">
            <a:noAutofit/>
          </a:bodyPr>
          <a:lstStyle/>
          <a:p>
            <a:pPr rtl="1"/>
            <a:r>
              <a:rPr lang="fa-IR" b="1" dirty="0">
                <a:cs typeface="B Lotus" pitchFamily="2" charset="-78"/>
              </a:rPr>
              <a:t>مسجد جامع اصفهان</a:t>
            </a:r>
            <a:endParaRPr lang="en-US" b="1" dirty="0">
              <a:cs typeface="B Lotus" pitchFamily="2" charset="-78"/>
            </a:endParaRP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220"/>
          <a:stretch/>
        </p:blipFill>
        <p:spPr bwMode="auto">
          <a:xfrm>
            <a:off x="457200" y="1295400"/>
            <a:ext cx="8458200" cy="528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463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3" name="Rectangle 3"/>
          <p:cNvSpPr>
            <a:spLocks noGrp="1" noChangeArrowheads="1"/>
          </p:cNvSpPr>
          <p:nvPr>
            <p:ph type="body" idx="1"/>
          </p:nvPr>
        </p:nvSpPr>
        <p:spPr>
          <a:xfrm>
            <a:off x="5410200" y="457200"/>
            <a:ext cx="3276600" cy="4525963"/>
          </a:xfrm>
        </p:spPr>
        <p:txBody>
          <a:bodyPr vert="horz" lIns="91440" tIns="45720" rIns="91440" bIns="45720" rtlCol="0">
            <a:normAutofit/>
          </a:bodyPr>
          <a:lstStyle/>
          <a:p>
            <a:pPr marL="0" indent="0" algn="just" rtl="1">
              <a:buNone/>
            </a:pPr>
            <a:r>
              <a:rPr lang="fa-IR" sz="2400" dirty="0">
                <a:latin typeface="Tahoma" pitchFamily="34" charset="0"/>
                <a:cs typeface="B Lotus" pitchFamily="2" charset="-78"/>
              </a:rPr>
              <a:t>بنای مسجد شبستانی اولیه در قرن 3  ویران و مسجد تبدیل به مسجد 4 ایوانی گشت</a:t>
            </a:r>
            <a:r>
              <a:rPr lang="fa-IR" sz="2400" dirty="0" smtClean="0">
                <a:latin typeface="Tahoma" pitchFamily="34" charset="0"/>
                <a:cs typeface="B Lotus" pitchFamily="2" charset="-78"/>
              </a:rPr>
              <a:t>.</a:t>
            </a:r>
          </a:p>
          <a:p>
            <a:pPr marL="0" indent="0" algn="just" rtl="1">
              <a:buNone/>
            </a:pPr>
            <a:r>
              <a:rPr lang="fa-IR" sz="2400" dirty="0" smtClean="0">
                <a:latin typeface="Tahoma" pitchFamily="34" charset="0"/>
                <a:cs typeface="B Lotus" pitchFamily="2" charset="-78"/>
              </a:rPr>
              <a:t>نقشه های اولیه شامل حیاطی به شکل مربع و 4 طرف آن فضاهای ستون دار بود.</a:t>
            </a:r>
            <a:endParaRPr lang="en-US" sz="2400" dirty="0">
              <a:latin typeface="Tahoma" pitchFamily="34" charset="0"/>
              <a:cs typeface="B Lotus" pitchFamily="2" charset="-78"/>
            </a:endParaRPr>
          </a:p>
        </p:txBody>
      </p:sp>
      <p:pic>
        <p:nvPicPr>
          <p:cNvPr id="768004" name="Picture 4" descr="esf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75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53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endParaRPr lang="ar-SA"/>
          </a:p>
        </p:txBody>
      </p:sp>
      <p:sp>
        <p:nvSpPr>
          <p:cNvPr id="313347" name="Rectangle 3"/>
          <p:cNvSpPr>
            <a:spLocks noGrp="1" noChangeArrowheads="1"/>
          </p:cNvSpPr>
          <p:nvPr>
            <p:ph type="body" idx="1"/>
          </p:nvPr>
        </p:nvSpPr>
        <p:spPr/>
        <p:txBody>
          <a:bodyPr/>
          <a:lstStyle/>
          <a:p>
            <a:endParaRPr lang="en-US"/>
          </a:p>
        </p:txBody>
      </p:sp>
      <p:pic>
        <p:nvPicPr>
          <p:cNvPr id="313348" name="Picture 4" descr="Slide_04"/>
          <p:cNvPicPr>
            <a:picLocks noChangeAspect="1" noChangeArrowheads="1"/>
          </p:cNvPicPr>
          <p:nvPr/>
        </p:nvPicPr>
        <p:blipFill rotWithShape="1">
          <a:blip r:embed="rId2">
            <a:extLst>
              <a:ext uri="{28A0092B-C50C-407E-A947-70E740481C1C}">
                <a14:useLocalDpi xmlns:a14="http://schemas.microsoft.com/office/drawing/2010/main" val="0"/>
              </a:ext>
            </a:extLst>
          </a:blip>
          <a:srcRect l="11088" r="9791" b="36719"/>
          <a:stretch/>
        </p:blipFill>
        <p:spPr bwMode="auto">
          <a:xfrm>
            <a:off x="0" y="76686"/>
            <a:ext cx="5334000" cy="6628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lide_0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26164"/>
          <a:stretch/>
        </p:blipFill>
        <p:spPr>
          <a:xfrm>
            <a:off x="4973102" y="1198661"/>
            <a:ext cx="4247097" cy="428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6430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50" name="Picture 2" descr="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30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0051" name="Rectangle 3"/>
          <p:cNvSpPr>
            <a:spLocks noGrp="1" noChangeArrowheads="1"/>
          </p:cNvSpPr>
          <p:nvPr>
            <p:ph type="title"/>
          </p:nvPr>
        </p:nvSpPr>
        <p:spPr>
          <a:xfrm>
            <a:off x="4953000" y="457200"/>
            <a:ext cx="3962400" cy="1143000"/>
          </a:xfrm>
        </p:spPr>
        <p:txBody>
          <a:bodyPr>
            <a:normAutofit fontScale="90000"/>
          </a:bodyPr>
          <a:lstStyle/>
          <a:p>
            <a:r>
              <a:rPr lang="ar-SA" sz="4800" b="1" dirty="0">
                <a:solidFill>
                  <a:schemeClr val="tx1"/>
                </a:solidFill>
              </a:rPr>
              <a:t>مسجد جامع اصفهان</a:t>
            </a:r>
          </a:p>
        </p:txBody>
      </p:sp>
      <p:sp>
        <p:nvSpPr>
          <p:cNvPr id="770052"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7710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5638800" y="609600"/>
            <a:ext cx="2819400" cy="1143000"/>
          </a:xfrm>
        </p:spPr>
        <p:txBody>
          <a:bodyPr>
            <a:normAutofit fontScale="90000"/>
          </a:bodyPr>
          <a:lstStyle/>
          <a:p>
            <a:r>
              <a:rPr lang="ar-SA" sz="4800" b="1">
                <a:solidFill>
                  <a:schemeClr val="tx1"/>
                </a:solidFill>
              </a:rPr>
              <a:t>مسجد جامع اصفهان</a:t>
            </a:r>
          </a:p>
        </p:txBody>
      </p:sp>
      <p:sp>
        <p:nvSpPr>
          <p:cNvPr id="771075" name="Rectangle 3"/>
          <p:cNvSpPr>
            <a:spLocks noGrp="1" noChangeArrowheads="1"/>
          </p:cNvSpPr>
          <p:nvPr>
            <p:ph type="body" idx="1"/>
          </p:nvPr>
        </p:nvSpPr>
        <p:spPr/>
        <p:txBody>
          <a:bodyPr/>
          <a:lstStyle/>
          <a:p>
            <a:endParaRPr lang="en-US"/>
          </a:p>
        </p:txBody>
      </p:sp>
      <p:pic>
        <p:nvPicPr>
          <p:cNvPr id="771076" name="Picture 4" descr="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99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794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5" t="3109" r="-1" b="9820"/>
          <a:stretch/>
        </p:blipFill>
        <p:spPr bwMode="auto">
          <a:xfrm>
            <a:off x="0" y="0"/>
            <a:ext cx="5956388" cy="367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0395"/>
          <a:stretch/>
        </p:blipFill>
        <p:spPr bwMode="auto">
          <a:xfrm>
            <a:off x="3476625" y="3324553"/>
            <a:ext cx="5667375" cy="353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084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6" name="Picture 2"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774147" name="Rectangle 3"/>
          <p:cNvSpPr>
            <a:spLocks noGrp="1" noChangeArrowheads="1"/>
          </p:cNvSpPr>
          <p:nvPr>
            <p:ph type="title"/>
          </p:nvPr>
        </p:nvSpPr>
        <p:spPr>
          <a:xfrm>
            <a:off x="266700" y="5410200"/>
            <a:ext cx="8610600" cy="1143000"/>
          </a:xfrm>
        </p:spPr>
        <p:txBody>
          <a:bodyPr>
            <a:normAutofit fontScale="90000"/>
          </a:bodyPr>
          <a:lstStyle/>
          <a:p>
            <a:r>
              <a:rPr lang="en-US" b="1" dirty="0">
                <a:solidFill>
                  <a:schemeClr val="tx1"/>
                </a:solidFill>
              </a:rPr>
              <a:t>The picture above shows a model of the Great Friday Mosque </a:t>
            </a:r>
            <a:r>
              <a:rPr lang="en-US" b="1" dirty="0" smtClean="0">
                <a:solidFill>
                  <a:schemeClr val="tx1"/>
                </a:solidFill>
              </a:rPr>
              <a:t>of</a:t>
            </a:r>
            <a:r>
              <a:rPr lang="fa-IR" b="1" dirty="0" smtClean="0">
                <a:solidFill>
                  <a:schemeClr val="tx1"/>
                </a:solidFill>
              </a:rPr>
              <a:t> </a:t>
            </a:r>
            <a:r>
              <a:rPr lang="en-US" b="1" dirty="0" smtClean="0">
                <a:solidFill>
                  <a:schemeClr val="tx1"/>
                </a:solidFill>
              </a:rPr>
              <a:t>Isfahan</a:t>
            </a:r>
            <a:endParaRPr lang="ar-SA" b="1" dirty="0">
              <a:solidFill>
                <a:schemeClr val="tx1"/>
              </a:solidFill>
            </a:endParaRPr>
          </a:p>
        </p:txBody>
      </p:sp>
    </p:spTree>
    <p:extLst>
      <p:ext uri="{BB962C8B-B14F-4D97-AF65-F5344CB8AC3E}">
        <p14:creationId xmlns:p14="http://schemas.microsoft.com/office/powerpoint/2010/main" val="2501153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p:txBody>
          <a:bodyPr/>
          <a:lstStyle/>
          <a:p>
            <a:endParaRPr lang="ar-SA">
              <a:solidFill>
                <a:schemeClr val="bg1"/>
              </a:solidFill>
            </a:endParaRPr>
          </a:p>
        </p:txBody>
      </p:sp>
      <p:sp>
        <p:nvSpPr>
          <p:cNvPr id="778243" name="Rectangle 3"/>
          <p:cNvSpPr>
            <a:spLocks noGrp="1" noChangeArrowheads="1"/>
          </p:cNvSpPr>
          <p:nvPr>
            <p:ph type="body" idx="1"/>
          </p:nvPr>
        </p:nvSpPr>
        <p:spPr/>
        <p:txBody>
          <a:bodyPr/>
          <a:lstStyle/>
          <a:p>
            <a:endParaRPr lang="en-US"/>
          </a:p>
        </p:txBody>
      </p:sp>
      <p:pic>
        <p:nvPicPr>
          <p:cNvPr id="778244"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78245"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390900"/>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62600" y="224135"/>
            <a:ext cx="3276600" cy="461665"/>
          </a:xfrm>
          <a:prstGeom prst="rect">
            <a:avLst/>
          </a:prstGeom>
          <a:noFill/>
        </p:spPr>
        <p:txBody>
          <a:bodyPr wrap="square" rtlCol="0">
            <a:spAutoFit/>
          </a:bodyPr>
          <a:lstStyle/>
          <a:p>
            <a:pPr algn="ctr" rtl="1"/>
            <a:r>
              <a:rPr lang="fa-IR" sz="2400" b="1" dirty="0" smtClean="0">
                <a:cs typeface="B Lotus" panose="00000400000000000000" pitchFamily="2" charset="-78"/>
              </a:rPr>
              <a:t>گنبد نظام الملک</a:t>
            </a:r>
            <a:endParaRPr lang="en-US" sz="2400" b="1" dirty="0">
              <a:cs typeface="B Lotus" panose="00000400000000000000" pitchFamily="2" charset="-78"/>
            </a:endParaRPr>
          </a:p>
        </p:txBody>
      </p:sp>
    </p:spTree>
    <p:extLst>
      <p:ext uri="{BB962C8B-B14F-4D97-AF65-F5344CB8AC3E}">
        <p14:creationId xmlns:p14="http://schemas.microsoft.com/office/powerpoint/2010/main" val="31141438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p:txBody>
          <a:bodyPr/>
          <a:lstStyle/>
          <a:p>
            <a:endParaRPr lang="ar-SA">
              <a:solidFill>
                <a:schemeClr val="bg1"/>
              </a:solidFill>
            </a:endParaRPr>
          </a:p>
        </p:txBody>
      </p:sp>
      <p:sp>
        <p:nvSpPr>
          <p:cNvPr id="779267" name="Rectangle 3"/>
          <p:cNvSpPr>
            <a:spLocks noGrp="1" noChangeArrowheads="1"/>
          </p:cNvSpPr>
          <p:nvPr>
            <p:ph type="body" idx="1"/>
          </p:nvPr>
        </p:nvSpPr>
        <p:spPr/>
        <p:txBody>
          <a:bodyPr/>
          <a:lstStyle/>
          <a:p>
            <a:endParaRPr lang="en-US"/>
          </a:p>
        </p:txBody>
      </p:sp>
      <p:pic>
        <p:nvPicPr>
          <p:cNvPr id="779268"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79269"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099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094"/>
          <a:stretch/>
        </p:blipFill>
        <p:spPr bwMode="auto">
          <a:xfrm>
            <a:off x="3476625" y="3352143"/>
            <a:ext cx="5667375" cy="35058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0" y="147935"/>
            <a:ext cx="3276600" cy="461665"/>
          </a:xfrm>
          <a:prstGeom prst="rect">
            <a:avLst/>
          </a:prstGeom>
          <a:noFill/>
        </p:spPr>
        <p:txBody>
          <a:bodyPr wrap="square" rtlCol="0">
            <a:spAutoFit/>
          </a:bodyPr>
          <a:lstStyle/>
          <a:p>
            <a:pPr algn="ctr" rtl="1"/>
            <a:r>
              <a:rPr lang="fa-IR" sz="2400" b="1" dirty="0" smtClean="0">
                <a:cs typeface="B Lotus" panose="00000400000000000000" pitchFamily="2" charset="-78"/>
              </a:rPr>
              <a:t>ایوان جنوبی(صفه صاحب)</a:t>
            </a:r>
            <a:endParaRPr lang="en-US" sz="2400" b="1" dirty="0">
              <a:cs typeface="B Lotus" panose="00000400000000000000" pitchFamily="2" charset="-78"/>
            </a:endParaRPr>
          </a:p>
        </p:txBody>
      </p:sp>
    </p:spTree>
    <p:extLst>
      <p:ext uri="{BB962C8B-B14F-4D97-AF65-F5344CB8AC3E}">
        <p14:creationId xmlns:p14="http://schemas.microsoft.com/office/powerpoint/2010/main" val="6297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1494" y="6091535"/>
            <a:ext cx="8229600" cy="461665"/>
          </a:xfrm>
          <a:noFill/>
        </p:spPr>
        <p:txBody>
          <a:bodyPr wrap="square" rtlCol="0">
            <a:spAutoFit/>
          </a:bodyPr>
          <a:lstStyle/>
          <a:p>
            <a:pPr marL="0" indent="0" algn="ctr" rtl="1">
              <a:buNone/>
            </a:pPr>
            <a:r>
              <a:rPr lang="fa-IR" sz="2400" b="1" dirty="0" smtClean="0">
                <a:cs typeface="B Lotus" panose="00000400000000000000" pitchFamily="2" charset="-78"/>
              </a:rPr>
              <a:t>شبستان ستوندار که ستون ها چهار تایی به هم پیوسته اند.</a:t>
            </a:r>
            <a:endParaRPr lang="en-US" sz="2400" b="1" dirty="0">
              <a:cs typeface="B Lotus" panose="00000400000000000000" pitchFamily="2" charset="-78"/>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387"/>
          <a:stretch/>
        </p:blipFill>
        <p:spPr bwMode="auto">
          <a:xfrm>
            <a:off x="76200" y="170793"/>
            <a:ext cx="8980188" cy="559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583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70674"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5656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p:txBody>
          <a:bodyPr/>
          <a:lstStyle/>
          <a:p>
            <a:endParaRPr lang="en-US">
              <a:solidFill>
                <a:schemeClr val="bg1"/>
              </a:solidFill>
            </a:endParaRPr>
          </a:p>
        </p:txBody>
      </p:sp>
      <p:sp>
        <p:nvSpPr>
          <p:cNvPr id="798723" name="Rectangle 3"/>
          <p:cNvSpPr>
            <a:spLocks noGrp="1" noChangeArrowheads="1"/>
          </p:cNvSpPr>
          <p:nvPr>
            <p:ph type="body" idx="1"/>
          </p:nvPr>
        </p:nvSpPr>
        <p:spPr>
          <a:xfrm>
            <a:off x="685800" y="1981200"/>
            <a:ext cx="3429000" cy="4114800"/>
          </a:xfrm>
        </p:spPr>
        <p:txBody>
          <a:bodyPr/>
          <a:lstStyle/>
          <a:p>
            <a:r>
              <a:rPr lang="en-US"/>
              <a:t>Interior view of the hypostyle area,... </a:t>
            </a:r>
          </a:p>
          <a:p>
            <a:endParaRPr lang="en-US"/>
          </a:p>
        </p:txBody>
      </p:sp>
      <p:pic>
        <p:nvPicPr>
          <p:cNvPr id="798724" name="Picture 4" descr="IIR0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988" y="0"/>
            <a:ext cx="46720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81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endParaRPr lang="en-US">
              <a:solidFill>
                <a:schemeClr val="bg1"/>
              </a:solidFill>
            </a:endParaRPr>
          </a:p>
        </p:txBody>
      </p:sp>
      <p:sp>
        <p:nvSpPr>
          <p:cNvPr id="799747" name="Rectangle 3"/>
          <p:cNvSpPr>
            <a:spLocks noGrp="1" noChangeArrowheads="1"/>
          </p:cNvSpPr>
          <p:nvPr>
            <p:ph type="body" idx="1"/>
          </p:nvPr>
        </p:nvSpPr>
        <p:spPr>
          <a:xfrm>
            <a:off x="685800" y="1981200"/>
            <a:ext cx="3429000" cy="4114800"/>
          </a:xfrm>
        </p:spPr>
        <p:txBody>
          <a:bodyPr/>
          <a:lstStyle/>
          <a:p>
            <a:r>
              <a:rPr lang="en-US"/>
              <a:t>Interior view of the hypostyle area,... </a:t>
            </a:r>
          </a:p>
          <a:p>
            <a:endParaRPr lang="en-US"/>
          </a:p>
        </p:txBody>
      </p:sp>
      <p:pic>
        <p:nvPicPr>
          <p:cNvPr id="799748" name="Picture 4" descr="IIR0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25" y="0"/>
            <a:ext cx="4651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996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Slide_04"/>
          <p:cNvPicPr>
            <a:picLocks noChangeAspect="1" noChangeArrowheads="1"/>
          </p:cNvPicPr>
          <p:nvPr/>
        </p:nvPicPr>
        <p:blipFill>
          <a:blip r:embed="rId2">
            <a:extLst>
              <a:ext uri="{28A0092B-C50C-407E-A947-70E740481C1C}">
                <a14:useLocalDpi xmlns:a14="http://schemas.microsoft.com/office/drawing/2010/main" val="0"/>
              </a:ext>
            </a:extLst>
          </a:blip>
          <a:srcRect t="61719" b="3125"/>
          <a:stretch>
            <a:fillRect/>
          </a:stretch>
        </p:blipFill>
        <p:spPr bwMode="auto">
          <a:xfrm>
            <a:off x="0" y="762000"/>
            <a:ext cx="9144000" cy="499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471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descr="IIR0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10400" cy="6934200"/>
          </a:xfrm>
          <a:prstGeom prst="rect">
            <a:avLst/>
          </a:prstGeom>
          <a:noFill/>
          <a:extLst>
            <a:ext uri="{909E8E84-426E-40DD-AFC4-6F175D3DCCD1}">
              <a14:hiddenFill xmlns:a14="http://schemas.microsoft.com/office/drawing/2010/main">
                <a:solidFill>
                  <a:srgbClr val="FFFFFF"/>
                </a:solidFill>
              </a14:hiddenFill>
            </a:ext>
          </a:extLst>
        </p:spPr>
      </p:pic>
      <p:sp>
        <p:nvSpPr>
          <p:cNvPr id="802819" name="Rectangle 3"/>
          <p:cNvSpPr>
            <a:spLocks noGrp="1" noChangeArrowheads="1"/>
          </p:cNvSpPr>
          <p:nvPr>
            <p:ph type="title"/>
          </p:nvPr>
        </p:nvSpPr>
        <p:spPr/>
        <p:txBody>
          <a:bodyPr/>
          <a:lstStyle/>
          <a:p>
            <a:endParaRPr lang="en-US">
              <a:solidFill>
                <a:schemeClr val="bg1"/>
              </a:solidFill>
            </a:endParaRPr>
          </a:p>
        </p:txBody>
      </p:sp>
      <p:sp>
        <p:nvSpPr>
          <p:cNvPr id="802820" name="Rectangle 4"/>
          <p:cNvSpPr>
            <a:spLocks noGrp="1" noChangeArrowheads="1"/>
          </p:cNvSpPr>
          <p:nvPr>
            <p:ph type="body" idx="1"/>
          </p:nvPr>
        </p:nvSpPr>
        <p:spPr>
          <a:xfrm>
            <a:off x="5029200" y="2057400"/>
            <a:ext cx="3124200" cy="4114800"/>
          </a:xfrm>
        </p:spPr>
        <p:txBody>
          <a:bodyPr/>
          <a:lstStyle/>
          <a:p>
            <a:pPr algn="r" rtl="1"/>
            <a:r>
              <a:rPr lang="en-US">
                <a:solidFill>
                  <a:srgbClr val="FF9933"/>
                </a:solidFill>
              </a:rPr>
              <a:t>Courtyard view of the southwest iwan</a:t>
            </a:r>
            <a:r>
              <a:rPr lang="ar-SA">
                <a:solidFill>
                  <a:srgbClr val="FF9933"/>
                </a:solidFill>
              </a:rPr>
              <a:t> </a:t>
            </a:r>
          </a:p>
          <a:p>
            <a:pPr algn="r" rtl="1"/>
            <a:endParaRPr lang="en-US">
              <a:solidFill>
                <a:srgbClr val="FF9933"/>
              </a:solidFill>
            </a:endParaRPr>
          </a:p>
        </p:txBody>
      </p:sp>
    </p:spTree>
    <p:extLst>
      <p:ext uri="{BB962C8B-B14F-4D97-AF65-F5344CB8AC3E}">
        <p14:creationId xmlns:p14="http://schemas.microsoft.com/office/powerpoint/2010/main" val="2108568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p:txBody>
          <a:bodyPr/>
          <a:lstStyle/>
          <a:p>
            <a:endParaRPr lang="ar-SA">
              <a:solidFill>
                <a:schemeClr val="bg1"/>
              </a:solidFill>
            </a:endParaRPr>
          </a:p>
        </p:txBody>
      </p:sp>
      <p:sp>
        <p:nvSpPr>
          <p:cNvPr id="775171" name="Rectangle 3"/>
          <p:cNvSpPr>
            <a:spLocks noGrp="1" noChangeArrowheads="1"/>
          </p:cNvSpPr>
          <p:nvPr>
            <p:ph type="body" idx="1"/>
          </p:nvPr>
        </p:nvSpPr>
        <p:spPr/>
        <p:txBody>
          <a:bodyPr/>
          <a:lstStyle/>
          <a:p>
            <a:endParaRPr lang="en-US"/>
          </a:p>
        </p:txBody>
      </p:sp>
      <p:pic>
        <p:nvPicPr>
          <p:cNvPr id="775172"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75173"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125921"/>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0" y="147935"/>
            <a:ext cx="3276600" cy="830997"/>
          </a:xfrm>
          <a:prstGeom prst="rect">
            <a:avLst/>
          </a:prstGeom>
          <a:noFill/>
        </p:spPr>
        <p:txBody>
          <a:bodyPr wrap="square" rtlCol="0">
            <a:spAutoFit/>
          </a:bodyPr>
          <a:lstStyle/>
          <a:p>
            <a:pPr algn="ctr" rtl="1"/>
            <a:r>
              <a:rPr lang="fa-IR" sz="2400" b="1" dirty="0" smtClean="0">
                <a:cs typeface="B Lotus" panose="00000400000000000000" pitchFamily="2" charset="-78"/>
              </a:rPr>
              <a:t>گنبدخانه شمالی (تاج الملک) </a:t>
            </a:r>
          </a:p>
          <a:p>
            <a:pPr algn="ctr" rtl="1"/>
            <a:r>
              <a:rPr lang="fa-IR" sz="2400" dirty="0" smtClean="0">
                <a:cs typeface="B Lotus" panose="00000400000000000000" pitchFamily="2" charset="-78"/>
              </a:rPr>
              <a:t>دو پوسته و خاگی</a:t>
            </a:r>
            <a:endParaRPr lang="en-US" sz="2400" dirty="0">
              <a:cs typeface="B Lotus" panose="00000400000000000000" pitchFamily="2" charset="-78"/>
            </a:endParaRPr>
          </a:p>
        </p:txBody>
      </p:sp>
    </p:spTree>
    <p:extLst>
      <p:ext uri="{BB962C8B-B14F-4D97-AF65-F5344CB8AC3E}">
        <p14:creationId xmlns:p14="http://schemas.microsoft.com/office/powerpoint/2010/main" val="38562811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43"/>
          <a:stretch/>
        </p:blipFill>
        <p:spPr bwMode="auto">
          <a:xfrm>
            <a:off x="230441" y="139262"/>
            <a:ext cx="8761159" cy="578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1494" y="6091535"/>
            <a:ext cx="8229600" cy="461665"/>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Font typeface="Arial" pitchFamily="34" charset="0"/>
              <a:buNone/>
            </a:pPr>
            <a:r>
              <a:rPr lang="fa-IR" sz="2400" b="1" dirty="0" smtClean="0">
                <a:cs typeface="B Lotus" panose="00000400000000000000" pitchFamily="2" charset="-78"/>
              </a:rPr>
              <a:t>ساخت گنبد به روش ترکین و گوشه سازی آن ترمبه پتکانه است.</a:t>
            </a:r>
            <a:endParaRPr lang="en-US" sz="2400" b="1" dirty="0">
              <a:cs typeface="B Lotus" panose="00000400000000000000" pitchFamily="2" charset="-78"/>
            </a:endParaRPr>
          </a:p>
        </p:txBody>
      </p:sp>
    </p:spTree>
    <p:extLst>
      <p:ext uri="{BB962C8B-B14F-4D97-AF65-F5344CB8AC3E}">
        <p14:creationId xmlns:p14="http://schemas.microsoft.com/office/powerpoint/2010/main" val="21370300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p:txBody>
          <a:bodyPr/>
          <a:lstStyle/>
          <a:p>
            <a:endParaRPr lang="ar-SA">
              <a:solidFill>
                <a:schemeClr val="bg1"/>
              </a:solidFill>
            </a:endParaRPr>
          </a:p>
        </p:txBody>
      </p:sp>
      <p:sp>
        <p:nvSpPr>
          <p:cNvPr id="775171" name="Rectangle 3"/>
          <p:cNvSpPr>
            <a:spLocks noGrp="1" noChangeArrowheads="1"/>
          </p:cNvSpPr>
          <p:nvPr>
            <p:ph type="body" idx="1"/>
          </p:nvPr>
        </p:nvSpPr>
        <p:spPr/>
        <p:txBody>
          <a:bodyPr/>
          <a:lstStyle/>
          <a:p>
            <a:endParaRPr lang="en-US"/>
          </a:p>
        </p:txBody>
      </p:sp>
      <p:pic>
        <p:nvPicPr>
          <p:cNvPr id="775172"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743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86250" y="224135"/>
            <a:ext cx="4552950" cy="461665"/>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lgn="ctr" rtl="1"/>
            <a:r>
              <a:rPr lang="fa-IR" sz="2400" b="1" dirty="0" smtClean="0">
                <a:cs typeface="B Lotus" panose="00000400000000000000" pitchFamily="2" charset="-78"/>
              </a:rPr>
              <a:t>صفه درویش- صفه استاد- صفه شاگرد</a:t>
            </a:r>
          </a:p>
        </p:txBody>
      </p:sp>
      <p:pic>
        <p:nvPicPr>
          <p:cNvPr id="9"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044262"/>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3204833"/>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8289"/>
          <a:stretch/>
        </p:blipFill>
        <p:spPr bwMode="auto">
          <a:xfrm>
            <a:off x="26275" y="3524742"/>
            <a:ext cx="5594709" cy="318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0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600" decel="100000"/>
                                        <p:tgtEl>
                                          <p:spTgt spid="8"/>
                                        </p:tgtEl>
                                      </p:cBhvr>
                                    </p:animEffect>
                                    <p:anim calcmode="lin" valueType="num">
                                      <p:cBhvr>
                                        <p:cTn id="18" dur="1600" decel="100000" fill="hold"/>
                                        <p:tgtEl>
                                          <p:spTgt spid="8"/>
                                        </p:tgtEl>
                                        <p:attrNameLst>
                                          <p:attrName>style.rotation</p:attrName>
                                        </p:attrNameLst>
                                      </p:cBhvr>
                                      <p:tavLst>
                                        <p:tav tm="0">
                                          <p:val>
                                            <p:fltVal val="-90"/>
                                          </p:val>
                                        </p:tav>
                                        <p:tav tm="100000">
                                          <p:val>
                                            <p:fltVal val="0"/>
                                          </p:val>
                                        </p:tav>
                                      </p:tavLst>
                                    </p:anim>
                                    <p:anim calcmode="lin" valueType="num">
                                      <p:cBhvr>
                                        <p:cTn id="19" dur="1600" decel="100000" fill="hold"/>
                                        <p:tgtEl>
                                          <p:spTgt spid="8"/>
                                        </p:tgtEl>
                                        <p:attrNameLst>
                                          <p:attrName>ppt_x</p:attrName>
                                        </p:attrNameLst>
                                      </p:cBhvr>
                                      <p:tavLst>
                                        <p:tav tm="0">
                                          <p:val>
                                            <p:strVal val="#ppt_x+0.4"/>
                                          </p:val>
                                        </p:tav>
                                        <p:tav tm="100000">
                                          <p:val>
                                            <p:strVal val="#ppt_x-0.05"/>
                                          </p:val>
                                        </p:tav>
                                      </p:tavLst>
                                    </p:anim>
                                    <p:anim calcmode="lin" valueType="num">
                                      <p:cBhvr>
                                        <p:cTn id="20" dur="1600" decel="100000" fill="hold"/>
                                        <p:tgtEl>
                                          <p:spTgt spid="8"/>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600" decel="100000"/>
                                        <p:tgtEl>
                                          <p:spTgt spid="10"/>
                                        </p:tgtEl>
                                      </p:cBhvr>
                                    </p:animEffect>
                                    <p:anim calcmode="lin" valueType="num">
                                      <p:cBhvr>
                                        <p:cTn id="28" dur="1600" decel="100000" fill="hold"/>
                                        <p:tgtEl>
                                          <p:spTgt spid="10"/>
                                        </p:tgtEl>
                                        <p:attrNameLst>
                                          <p:attrName>style.rotation</p:attrName>
                                        </p:attrNameLst>
                                      </p:cBhvr>
                                      <p:tavLst>
                                        <p:tav tm="0">
                                          <p:val>
                                            <p:fltVal val="-90"/>
                                          </p:val>
                                        </p:tav>
                                        <p:tav tm="100000">
                                          <p:val>
                                            <p:fltVal val="0"/>
                                          </p:val>
                                        </p:tav>
                                      </p:tavLst>
                                    </p:anim>
                                    <p:anim calcmode="lin" valueType="num">
                                      <p:cBhvr>
                                        <p:cTn id="29" dur="1600" decel="100000" fill="hold"/>
                                        <p:tgtEl>
                                          <p:spTgt spid="10"/>
                                        </p:tgtEl>
                                        <p:attrNameLst>
                                          <p:attrName>ppt_x</p:attrName>
                                        </p:attrNameLst>
                                      </p:cBhvr>
                                      <p:tavLst>
                                        <p:tav tm="0">
                                          <p:val>
                                            <p:strVal val="#ppt_x+0.4"/>
                                          </p:val>
                                        </p:tav>
                                        <p:tav tm="100000">
                                          <p:val>
                                            <p:strVal val="#ppt_x-0.05"/>
                                          </p:val>
                                        </p:tav>
                                      </p:tavLst>
                                    </p:anim>
                                    <p:anim calcmode="lin" valueType="num">
                                      <p:cBhvr>
                                        <p:cTn id="30" dur="1600" decel="100000" fill="hold"/>
                                        <p:tgtEl>
                                          <p:spTgt spid="10"/>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endParaRPr lang="ar-SA">
              <a:solidFill>
                <a:schemeClr val="bg1"/>
              </a:solidFill>
            </a:endParaRPr>
          </a:p>
        </p:txBody>
      </p:sp>
      <p:sp>
        <p:nvSpPr>
          <p:cNvPr id="776195" name="Rectangle 3"/>
          <p:cNvSpPr>
            <a:spLocks noGrp="1" noChangeArrowheads="1"/>
          </p:cNvSpPr>
          <p:nvPr>
            <p:ph type="body" idx="1"/>
          </p:nvPr>
        </p:nvSpPr>
        <p:spPr/>
        <p:txBody>
          <a:bodyPr/>
          <a:lstStyle/>
          <a:p>
            <a:endParaRPr lang="en-US"/>
          </a:p>
        </p:txBody>
      </p:sp>
      <p:pic>
        <p:nvPicPr>
          <p:cNvPr id="776196"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25"/>
            <a:ext cx="91440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76197"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5715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3741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endParaRPr lang="ar-SA">
              <a:solidFill>
                <a:schemeClr val="bg1"/>
              </a:solidFill>
            </a:endParaRPr>
          </a:p>
        </p:txBody>
      </p:sp>
      <p:sp>
        <p:nvSpPr>
          <p:cNvPr id="777219" name="Rectangle 3"/>
          <p:cNvSpPr>
            <a:spLocks noGrp="1" noChangeArrowheads="1"/>
          </p:cNvSpPr>
          <p:nvPr>
            <p:ph type="body" idx="1"/>
          </p:nvPr>
        </p:nvSpPr>
        <p:spPr/>
        <p:txBody>
          <a:bodyPr/>
          <a:lstStyle/>
          <a:p>
            <a:endParaRPr lang="en-US"/>
          </a:p>
        </p:txBody>
      </p:sp>
      <p:pic>
        <p:nvPicPr>
          <p:cNvPr id="777220" name="Picture 4" descr="masj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77221"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1767709"/>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86250" y="224135"/>
            <a:ext cx="4552950" cy="461665"/>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lgn="ctr" rtl="1"/>
            <a:r>
              <a:rPr lang="fa-IR" sz="2400" b="1" dirty="0" smtClean="0">
                <a:cs typeface="B Lotus" panose="00000400000000000000" pitchFamily="2" charset="-78"/>
              </a:rPr>
              <a:t>دار الشتا یا شبستان زمستانی</a:t>
            </a:r>
          </a:p>
        </p:txBody>
      </p:sp>
      <p:pic>
        <p:nvPicPr>
          <p:cNvPr id="8" name="Picture 5" descr="red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152" y="1481959"/>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2017" y="1112627"/>
            <a:ext cx="1519968" cy="461665"/>
          </a:xfrm>
          <a:prstGeom prst="rect">
            <a:avLst/>
          </a:prstGeom>
        </p:spPr>
        <p:txBody>
          <a:bodyPr wrap="none">
            <a:spAutoFit/>
          </a:bodyPr>
          <a:lstStyle/>
          <a:p>
            <a:pPr algn="ctr" rtl="1"/>
            <a:r>
              <a:rPr lang="fa-IR" sz="2400" b="1" dirty="0">
                <a:solidFill>
                  <a:srgbClr val="0070C0"/>
                </a:solidFill>
                <a:cs typeface="B Lotus" panose="00000400000000000000" pitchFamily="2" charset="-78"/>
              </a:rPr>
              <a:t>مسجد الجایتو</a:t>
            </a:r>
          </a:p>
        </p:txBody>
      </p:sp>
    </p:spTree>
    <p:extLst>
      <p:ext uri="{BB962C8B-B14F-4D97-AF65-F5344CB8AC3E}">
        <p14:creationId xmlns:p14="http://schemas.microsoft.com/office/powerpoint/2010/main" val="23485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6487"/>
          <a:stretch/>
        </p:blipFill>
        <p:spPr bwMode="auto">
          <a:xfrm>
            <a:off x="184946" y="523875"/>
            <a:ext cx="878333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57"/>
          <a:stretch/>
        </p:blipFill>
        <p:spPr bwMode="auto">
          <a:xfrm>
            <a:off x="2774355" y="1066800"/>
            <a:ext cx="3781425"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83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2500" fill="hold"/>
                                        <p:tgtEl>
                                          <p:spTgt spid="13314"/>
                                        </p:tgtEl>
                                        <p:attrNameLst>
                                          <p:attrName>ppt_w</p:attrName>
                                        </p:attrNameLst>
                                      </p:cBhvr>
                                      <p:tavLst>
                                        <p:tav tm="0">
                                          <p:val>
                                            <p:fltVal val="0"/>
                                          </p:val>
                                        </p:tav>
                                        <p:tav tm="100000">
                                          <p:val>
                                            <p:strVal val="#ppt_w"/>
                                          </p:val>
                                        </p:tav>
                                      </p:tavLst>
                                    </p:anim>
                                    <p:anim calcmode="lin" valueType="num">
                                      <p:cBhvr>
                                        <p:cTn id="8" dur="2500" fill="hold"/>
                                        <p:tgtEl>
                                          <p:spTgt spid="13314"/>
                                        </p:tgtEl>
                                        <p:attrNameLst>
                                          <p:attrName>ppt_h</p:attrName>
                                        </p:attrNameLst>
                                      </p:cBhvr>
                                      <p:tavLst>
                                        <p:tav tm="0">
                                          <p:val>
                                            <p:fltVal val="0"/>
                                          </p:val>
                                        </p:tav>
                                        <p:tav tm="100000">
                                          <p:val>
                                            <p:strVal val="#ppt_h"/>
                                          </p:val>
                                        </p:tav>
                                      </p:tavLst>
                                    </p:anim>
                                    <p:anim calcmode="lin" valueType="num">
                                      <p:cBhvr>
                                        <p:cTn id="9" dur="2500" fill="hold"/>
                                        <p:tgtEl>
                                          <p:spTgt spid="13314"/>
                                        </p:tgtEl>
                                        <p:attrNameLst>
                                          <p:attrName>style.rotation</p:attrName>
                                        </p:attrNameLst>
                                      </p:cBhvr>
                                      <p:tavLst>
                                        <p:tav tm="0">
                                          <p:val>
                                            <p:fltVal val="90"/>
                                          </p:val>
                                        </p:tav>
                                        <p:tav tm="100000">
                                          <p:val>
                                            <p:fltVal val="0"/>
                                          </p:val>
                                        </p:tav>
                                      </p:tavLst>
                                    </p:anim>
                                    <p:animEffect transition="in" filter="fade">
                                      <p:cBhvr>
                                        <p:cTn id="10" dur="2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IIR0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28000" cy="6070600"/>
          </a:xfrm>
          <a:prstGeom prst="rect">
            <a:avLst/>
          </a:prstGeom>
          <a:noFill/>
          <a:extLst>
            <a:ext uri="{909E8E84-426E-40DD-AFC4-6F175D3DCCD1}">
              <a14:hiddenFill xmlns:a14="http://schemas.microsoft.com/office/drawing/2010/main">
                <a:solidFill>
                  <a:srgbClr val="FFFFFF"/>
                </a:solidFill>
              </a14:hiddenFill>
            </a:ext>
          </a:extLst>
        </p:spPr>
      </p:pic>
      <p:sp>
        <p:nvSpPr>
          <p:cNvPr id="803843" name="Rectangle 3"/>
          <p:cNvSpPr>
            <a:spLocks noGrp="1" noChangeArrowheads="1"/>
          </p:cNvSpPr>
          <p:nvPr>
            <p:ph type="title"/>
          </p:nvPr>
        </p:nvSpPr>
        <p:spPr/>
        <p:txBody>
          <a:bodyPr>
            <a:normAutofit fontScale="90000"/>
          </a:bodyPr>
          <a:lstStyle/>
          <a:p>
            <a:r>
              <a:rPr lang="en-US">
                <a:solidFill>
                  <a:schemeClr val="bg1"/>
                </a:solidFill>
              </a:rPr>
              <a:t>Interior view of the sanctuary of... </a:t>
            </a:r>
            <a:br>
              <a:rPr lang="en-US">
                <a:solidFill>
                  <a:schemeClr val="bg1"/>
                </a:solidFill>
              </a:rPr>
            </a:br>
            <a:endParaRPr lang="en-US">
              <a:solidFill>
                <a:schemeClr val="bg1"/>
              </a:solidFill>
            </a:endParaRPr>
          </a:p>
        </p:txBody>
      </p:sp>
      <p:sp>
        <p:nvSpPr>
          <p:cNvPr id="803844" name="Rectangle 4"/>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449843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55" y="381000"/>
            <a:ext cx="865164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8491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5164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578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ua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2549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301"/>
          <a:stretch/>
        </p:blipFill>
        <p:spPr bwMode="auto">
          <a:xfrm>
            <a:off x="281151" y="772510"/>
            <a:ext cx="8651645" cy="539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9684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p:txBody>
          <a:bodyPr/>
          <a:lstStyle/>
          <a:p>
            <a:endParaRPr lang="en-US">
              <a:solidFill>
                <a:schemeClr val="bg1"/>
              </a:solidFill>
            </a:endParaRPr>
          </a:p>
        </p:txBody>
      </p:sp>
      <p:sp>
        <p:nvSpPr>
          <p:cNvPr id="800771" name="Rectangle 3"/>
          <p:cNvSpPr>
            <a:spLocks noGrp="1" noChangeArrowheads="1"/>
          </p:cNvSpPr>
          <p:nvPr>
            <p:ph type="body" idx="1"/>
          </p:nvPr>
        </p:nvSpPr>
        <p:spPr>
          <a:xfrm>
            <a:off x="685800" y="1981200"/>
            <a:ext cx="3733800" cy="4114800"/>
          </a:xfrm>
        </p:spPr>
        <p:txBody>
          <a:bodyPr/>
          <a:lstStyle/>
          <a:p>
            <a:r>
              <a:rPr lang="en-US"/>
              <a:t>View of the entrance portal </a:t>
            </a:r>
          </a:p>
          <a:p>
            <a:endParaRPr lang="en-US"/>
          </a:p>
        </p:txBody>
      </p:sp>
      <p:pic>
        <p:nvPicPr>
          <p:cNvPr id="800772" name="Picture 4" descr="IIR00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8" y="0"/>
            <a:ext cx="4608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68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2" descr="IIR0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6934200" cy="6911975"/>
          </a:xfrm>
          <a:prstGeom prst="rect">
            <a:avLst/>
          </a:prstGeom>
          <a:noFill/>
          <a:extLst>
            <a:ext uri="{909E8E84-426E-40DD-AFC4-6F175D3DCCD1}">
              <a14:hiddenFill xmlns:a14="http://schemas.microsoft.com/office/drawing/2010/main">
                <a:solidFill>
                  <a:srgbClr val="FFFFFF"/>
                </a:solidFill>
              </a14:hiddenFill>
            </a:ext>
          </a:extLst>
        </p:spPr>
      </p:pic>
      <p:sp>
        <p:nvSpPr>
          <p:cNvPr id="804867" name="Rectangle 3"/>
          <p:cNvSpPr>
            <a:spLocks noGrp="1" noChangeArrowheads="1"/>
          </p:cNvSpPr>
          <p:nvPr>
            <p:ph type="title"/>
          </p:nvPr>
        </p:nvSpPr>
        <p:spPr/>
        <p:txBody>
          <a:bodyPr/>
          <a:lstStyle/>
          <a:p>
            <a:endParaRPr lang="en-US">
              <a:solidFill>
                <a:schemeClr val="bg1"/>
              </a:solidFill>
            </a:endParaRPr>
          </a:p>
        </p:txBody>
      </p:sp>
      <p:sp>
        <p:nvSpPr>
          <p:cNvPr id="804868" name="Rectangle 4"/>
          <p:cNvSpPr>
            <a:spLocks noGrp="1" noChangeArrowheads="1"/>
          </p:cNvSpPr>
          <p:nvPr>
            <p:ph type="body" idx="1"/>
          </p:nvPr>
        </p:nvSpPr>
        <p:spPr/>
        <p:txBody>
          <a:bodyPr/>
          <a:lstStyle/>
          <a:p>
            <a:r>
              <a:rPr lang="en-US">
                <a:solidFill>
                  <a:schemeClr val="bg1"/>
                </a:solidFill>
              </a:rPr>
              <a:t>Interior view of the north dome... </a:t>
            </a:r>
          </a:p>
          <a:p>
            <a:endParaRPr lang="en-US">
              <a:solidFill>
                <a:schemeClr val="bg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389"/>
          <a:stretch/>
        </p:blipFill>
        <p:spPr bwMode="auto">
          <a:xfrm>
            <a:off x="152400" y="739063"/>
            <a:ext cx="3781425" cy="543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7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IIR0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37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05891" name="Rectangle 3"/>
          <p:cNvSpPr>
            <a:spLocks noGrp="1" noChangeArrowheads="1"/>
          </p:cNvSpPr>
          <p:nvPr>
            <p:ph type="title"/>
          </p:nvPr>
        </p:nvSpPr>
        <p:spPr/>
        <p:txBody>
          <a:bodyPr/>
          <a:lstStyle/>
          <a:p>
            <a:endParaRPr lang="en-US">
              <a:solidFill>
                <a:schemeClr val="bg1"/>
              </a:solidFill>
            </a:endParaRPr>
          </a:p>
        </p:txBody>
      </p:sp>
      <p:sp>
        <p:nvSpPr>
          <p:cNvPr id="805892" name="Rectangle 4"/>
          <p:cNvSpPr>
            <a:spLocks noGrp="1" noChangeArrowheads="1"/>
          </p:cNvSpPr>
          <p:nvPr>
            <p:ph type="body" idx="1"/>
          </p:nvPr>
        </p:nvSpPr>
        <p:spPr/>
        <p:txBody>
          <a:bodyPr/>
          <a:lstStyle/>
          <a:p>
            <a:pPr algn="r" rtl="1"/>
            <a:r>
              <a:rPr lang="en-US">
                <a:solidFill>
                  <a:schemeClr val="bg1"/>
                </a:solidFill>
              </a:rPr>
              <a:t>Interior view of the north dome </a:t>
            </a:r>
          </a:p>
          <a:p>
            <a:endParaRPr lang="en-US">
              <a:solidFill>
                <a:schemeClr val="bg1"/>
              </a:solidFill>
            </a:endParaRPr>
          </a:p>
        </p:txBody>
      </p:sp>
    </p:spTree>
    <p:extLst>
      <p:ext uri="{BB962C8B-B14F-4D97-AF65-F5344CB8AC3E}">
        <p14:creationId xmlns:p14="http://schemas.microsoft.com/office/powerpoint/2010/main" val="26178031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4" name="Picture 2" descr="IIR0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806915" name="Rectangle 3"/>
          <p:cNvSpPr>
            <a:spLocks noGrp="1" noChangeArrowheads="1"/>
          </p:cNvSpPr>
          <p:nvPr>
            <p:ph type="title"/>
          </p:nvPr>
        </p:nvSpPr>
        <p:spPr/>
        <p:txBody>
          <a:bodyPr>
            <a:normAutofit fontScale="90000"/>
          </a:bodyPr>
          <a:lstStyle/>
          <a:p>
            <a:r>
              <a:rPr lang="en-US">
                <a:solidFill>
                  <a:schemeClr val="bg1"/>
                </a:solidFill>
              </a:rPr>
              <a:t>Interior view of a star vault</a:t>
            </a:r>
            <a:br>
              <a:rPr lang="en-US">
                <a:solidFill>
                  <a:schemeClr val="bg1"/>
                </a:solidFill>
              </a:rPr>
            </a:br>
            <a:endParaRPr lang="en-US">
              <a:solidFill>
                <a:schemeClr val="bg1"/>
              </a:solidFill>
            </a:endParaRPr>
          </a:p>
        </p:txBody>
      </p:sp>
      <p:sp>
        <p:nvSpPr>
          <p:cNvPr id="806916"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62423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5" y="228600"/>
            <a:ext cx="8804045" cy="61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2236"/>
          <a:stretch/>
        </p:blipFill>
        <p:spPr bwMode="auto">
          <a:xfrm>
            <a:off x="1447800" y="1219200"/>
            <a:ext cx="5667375" cy="34608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18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heel(1)">
                                      <p:cBhvr>
                                        <p:cTn id="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381000"/>
            <a:ext cx="8323101"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8262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1447800"/>
            <a:ext cx="2286000" cy="3200400"/>
          </a:xfrm>
        </p:spPr>
        <p:txBody>
          <a:bodyPr vert="horz" lIns="91440" tIns="45720" rIns="91440" bIns="45720" rtlCol="0" anchor="ctr">
            <a:noAutofit/>
          </a:bodyPr>
          <a:lstStyle/>
          <a:p>
            <a:pPr rtl="1"/>
            <a:r>
              <a:rPr lang="fa-IR" b="1" dirty="0">
                <a:cs typeface="B Lotus" pitchFamily="2" charset="-78"/>
              </a:rPr>
              <a:t>مقبره امیر اسماعیل سامانی</a:t>
            </a:r>
            <a:endParaRPr lang="en-US" b="1" dirty="0">
              <a:cs typeface="B Lotus" pitchFamily="2" charset="-78"/>
            </a:endParaRPr>
          </a:p>
        </p:txBody>
      </p:sp>
      <p:pic>
        <p:nvPicPr>
          <p:cNvPr id="3074" name="Picture 2" descr="J:\eslami 92.8.28\amir esmaeil saman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7579"/>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881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J:\eslami 92.8.28\amir esmaeil saman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194"/>
            <a:ext cx="9144000" cy="605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183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J:\eslami 92.8.28\amir esmaeil samani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4" y="457200"/>
            <a:ext cx="88011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71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8722" name="Picture 2" descr="al-aqsa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68263"/>
            <a:ext cx="7162800" cy="6713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3" name="Rectangle 3"/>
          <p:cNvSpPr>
            <a:spLocks noGrp="1" noChangeArrowheads="1"/>
          </p:cNvSpPr>
          <p:nvPr>
            <p:ph type="title"/>
          </p:nvPr>
        </p:nvSpPr>
        <p:spPr/>
        <p:txBody>
          <a:bodyPr/>
          <a:lstStyle/>
          <a:p>
            <a:pPr algn="r" rtl="1"/>
            <a:r>
              <a:rPr lang="ar-SA">
                <a:solidFill>
                  <a:schemeClr val="bg1"/>
                </a:solidFill>
              </a:rPr>
              <a:t>قبةالصخره</a:t>
            </a:r>
          </a:p>
        </p:txBody>
      </p:sp>
      <p:sp>
        <p:nvSpPr>
          <p:cNvPr id="158724" name="Oval 4"/>
          <p:cNvSpPr>
            <a:spLocks noChangeArrowheads="1"/>
          </p:cNvSpPr>
          <p:nvPr/>
        </p:nvSpPr>
        <p:spPr bwMode="auto">
          <a:xfrm>
            <a:off x="1905000" y="4419600"/>
            <a:ext cx="1066800" cy="685800"/>
          </a:xfrm>
          <a:prstGeom prst="ellipse">
            <a:avLst/>
          </a:prstGeom>
          <a:noFill/>
          <a:ln w="952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5" name="Oval 5"/>
          <p:cNvSpPr>
            <a:spLocks noChangeArrowheads="1"/>
          </p:cNvSpPr>
          <p:nvPr/>
        </p:nvSpPr>
        <p:spPr bwMode="auto">
          <a:xfrm>
            <a:off x="1828800" y="3276600"/>
            <a:ext cx="1219200" cy="914400"/>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Line 6"/>
          <p:cNvSpPr>
            <a:spLocks noChangeShapeType="1"/>
          </p:cNvSpPr>
          <p:nvPr/>
        </p:nvSpPr>
        <p:spPr bwMode="auto">
          <a:xfrm flipH="1">
            <a:off x="2743200" y="1447800"/>
            <a:ext cx="4724400" cy="2209800"/>
          </a:xfrm>
          <a:prstGeom prst="line">
            <a:avLst/>
          </a:prstGeom>
          <a:noFill/>
          <a:ln w="76200">
            <a:solidFill>
              <a:srgbClr val="FF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7" name="Line 7"/>
          <p:cNvSpPr>
            <a:spLocks noChangeShapeType="1"/>
          </p:cNvSpPr>
          <p:nvPr/>
        </p:nvSpPr>
        <p:spPr bwMode="auto">
          <a:xfrm flipH="1" flipV="1">
            <a:off x="2971800" y="4876800"/>
            <a:ext cx="4876800" cy="1066800"/>
          </a:xfrm>
          <a:prstGeom prst="line">
            <a:avLst/>
          </a:prstGeom>
          <a:noFill/>
          <a:ln w="5715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8" name="Rectangle 8"/>
          <p:cNvSpPr>
            <a:spLocks noChangeArrowheads="1"/>
          </p:cNvSpPr>
          <p:nvPr/>
        </p:nvSpPr>
        <p:spPr bwMode="auto">
          <a:xfrm>
            <a:off x="1066800" y="541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rtl="1"/>
            <a:r>
              <a:rPr lang="ar-SA" sz="4400">
                <a:solidFill>
                  <a:schemeClr val="bg1"/>
                </a:solidFill>
              </a:rPr>
              <a:t>مسجد القصي</a:t>
            </a:r>
          </a:p>
        </p:txBody>
      </p:sp>
    </p:spTree>
    <p:extLst>
      <p:ext uri="{BB962C8B-B14F-4D97-AF65-F5344CB8AC3E}">
        <p14:creationId xmlns:p14="http://schemas.microsoft.com/office/powerpoint/2010/main" val="4205052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58722"/>
                                        </p:tgtEl>
                                        <p:attrNameLst>
                                          <p:attrName>style.visibility</p:attrName>
                                        </p:attrNameLst>
                                      </p:cBhvr>
                                      <p:to>
                                        <p:strVal val="visible"/>
                                      </p:to>
                                    </p:set>
                                    <p:anim to="" calcmode="lin" valueType="num">
                                      <p:cBhvr>
                                        <p:cTn id="7" dur="1" fill="hold"/>
                                        <p:tgtEl>
                                          <p:spTgt spid="158722"/>
                                        </p:tgtEl>
                                        <p:attrNameLst>
                                          <p:attrName/>
                                        </p:attrNameLst>
                                      </p:cBhvr>
                                    </p:anim>
                                  </p:childTnLst>
                                </p:cTn>
                              </p:par>
                            </p:childTnLst>
                          </p:cTn>
                        </p:par>
                        <p:par>
                          <p:cTn id="8" fill="hold" nodeType="afterGroup">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158723"/>
                                        </p:tgtEl>
                                        <p:attrNameLst>
                                          <p:attrName>style.visibility</p:attrName>
                                        </p:attrNameLst>
                                      </p:cBhvr>
                                      <p:to>
                                        <p:strVal val="visible"/>
                                      </p:to>
                                    </p:set>
                                    <p:anim to="" calcmode="lin" valueType="num">
                                      <p:cBhvr>
                                        <p:cTn id="11" dur="1" fill="hold"/>
                                        <p:tgtEl>
                                          <p:spTgt spid="158723"/>
                                        </p:tgtEl>
                                        <p:attrNameLst>
                                          <p:attrName/>
                                        </p:attrNameLst>
                                      </p:cBhvr>
                                    </p:anim>
                                  </p:childTnLst>
                                </p:cTn>
                              </p:par>
                            </p:childTnLst>
                          </p:cTn>
                        </p:par>
                        <p:par>
                          <p:cTn id="12" fill="hold" nodeType="afterGroup">
                            <p:stCondLst>
                              <p:cond delay="1000"/>
                            </p:stCondLst>
                            <p:childTnLst>
                              <p:par>
                                <p:cTn id="13" presetID="24" presetClass="entr" presetSubtype="0" fill="hold" grpId="0" nodeType="afterEffect">
                                  <p:stCondLst>
                                    <p:cond delay="0"/>
                                  </p:stCondLst>
                                  <p:childTnLst>
                                    <p:set>
                                      <p:cBhvr>
                                        <p:cTn id="14" dur="1" fill="hold">
                                          <p:stCondLst>
                                            <p:cond delay="499"/>
                                          </p:stCondLst>
                                        </p:cTn>
                                        <p:tgtEl>
                                          <p:spTgt spid="158724"/>
                                        </p:tgtEl>
                                        <p:attrNameLst>
                                          <p:attrName>style.visibility</p:attrName>
                                        </p:attrNameLst>
                                      </p:cBhvr>
                                      <p:to>
                                        <p:strVal val="visible"/>
                                      </p:to>
                                    </p:set>
                                    <p:anim to="" calcmode="lin" valueType="num">
                                      <p:cBhvr>
                                        <p:cTn id="15" dur="1" fill="hold"/>
                                        <p:tgtEl>
                                          <p:spTgt spid="158724"/>
                                        </p:tgtEl>
                                        <p:attrNameLst>
                                          <p:attrName/>
                                        </p:attrNameLst>
                                      </p:cBhvr>
                                    </p:anim>
                                  </p:childTnLst>
                                </p:cTn>
                              </p:par>
                            </p:childTnLst>
                          </p:cTn>
                        </p:par>
                        <p:par>
                          <p:cTn id="16" fill="hold" nodeType="afterGroup">
                            <p:stCondLst>
                              <p:cond delay="1500"/>
                            </p:stCondLst>
                            <p:childTnLst>
                              <p:par>
                                <p:cTn id="17" presetID="24" presetClass="entr" presetSubtype="0" fill="hold" grpId="0" nodeType="afterEffect">
                                  <p:stCondLst>
                                    <p:cond delay="0"/>
                                  </p:stCondLst>
                                  <p:childTnLst>
                                    <p:set>
                                      <p:cBhvr>
                                        <p:cTn id="18" dur="1" fill="hold">
                                          <p:stCondLst>
                                            <p:cond delay="499"/>
                                          </p:stCondLst>
                                        </p:cTn>
                                        <p:tgtEl>
                                          <p:spTgt spid="158725"/>
                                        </p:tgtEl>
                                        <p:attrNameLst>
                                          <p:attrName>style.visibility</p:attrName>
                                        </p:attrNameLst>
                                      </p:cBhvr>
                                      <p:to>
                                        <p:strVal val="visible"/>
                                      </p:to>
                                    </p:set>
                                    <p:anim to="" calcmode="lin" valueType="num">
                                      <p:cBhvr>
                                        <p:cTn id="19" dur="1" fill="hold"/>
                                        <p:tgtEl>
                                          <p:spTgt spid="158725"/>
                                        </p:tgtEl>
                                        <p:attrNameLst>
                                          <p:attrName/>
                                        </p:attrNameLst>
                                      </p:cBhvr>
                                    </p:anim>
                                  </p:childTnLst>
                                </p:cTn>
                              </p:par>
                            </p:childTnLst>
                          </p:cTn>
                        </p:par>
                        <p:par>
                          <p:cTn id="20" fill="hold" nodeType="afterGroup">
                            <p:stCondLst>
                              <p:cond delay="2000"/>
                            </p:stCondLst>
                            <p:childTnLst>
                              <p:par>
                                <p:cTn id="21" presetID="24" presetClass="entr" presetSubtype="0" fill="hold" grpId="0" nodeType="afterEffect">
                                  <p:stCondLst>
                                    <p:cond delay="0"/>
                                  </p:stCondLst>
                                  <p:childTnLst>
                                    <p:set>
                                      <p:cBhvr>
                                        <p:cTn id="22" dur="1" fill="hold">
                                          <p:stCondLst>
                                            <p:cond delay="499"/>
                                          </p:stCondLst>
                                        </p:cTn>
                                        <p:tgtEl>
                                          <p:spTgt spid="158726"/>
                                        </p:tgtEl>
                                        <p:attrNameLst>
                                          <p:attrName>style.visibility</p:attrName>
                                        </p:attrNameLst>
                                      </p:cBhvr>
                                      <p:to>
                                        <p:strVal val="visible"/>
                                      </p:to>
                                    </p:set>
                                    <p:anim to="" calcmode="lin" valueType="num">
                                      <p:cBhvr>
                                        <p:cTn id="23" dur="1" fill="hold"/>
                                        <p:tgtEl>
                                          <p:spTgt spid="158726"/>
                                        </p:tgtEl>
                                        <p:attrNameLst>
                                          <p:attrName/>
                                        </p:attrNameLst>
                                      </p:cBhvr>
                                    </p:anim>
                                  </p:childTnLst>
                                </p:cTn>
                              </p:par>
                            </p:childTnLst>
                          </p:cTn>
                        </p:par>
                        <p:par>
                          <p:cTn id="24" fill="hold" nodeType="afterGroup">
                            <p:stCondLst>
                              <p:cond delay="2500"/>
                            </p:stCondLst>
                            <p:childTnLst>
                              <p:par>
                                <p:cTn id="25" presetID="24" presetClass="entr" presetSubtype="0" fill="hold" grpId="0" nodeType="afterEffect">
                                  <p:stCondLst>
                                    <p:cond delay="0"/>
                                  </p:stCondLst>
                                  <p:childTnLst>
                                    <p:set>
                                      <p:cBhvr>
                                        <p:cTn id="26" dur="1" fill="hold">
                                          <p:stCondLst>
                                            <p:cond delay="499"/>
                                          </p:stCondLst>
                                        </p:cTn>
                                        <p:tgtEl>
                                          <p:spTgt spid="158727"/>
                                        </p:tgtEl>
                                        <p:attrNameLst>
                                          <p:attrName>style.visibility</p:attrName>
                                        </p:attrNameLst>
                                      </p:cBhvr>
                                      <p:to>
                                        <p:strVal val="visible"/>
                                      </p:to>
                                    </p:set>
                                    <p:anim to="" calcmode="lin" valueType="num">
                                      <p:cBhvr>
                                        <p:cTn id="27" dur="1" fill="hold"/>
                                        <p:tgtEl>
                                          <p:spTgt spid="158727"/>
                                        </p:tgtEl>
                                        <p:attrNameLst>
                                          <p:attrName/>
                                        </p:attrNameLst>
                                      </p:cBhvr>
                                    </p:anim>
                                  </p:childTnLst>
                                </p:cTn>
                              </p:par>
                            </p:childTnLst>
                          </p:cTn>
                        </p:par>
                        <p:par>
                          <p:cTn id="28" fill="hold" nodeType="afterGroup">
                            <p:stCondLst>
                              <p:cond delay="3000"/>
                            </p:stCondLst>
                            <p:childTnLst>
                              <p:par>
                                <p:cTn id="29" presetID="24" presetClass="entr" presetSubtype="0" fill="hold" grpId="0" nodeType="afterEffect">
                                  <p:stCondLst>
                                    <p:cond delay="0"/>
                                  </p:stCondLst>
                                  <p:childTnLst>
                                    <p:set>
                                      <p:cBhvr>
                                        <p:cTn id="30" dur="1" fill="hold">
                                          <p:stCondLst>
                                            <p:cond delay="499"/>
                                          </p:stCondLst>
                                        </p:cTn>
                                        <p:tgtEl>
                                          <p:spTgt spid="158728"/>
                                        </p:tgtEl>
                                        <p:attrNameLst>
                                          <p:attrName>style.visibility</p:attrName>
                                        </p:attrNameLst>
                                      </p:cBhvr>
                                      <p:to>
                                        <p:strVal val="visible"/>
                                      </p:to>
                                    </p:set>
                                    <p:anim to="" calcmode="lin" valueType="num">
                                      <p:cBhvr>
                                        <p:cTn id="31" dur="1" fill="hold"/>
                                        <p:tgtEl>
                                          <p:spTgt spid="1587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autoUpdateAnimBg="0"/>
      <p:bldP spid="158724" grpId="0" animBg="1"/>
      <p:bldP spid="158725" grpId="0" animBg="1"/>
      <p:bldP spid="158726" grpId="0" animBg="1"/>
      <p:bldP spid="158727" grpId="0" animBg="1"/>
      <p:bldP spid="158728"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86200"/>
            <a:ext cx="3810000" cy="2743200"/>
          </a:xfrm>
        </p:spPr>
        <p:txBody>
          <a:bodyPr vert="horz" lIns="91440" tIns="45720" rIns="91440" bIns="45720" rtlCol="0">
            <a:normAutofit fontScale="92500" lnSpcReduction="20000"/>
          </a:bodyPr>
          <a:lstStyle/>
          <a:p>
            <a:pPr marL="0" indent="0" algn="just" rtl="1">
              <a:lnSpc>
                <a:spcPct val="140000"/>
              </a:lnSpc>
              <a:buNone/>
            </a:pPr>
            <a:r>
              <a:rPr lang="fa-IR" sz="2400" dirty="0" smtClean="0">
                <a:latin typeface="Tahoma" pitchFamily="34" charset="0"/>
                <a:cs typeface="B Lotus" pitchFamily="2" charset="-78"/>
              </a:rPr>
              <a:t>قرن </a:t>
            </a:r>
            <a:r>
              <a:rPr lang="fa-IR" sz="2400" dirty="0">
                <a:latin typeface="Tahoma" pitchFamily="34" charset="0"/>
                <a:cs typeface="B Lotus" pitchFamily="2" charset="-78"/>
              </a:rPr>
              <a:t>3 </a:t>
            </a:r>
            <a:r>
              <a:rPr lang="fa-IR" sz="2400" dirty="0" smtClean="0">
                <a:latin typeface="Tahoma" pitchFamily="34" charset="0"/>
                <a:cs typeface="B Lotus" pitchFamily="2" charset="-78"/>
              </a:rPr>
              <a:t>هجری ساخته شده در زملن سبک خراسانی ولی تمام ویژگیهای سبک رازی را داراست.</a:t>
            </a:r>
          </a:p>
          <a:p>
            <a:pPr marL="0" indent="0" algn="just" rtl="1">
              <a:lnSpc>
                <a:spcPct val="140000"/>
              </a:lnSpc>
              <a:buNone/>
            </a:pPr>
            <a:r>
              <a:rPr lang="fa-IR" sz="2400" dirty="0" smtClean="0">
                <a:latin typeface="Tahoma" pitchFamily="34" charset="0"/>
                <a:cs typeface="B Lotus" pitchFamily="2" charset="-78"/>
              </a:rPr>
              <a:t>4 گوشه بیرون ساختمان پیلک دارد.</a:t>
            </a:r>
          </a:p>
          <a:p>
            <a:pPr marL="0" indent="0" algn="just" rtl="1">
              <a:lnSpc>
                <a:spcPct val="140000"/>
              </a:lnSpc>
              <a:buNone/>
            </a:pPr>
            <a:r>
              <a:rPr lang="fa-IR" sz="2400" dirty="0" smtClean="0">
                <a:latin typeface="Tahoma" pitchFamily="34" charset="0"/>
                <a:cs typeface="B Lotus" pitchFamily="2" charset="-78"/>
              </a:rPr>
              <a:t>گوشه سازی سکنج</a:t>
            </a:r>
          </a:p>
          <a:p>
            <a:pPr marL="0" indent="0" algn="just" rtl="1">
              <a:lnSpc>
                <a:spcPct val="140000"/>
              </a:lnSpc>
              <a:buNone/>
            </a:pPr>
            <a:r>
              <a:rPr lang="fa-IR" sz="2400" dirty="0" smtClean="0">
                <a:latin typeface="Tahoma" pitchFamily="34" charset="0"/>
                <a:cs typeface="B Lotus" pitchFamily="2" charset="-78"/>
              </a:rPr>
              <a:t>چفد پنج ها و کپله ها مازه دار</a:t>
            </a:r>
          </a:p>
          <a:p>
            <a:pPr marL="0" indent="0" algn="just" rtl="1">
              <a:lnSpc>
                <a:spcPct val="140000"/>
              </a:lnSpc>
              <a:buNone/>
            </a:pPr>
            <a:endParaRPr lang="fa-IR" sz="2400" dirty="0" smtClean="0">
              <a:latin typeface="Tahoma" pitchFamily="34" charset="0"/>
              <a:cs typeface="B Lotus" pitchFamily="2" charset="-78"/>
            </a:endParaRPr>
          </a:p>
          <a:p>
            <a:pPr marL="0" indent="0" algn="just" rtl="1">
              <a:lnSpc>
                <a:spcPct val="140000"/>
              </a:lnSpc>
              <a:buNone/>
            </a:pPr>
            <a:endParaRPr lang="en-US" sz="2400" dirty="0">
              <a:latin typeface="Tahoma" pitchFamily="34" charset="0"/>
              <a:cs typeface="B Lotus" pitchFamily="2" charset="-78"/>
            </a:endParaRPr>
          </a:p>
        </p:txBody>
      </p:sp>
      <p:pic>
        <p:nvPicPr>
          <p:cNvPr id="2051" name="Picture 3" descr="J:\eslami 92.8.28\amir esmaeil saman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768" y="13138"/>
            <a:ext cx="45742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eslami 92.8.28\amir esmaeil saman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4669"/>
            <a:ext cx="4876800" cy="324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1044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61807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311343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AACHEBW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57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34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1265</Words>
  <Application>Microsoft Office PowerPoint</Application>
  <PresentationFormat>On-screen Show (4:3)</PresentationFormat>
  <Paragraphs>143</Paragraphs>
  <Slides>93</Slides>
  <Notes>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آشنایی با معماری اسلامی</vt:lpstr>
      <vt:lpstr>Beginning Islamic Architecture</vt:lpstr>
      <vt:lpstr>PowerPoint Presentation</vt:lpstr>
      <vt:lpstr>PowerPoint Presentation</vt:lpstr>
      <vt:lpstr>PowerPoint Presentation</vt:lpstr>
      <vt:lpstr>PowerPoint Presentation</vt:lpstr>
      <vt:lpstr>PowerPoint Presentation</vt:lpstr>
      <vt:lpstr>PowerPoint Presentation</vt:lpstr>
      <vt:lpstr>قبةالصخره</vt:lpstr>
      <vt:lpstr>PowerPoint Presentation</vt:lpstr>
      <vt:lpstr>مسجدالحرام</vt:lpstr>
      <vt:lpstr>شيوه خراساني </vt:lpstr>
      <vt:lpstr>PowerPoint Presentation</vt:lpstr>
      <vt:lpstr>ویژگی ها</vt:lpstr>
      <vt:lpstr>PowerPoint Presentation</vt:lpstr>
      <vt:lpstr>بناهای سبک خراسانی</vt:lpstr>
      <vt:lpstr>فهرج یزد</vt:lpstr>
      <vt:lpstr>PowerPoint Presentation</vt:lpstr>
      <vt:lpstr>PowerPoint Presentation</vt:lpstr>
      <vt:lpstr>PowerPoint Presentation</vt:lpstr>
      <vt:lpstr>PowerPoint Presentation</vt:lpstr>
      <vt:lpstr>PowerPoint Presentation</vt:lpstr>
      <vt:lpstr>تاریخانه دامغان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مسجد نیریز</vt:lpstr>
      <vt:lpstr>PowerPoint Presentation</vt:lpstr>
      <vt:lpstr>PowerPoint Presentation</vt:lpstr>
      <vt:lpstr>PowerPoint Presentation</vt:lpstr>
      <vt:lpstr>ویژگیهای شیوه خراسانی </vt:lpstr>
      <vt:lpstr>مسجد جامع اردستان</vt:lpstr>
      <vt:lpstr>PowerPoint Presentation</vt:lpstr>
      <vt:lpstr>PowerPoint Presentation</vt:lpstr>
      <vt:lpstr>PowerPoint Presentation</vt:lpstr>
      <vt:lpstr>PowerPoint Presentation</vt:lpstr>
      <vt:lpstr>PowerPoint Presentation</vt:lpstr>
      <vt:lpstr>Friday Mosque of Ardistan,  View of vaults in the southern corner, with view through arch to the southeast iwan  </vt:lpstr>
      <vt:lpstr>PowerPoint Presentation</vt:lpstr>
      <vt:lpstr>PowerPoint Presentation</vt:lpstr>
      <vt:lpstr>PowerPoint Presentation</vt:lpstr>
      <vt:lpstr>PowerPoint Presentation</vt:lpstr>
      <vt:lpstr>Friday Mosque of Ardistan, Ardistan, Iran Detail view of the carved stucco mihrab </vt:lpstr>
      <vt:lpstr>PowerPoint Presentation</vt:lpstr>
      <vt:lpstr>مسجد جامع اصفهان</vt:lpstr>
      <vt:lpstr>PowerPoint Presentation</vt:lpstr>
      <vt:lpstr>مسجد جامع اصفهان</vt:lpstr>
      <vt:lpstr>مسجد جامع اصفهان</vt:lpstr>
      <vt:lpstr>PowerPoint Presentation</vt:lpstr>
      <vt:lpstr>The picture above shows a model of the Great Friday Mosque of Isfahan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Interior view of the sanctuary of...  </vt:lpstr>
      <vt:lpstr>PowerPoint Presentation</vt:lpstr>
      <vt:lpstr>PowerPoint Presentation</vt:lpstr>
      <vt:lpstr>PowerPoint Presentation</vt:lpstr>
      <vt:lpstr>PowerPoint Presentation</vt:lpstr>
      <vt:lpstr>PowerPoint Presentation</vt:lpstr>
      <vt:lpstr>PowerPoint Presentation</vt:lpstr>
      <vt:lpstr>Interior view of a star vault </vt:lpstr>
      <vt:lpstr>PowerPoint Presentation</vt:lpstr>
      <vt:lpstr>PowerPoint Presentation</vt:lpstr>
      <vt:lpstr>مقبره امیر اسماعیل سامانی</vt:lpstr>
      <vt:lpstr>PowerPoint Presentation</vt:lpstr>
      <vt:lpstr>PowerPoint Presentation</vt:lpstr>
      <vt:lpstr>PowerPoint Presentation</vt:lpstr>
      <vt:lpstr>PowerPoint Presentation</vt:lpstr>
      <vt:lpstr>PowerPoint Presentation</vt:lpstr>
      <vt:lpstr>PowerPoint Presentation</vt:lpstr>
    </vt:vector>
  </TitlesOfParts>
  <Company>Solaris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معماری اسلامی</dc:title>
  <dc:creator>Reza Farshkaran</dc:creator>
  <cp:lastModifiedBy>MRT Pack 25 DVDs</cp:lastModifiedBy>
  <cp:revision>49</cp:revision>
  <dcterms:created xsi:type="dcterms:W3CDTF">2013-11-05T18:09:50Z</dcterms:created>
  <dcterms:modified xsi:type="dcterms:W3CDTF">2014-02-28T17:47:13Z</dcterms:modified>
</cp:coreProperties>
</file>