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9"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20" r:id="rId49"/>
    <p:sldId id="321" r:id="rId50"/>
    <p:sldId id="322" r:id="rId51"/>
    <p:sldId id="323" r:id="rId52"/>
    <p:sldId id="324" r:id="rId53"/>
    <p:sldId id="325" r:id="rId54"/>
    <p:sldId id="326"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50" d="100"/>
          <a:sy n="50" d="100"/>
        </p:scale>
        <p:origin x="-1872" y="-5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9201D-25F3-4347-AA24-DBA9B5C45AEC}" type="datetimeFigureOut">
              <a:rPr lang="en-US" smtClean="0"/>
              <a:t>12/20/2016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F256F-3A61-4510-8A97-351212A502A4}" type="slidenum">
              <a:rPr lang="en-US" smtClean="0"/>
              <a:t>‹#›</a:t>
            </a:fld>
            <a:endParaRPr lang="en-US"/>
          </a:p>
        </p:txBody>
      </p:sp>
    </p:spTree>
    <p:extLst>
      <p:ext uri="{BB962C8B-B14F-4D97-AF65-F5344CB8AC3E}">
        <p14:creationId xmlns:p14="http://schemas.microsoft.com/office/powerpoint/2010/main" val="395375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D065B8-F7F5-4F24-8585-7D2863C3171B}" type="slidenum">
              <a:rPr lang="en-US" smtClean="0"/>
              <a:pPr eaLnBrk="1" hangingPunct="1"/>
              <a:t>48</a:t>
            </a:fld>
            <a:endParaRPr lang="en-US" smtClean="0"/>
          </a:p>
        </p:txBody>
      </p:sp>
      <p:sp>
        <p:nvSpPr>
          <p:cNvPr id="642051" name="Rectangle 2"/>
          <p:cNvSpPr>
            <a:spLocks noRot="1" noChangeArrowheads="1" noTextEdit="1"/>
          </p:cNvSpPr>
          <p:nvPr>
            <p:ph type="sldImg"/>
          </p:nvPr>
        </p:nvSpPr>
        <p:spPr>
          <a:ln/>
        </p:spPr>
      </p:sp>
      <p:sp>
        <p:nvSpPr>
          <p:cNvPr id="642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3279418-207D-451A-AF42-C862849610C7}" type="slidenum">
              <a:rPr lang="en-US" smtClean="0"/>
              <a:pPr eaLnBrk="1" hangingPunct="1"/>
              <a:t>49</a:t>
            </a:fld>
            <a:endParaRPr lang="en-US" smtClean="0"/>
          </a:p>
        </p:txBody>
      </p:sp>
      <p:sp>
        <p:nvSpPr>
          <p:cNvPr id="643075" name="Rectangle 2"/>
          <p:cNvSpPr>
            <a:spLocks noRot="1" noChangeArrowheads="1" noTextEdit="1"/>
          </p:cNvSpPr>
          <p:nvPr>
            <p:ph type="sldImg"/>
          </p:nvPr>
        </p:nvSpPr>
        <p:spPr>
          <a:ln/>
        </p:spPr>
      </p:sp>
      <p:sp>
        <p:nvSpPr>
          <p:cNvPr id="643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CFA0822-4280-42FE-91BA-7244614471C7}" type="slidenum">
              <a:rPr lang="en-US" smtClean="0"/>
              <a:pPr eaLnBrk="1" hangingPunct="1"/>
              <a:t>50</a:t>
            </a:fld>
            <a:endParaRPr lang="en-US" smtClean="0"/>
          </a:p>
        </p:txBody>
      </p:sp>
      <p:sp>
        <p:nvSpPr>
          <p:cNvPr id="644099" name="Rectangle 2"/>
          <p:cNvSpPr>
            <a:spLocks noRot="1" noChangeArrowheads="1" noTextEdit="1"/>
          </p:cNvSpPr>
          <p:nvPr>
            <p:ph type="sldImg"/>
          </p:nvPr>
        </p:nvSpPr>
        <p:spPr>
          <a:ln/>
        </p:spPr>
      </p:sp>
      <p:sp>
        <p:nvSpPr>
          <p:cNvPr id="64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2A8CCA-E60A-4AA0-B9BB-B556597F65D8}" type="slidenum">
              <a:rPr lang="en-US" smtClean="0"/>
              <a:pPr eaLnBrk="1" hangingPunct="1"/>
              <a:t>51</a:t>
            </a:fld>
            <a:endParaRPr lang="en-US" smtClean="0"/>
          </a:p>
        </p:txBody>
      </p:sp>
      <p:sp>
        <p:nvSpPr>
          <p:cNvPr id="645123" name="Rectangle 2"/>
          <p:cNvSpPr>
            <a:spLocks noRot="1" noChangeArrowheads="1" noTextEdit="1"/>
          </p:cNvSpPr>
          <p:nvPr>
            <p:ph type="sldImg"/>
          </p:nvPr>
        </p:nvSpPr>
        <p:spPr>
          <a:ln/>
        </p:spPr>
      </p:sp>
      <p:sp>
        <p:nvSpPr>
          <p:cNvPr id="64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465DC9D-BBAD-48A9-9BD8-36B2D36F24E7}" type="slidenum">
              <a:rPr lang="en-US" smtClean="0"/>
              <a:pPr eaLnBrk="1" hangingPunct="1"/>
              <a:t>54</a:t>
            </a:fld>
            <a:endParaRPr lang="en-US" smtClean="0"/>
          </a:p>
        </p:txBody>
      </p:sp>
      <p:sp>
        <p:nvSpPr>
          <p:cNvPr id="646147" name="Rectangle 2"/>
          <p:cNvSpPr>
            <a:spLocks noGrp="1" noRot="1" noChangeAspect="1" noChangeArrowheads="1" noTextEdit="1"/>
          </p:cNvSpPr>
          <p:nvPr>
            <p:ph type="sldImg"/>
          </p:nvPr>
        </p:nvSpPr>
        <p:spPr>
          <a:ln/>
        </p:spPr>
      </p:sp>
      <p:sp>
        <p:nvSpPr>
          <p:cNvPr id="64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 will be seen, site effects can be important factors in the character of the ground motion.  Soil sites tend to have larger amplitudes compared to rock sites.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0ADBB7-5D52-4898-A192-910F692CD3C2}"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169554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ADBB7-5D52-4898-A192-910F692CD3C2}"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219021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ADBB7-5D52-4898-A192-910F692CD3C2}"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108050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ADBB7-5D52-4898-A192-910F692CD3C2}"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119416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ADBB7-5D52-4898-A192-910F692CD3C2}"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334271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0ADBB7-5D52-4898-A192-910F692CD3C2}"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249977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0ADBB7-5D52-4898-A192-910F692CD3C2}" type="datetimeFigureOut">
              <a:rPr lang="en-US" smtClean="0"/>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250559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0ADBB7-5D52-4898-A192-910F692CD3C2}" type="datetimeFigureOut">
              <a:rPr lang="en-US" smtClean="0"/>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325093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ADBB7-5D52-4898-A192-910F692CD3C2}" type="datetimeFigureOut">
              <a:rPr lang="en-US" smtClean="0"/>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177952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ADBB7-5D52-4898-A192-910F692CD3C2}"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380772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ADBB7-5D52-4898-A192-910F692CD3C2}"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16410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ADBB7-5D52-4898-A192-910F692CD3C2}" type="datetimeFigureOut">
              <a:rPr lang="en-US" smtClean="0"/>
              <a:t>12/20/2016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C8187-E712-44E4-A177-07D88D5F8862}" type="slidenum">
              <a:rPr lang="en-US" smtClean="0"/>
              <a:t>‹#›</a:t>
            </a:fld>
            <a:endParaRPr lang="en-US"/>
          </a:p>
        </p:txBody>
      </p:sp>
    </p:spTree>
    <p:extLst>
      <p:ext uri="{BB962C8B-B14F-4D97-AF65-F5344CB8AC3E}">
        <p14:creationId xmlns:p14="http://schemas.microsoft.com/office/powerpoint/2010/main" val="1715079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3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3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3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125.png"/></Relationships>
</file>

<file path=ppt/slides/_rels/slide4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6.wmf"/><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0.png"/><Relationship Id="rId5" Type="http://schemas.openxmlformats.org/officeDocument/2006/relationships/image" Target="../media/image128.w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4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5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image" Target="../media/image142.jpeg"/></Relationships>
</file>

<file path=ppt/slides/_rels/slide5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0.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image" Target="../media/image22.png"/><Relationship Id="rId5" Type="http://schemas.openxmlformats.org/officeDocument/2006/relationships/oleObject" Target="../embeddings/oleObject2.bin"/><Relationship Id="rId10" Type="http://schemas.openxmlformats.org/officeDocument/2006/relationships/image" Target="../media/image19.wmf"/><Relationship Id="rId4" Type="http://schemas.openxmlformats.org/officeDocument/2006/relationships/image" Target="../media/image21.png"/><Relationship Id="rId9"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5930900" cy="442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68313" y="3962400"/>
            <a:ext cx="8007350" cy="254793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buFont typeface="Arial" pitchFamily="34" charset="0"/>
              <a:buNone/>
              <a:defRPr/>
            </a:pPr>
            <a:r>
              <a:rPr lang="fa-IR" sz="8800" dirty="0" smtClean="0">
                <a:solidFill>
                  <a:srgbClr val="C00000"/>
                </a:solidFill>
                <a:cs typeface="B Koodak" pitchFamily="2" charset="-78"/>
              </a:rPr>
              <a:t>ژئوتكنيك لرزه‌اي</a:t>
            </a:r>
          </a:p>
          <a:p>
            <a:pPr algn="ctr" rtl="1">
              <a:buFont typeface="Arial" pitchFamily="34" charset="0"/>
              <a:buNone/>
              <a:defRPr/>
            </a:pPr>
            <a:r>
              <a:rPr lang="fa-IR" sz="4600" dirty="0" smtClean="0">
                <a:solidFill>
                  <a:srgbClr val="0000FF"/>
                </a:solidFill>
                <a:ea typeface="Calibri"/>
                <a:cs typeface="B Koodak" pitchFamily="2" charset="-78"/>
              </a:rPr>
              <a:t>الگوسازی بلوک لغزش</a:t>
            </a:r>
            <a:r>
              <a:rPr lang="fa-IR" sz="4600" dirty="0" smtClean="0">
                <a:solidFill>
                  <a:srgbClr val="0000FF"/>
                </a:solidFill>
                <a:cs typeface="B Koodak" pitchFamily="2" charset="-78"/>
              </a:rPr>
              <a:t> </a:t>
            </a:r>
            <a:endParaRPr lang="en-US" sz="4600" dirty="0" smtClean="0">
              <a:solidFill>
                <a:srgbClr val="0000FF"/>
              </a:solidFill>
              <a:cs typeface="B Koodak" pitchFamily="2" charset="-78"/>
            </a:endParaRPr>
          </a:p>
          <a:p>
            <a:pPr algn="ctr" rtl="1">
              <a:buFont typeface="Arial" pitchFamily="34" charset="0"/>
              <a:buNone/>
              <a:defRPr/>
            </a:pPr>
            <a:r>
              <a:rPr lang="fa-IR" u="sng" dirty="0" smtClean="0">
                <a:solidFill>
                  <a:srgbClr val="C00000"/>
                </a:solidFill>
                <a:cs typeface="B Koodak" pitchFamily="2" charset="-78"/>
              </a:rPr>
              <a:t>فصل شش</a:t>
            </a:r>
          </a:p>
        </p:txBody>
      </p:sp>
    </p:spTree>
    <p:extLst>
      <p:ext uri="{BB962C8B-B14F-4D97-AF65-F5344CB8AC3E}">
        <p14:creationId xmlns:p14="http://schemas.microsoft.com/office/powerpoint/2010/main" val="977714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30480"/>
            <a:ext cx="9144000" cy="6888480"/>
          </a:xfrm>
        </p:spPr>
        <p:txBody>
          <a:bodyPr>
            <a:normAutofit/>
          </a:bodyPr>
          <a:lstStyle/>
          <a:p>
            <a:pPr marL="0" indent="0" algn="r" rtl="1">
              <a:buNone/>
            </a:pPr>
            <a:r>
              <a:rPr lang="fa-IR" sz="2800" dirty="0" smtClean="0">
                <a:solidFill>
                  <a:srgbClr val="C00000"/>
                </a:solidFill>
                <a:cs typeface="B Koodak" pitchFamily="2" charset="-78"/>
              </a:rPr>
              <a:t>پس از صفر شدن شتاب حرکت (در زمان            ، شتاب بلوک در حال لغزش</a:t>
            </a:r>
          </a:p>
          <a:p>
            <a:pPr marL="0" indent="0" algn="r" rtl="1">
              <a:buNone/>
            </a:pPr>
            <a:r>
              <a:rPr lang="fa-IR" sz="2800" dirty="0" smtClean="0">
                <a:solidFill>
                  <a:srgbClr val="C00000"/>
                </a:solidFill>
                <a:cs typeface="B Koodak" pitchFamily="2" charset="-78"/>
              </a:rPr>
              <a:t>در اثر نیروی اصطکاک موجود در سطح لغزش کاهش می یابد. بلوک به حرکت خود ادامه داده و با کاهش سرعت حرکت مستهلک می شود. تغییر شتاب نیز بصورت زیر است:</a:t>
            </a:r>
            <a:endParaRPr lang="fa-IR" sz="2800" dirty="0" smtClean="0">
              <a:solidFill>
                <a:srgbClr val="008000"/>
              </a:solidFill>
              <a:cs typeface="B Koodak" pitchFamily="2" charset="-78"/>
            </a:endParaRPr>
          </a:p>
          <a:p>
            <a:pPr marL="0" indent="0" algn="r" rtl="1">
              <a:buNone/>
            </a:pPr>
            <a:endParaRPr lang="fa-IR" sz="2800" dirty="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 </a:t>
            </a:r>
            <a:r>
              <a:rPr lang="en-US" sz="2800" i="1" dirty="0" smtClean="0">
                <a:solidFill>
                  <a:srgbClr val="008000"/>
                </a:solidFill>
                <a:cs typeface="B Koodak" pitchFamily="2" charset="-78"/>
              </a:rPr>
              <a:t>t</a:t>
            </a:r>
            <a:r>
              <a:rPr lang="en-US" sz="2800" i="1" baseline="-25000" dirty="0" smtClean="0">
                <a:solidFill>
                  <a:srgbClr val="008000"/>
                </a:solidFill>
                <a:cs typeface="B Koodak" pitchFamily="2" charset="-78"/>
              </a:rPr>
              <a:t>1</a:t>
            </a:r>
            <a:r>
              <a:rPr lang="fa-IR" sz="2800" dirty="0" smtClean="0">
                <a:solidFill>
                  <a:srgbClr val="008000"/>
                </a:solidFill>
                <a:cs typeface="B Koodak" pitchFamily="2" charset="-78"/>
              </a:rPr>
              <a:t> زمان صفر شدن سرعت نسبی (شتاب منفی) است. در بین زمانهای          و </a:t>
            </a:r>
            <a:r>
              <a:rPr lang="en-US" sz="2800" i="1" dirty="0" smtClean="0">
                <a:solidFill>
                  <a:srgbClr val="008000"/>
                </a:solidFill>
                <a:cs typeface="B Koodak" pitchFamily="2" charset="-78"/>
              </a:rPr>
              <a:t>t</a:t>
            </a:r>
            <a:r>
              <a:rPr lang="en-US" sz="2800" i="1" baseline="-25000" dirty="0" smtClean="0">
                <a:solidFill>
                  <a:srgbClr val="008000"/>
                </a:solidFill>
                <a:cs typeface="B Koodak" pitchFamily="2" charset="-78"/>
              </a:rPr>
              <a:t>1</a:t>
            </a:r>
            <a:r>
              <a:rPr lang="fa-IR" sz="2800" i="1" baseline="-25000" dirty="0" smtClean="0">
                <a:solidFill>
                  <a:srgbClr val="008000"/>
                </a:solidFill>
                <a:cs typeface="B Koodak" pitchFamily="2" charset="-78"/>
              </a:rPr>
              <a:t> </a:t>
            </a:r>
            <a:r>
              <a:rPr lang="fa-IR" sz="2800" dirty="0" smtClean="0">
                <a:solidFill>
                  <a:srgbClr val="008000"/>
                </a:solidFill>
                <a:cs typeface="B Koodak" pitchFamily="2" charset="-78"/>
              </a:rPr>
              <a:t>سرعت نسبی بصورت زیر است:</a:t>
            </a:r>
          </a:p>
          <a:p>
            <a:pPr marL="0" indent="0" algn="r" rtl="1">
              <a:buNone/>
            </a:pPr>
            <a:endParaRPr lang="fa-IR" sz="2800" dirty="0">
              <a:solidFill>
                <a:srgbClr val="008000"/>
              </a:solidFill>
              <a:cs typeface="B Koodak" pitchFamily="2" charset="-78"/>
            </a:endParaRPr>
          </a:p>
          <a:p>
            <a:pPr marL="0" indent="0" algn="r" rtl="1">
              <a:buNone/>
            </a:pP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با صفر شدن سرعت نسبی در زمان           :</a:t>
            </a:r>
            <a:endParaRPr lang="en-US" sz="2800" dirty="0">
              <a:solidFill>
                <a:srgbClr val="C00000"/>
              </a:solidFill>
              <a:cs typeface="B Koodak" pitchFamily="2" charset="-78"/>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966"/>
            <a:ext cx="777240" cy="32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778954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777240" cy="32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76600"/>
            <a:ext cx="837019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497" y="4419600"/>
            <a:ext cx="626933" cy="28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 y="4419600"/>
            <a:ext cx="2026920" cy="78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247132"/>
            <a:ext cx="5562450" cy="130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a:bodyPr>
          <a:lstStyle/>
          <a:p>
            <a:pPr marL="0" indent="0" algn="r" rtl="1">
              <a:buNone/>
            </a:pPr>
            <a:r>
              <a:rPr lang="fa-IR" sz="2800" dirty="0" smtClean="0">
                <a:solidFill>
                  <a:srgbClr val="C00000"/>
                </a:solidFill>
                <a:cs typeface="B Koodak" pitchFamily="2" charset="-78"/>
              </a:rPr>
              <a:t>پس از گذشت زمان    بلوک و سطح شیب بل هم حرکت کرده و بین زمانهای </a:t>
            </a:r>
          </a:p>
          <a:p>
            <a:pPr marL="0" indent="0" algn="r" rtl="1">
              <a:buNone/>
            </a:pPr>
            <a:r>
              <a:rPr lang="fa-IR" sz="2800" dirty="0">
                <a:solidFill>
                  <a:srgbClr val="C00000"/>
                </a:solidFill>
                <a:cs typeface="B Koodak" pitchFamily="2" charset="-78"/>
              </a:rPr>
              <a:t> </a:t>
            </a:r>
            <a:r>
              <a:rPr lang="fa-IR" sz="2800" dirty="0" smtClean="0">
                <a:solidFill>
                  <a:srgbClr val="C00000"/>
                </a:solidFill>
                <a:cs typeface="B Koodak" pitchFamily="2" charset="-78"/>
              </a:rPr>
              <a:t>          و               مطابق شکل است. </a:t>
            </a:r>
          </a:p>
          <a:p>
            <a:pPr marL="0" indent="0" algn="r" rtl="1">
              <a:buNone/>
            </a:pPr>
            <a:r>
              <a:rPr lang="fa-IR" sz="2800" dirty="0" smtClean="0">
                <a:solidFill>
                  <a:srgbClr val="C00000"/>
                </a:solidFill>
                <a:cs typeface="B Koodak" pitchFamily="2" charset="-78"/>
              </a:rPr>
              <a:t>جابجایی نسبی بصورت زیر</a:t>
            </a:r>
          </a:p>
          <a:p>
            <a:pPr marL="0" indent="0" algn="r" rtl="1">
              <a:buNone/>
            </a:pPr>
            <a:r>
              <a:rPr lang="fa-IR" sz="2800" dirty="0" smtClean="0">
                <a:solidFill>
                  <a:srgbClr val="C00000"/>
                </a:solidFill>
                <a:cs typeface="B Koodak" pitchFamily="2" charset="-78"/>
              </a:rPr>
              <a:t>نوشته می شود: </a:t>
            </a:r>
            <a:endParaRPr lang="fa-IR" sz="2800" dirty="0" smtClean="0">
              <a:solidFill>
                <a:srgbClr val="008000"/>
              </a:solidFill>
              <a:cs typeface="B Koodak" pitchFamily="2" charset="-78"/>
            </a:endParaRPr>
          </a:p>
          <a:p>
            <a:pPr marL="0" indent="0" algn="r" rtl="1">
              <a:buNone/>
            </a:pPr>
            <a:endParaRPr lang="fa-IR" sz="2800" dirty="0">
              <a:solidFill>
                <a:srgbClr val="008000"/>
              </a:solidFill>
              <a:cs typeface="B Koodak" pitchFamily="2" charset="-78"/>
            </a:endParaRPr>
          </a:p>
          <a:p>
            <a:pPr marL="0" indent="0" algn="r" rtl="1">
              <a:buNone/>
            </a:pP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نتیجتاً ممکن است در حین</a:t>
            </a:r>
          </a:p>
          <a:p>
            <a:pPr marL="0" indent="0" algn="r" rtl="1">
              <a:buNone/>
            </a:pPr>
            <a:r>
              <a:rPr lang="fa-IR" sz="2800" dirty="0" smtClean="0">
                <a:solidFill>
                  <a:srgbClr val="008000"/>
                </a:solidFill>
                <a:cs typeface="B Koodak" pitchFamily="2" charset="-78"/>
              </a:rPr>
              <a:t>زلزله شتاب حرکت چند بار </a:t>
            </a:r>
          </a:p>
          <a:p>
            <a:pPr marL="0" indent="0" algn="r" rtl="1">
              <a:buNone/>
            </a:pPr>
            <a:r>
              <a:rPr lang="fa-IR" sz="2800" dirty="0" smtClean="0">
                <a:solidFill>
                  <a:srgbClr val="008000"/>
                </a:solidFill>
                <a:cs typeface="B Koodak" pitchFamily="2" charset="-78"/>
              </a:rPr>
              <a:t>از شتاب گسیختگی تجاوز </a:t>
            </a:r>
          </a:p>
          <a:p>
            <a:pPr marL="0" indent="0" algn="r" rtl="1">
              <a:buNone/>
            </a:pPr>
            <a:r>
              <a:rPr lang="fa-IR" sz="2800" dirty="0" smtClean="0">
                <a:solidFill>
                  <a:srgbClr val="008000"/>
                </a:solidFill>
                <a:cs typeface="B Koodak" pitchFamily="2" charset="-78"/>
              </a:rPr>
              <a:t>نماید.</a:t>
            </a:r>
            <a:endParaRPr lang="en-US" sz="2800" dirty="0">
              <a:solidFill>
                <a:srgbClr val="C00000"/>
              </a:solidFill>
              <a:cs typeface="B Koodak"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8106"/>
            <a:ext cx="638175" cy="3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95312"/>
            <a:ext cx="720381"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295400"/>
            <a:ext cx="5601564"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2082" y="2209800"/>
            <a:ext cx="338221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30480"/>
            <a:ext cx="9144000" cy="6827520"/>
          </a:xfrm>
        </p:spPr>
        <p:txBody>
          <a:bodyPr>
            <a:normAutofit/>
          </a:bodyPr>
          <a:lstStyle/>
          <a:p>
            <a:pPr marL="0" indent="0" algn="r" rtl="1">
              <a:buNone/>
            </a:pPr>
            <a:r>
              <a:rPr lang="fa-IR" sz="2800" dirty="0">
                <a:solidFill>
                  <a:srgbClr val="008000"/>
                </a:solidFill>
                <a:cs typeface="B Koodak" pitchFamily="2" charset="-78"/>
              </a:rPr>
              <a:t>نتیجتاً ممکن است در </a:t>
            </a:r>
            <a:r>
              <a:rPr lang="fa-IR" sz="2800" dirty="0" smtClean="0">
                <a:solidFill>
                  <a:srgbClr val="008000"/>
                </a:solidFill>
                <a:cs typeface="B Koodak" pitchFamily="2" charset="-78"/>
              </a:rPr>
              <a:t>حین زلزله </a:t>
            </a:r>
            <a:r>
              <a:rPr lang="fa-IR" sz="2800" dirty="0">
                <a:solidFill>
                  <a:srgbClr val="008000"/>
                </a:solidFill>
                <a:cs typeface="B Koodak" pitchFamily="2" charset="-78"/>
              </a:rPr>
              <a:t>شتاب حرکت چند بار </a:t>
            </a:r>
            <a:r>
              <a:rPr lang="fa-IR" sz="2800" dirty="0" smtClean="0">
                <a:solidFill>
                  <a:srgbClr val="008000"/>
                </a:solidFill>
                <a:cs typeface="B Koodak" pitchFamily="2" charset="-78"/>
              </a:rPr>
              <a:t>از </a:t>
            </a:r>
            <a:r>
              <a:rPr lang="fa-IR" sz="2800" dirty="0">
                <a:solidFill>
                  <a:srgbClr val="008000"/>
                </a:solidFill>
                <a:cs typeface="B Koodak" pitchFamily="2" charset="-78"/>
              </a:rPr>
              <a:t>شتاب گسیختگی تجاوز </a:t>
            </a:r>
            <a:r>
              <a:rPr lang="fa-IR" sz="2800" dirty="0" smtClean="0">
                <a:solidFill>
                  <a:srgbClr val="008000"/>
                </a:solidFill>
                <a:cs typeface="B Koodak" pitchFamily="2" charset="-78"/>
              </a:rPr>
              <a:t>نموده و باعث جابجایی بیشتر شود. این جابجایی ها به دامنه و محتوی فرکانسی و طول زمان زلزله (مطابق شکل) بستگی دارد.</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نمونه گسترش تغییرمکانهای دائمی </a:t>
            </a:r>
          </a:p>
          <a:p>
            <a:pPr marL="0" indent="0" algn="r" rtl="1">
              <a:buNone/>
            </a:pPr>
            <a:r>
              <a:rPr lang="fa-IR" sz="2800" dirty="0" smtClean="0">
                <a:solidFill>
                  <a:srgbClr val="7030A0"/>
                </a:solidFill>
                <a:cs typeface="B Koodak" pitchFamily="2" charset="-78"/>
              </a:rPr>
              <a:t>یک شیروانی برای حرکت لرزه زمین</a:t>
            </a:r>
            <a:endParaRPr lang="fa-IR" sz="2800" dirty="0" smtClean="0">
              <a:solidFill>
                <a:srgbClr val="C00000"/>
              </a:solidFill>
              <a:cs typeface="B Koodak" pitchFamily="2" charset="-78"/>
            </a:endParaRPr>
          </a:p>
          <a:p>
            <a:pPr marL="0" indent="0" algn="r" rtl="1">
              <a:buNone/>
            </a:pPr>
            <a:endParaRPr lang="fa-IR" sz="2800" dirty="0">
              <a:solidFill>
                <a:srgbClr val="C00000"/>
              </a:solidFill>
              <a:cs typeface="B Koodak" pitchFamily="2" charset="-78"/>
            </a:endParaRPr>
          </a:p>
          <a:p>
            <a:pPr marL="0" indent="0" algn="r" rtl="1">
              <a:buNone/>
            </a:pPr>
            <a:r>
              <a:rPr lang="fa-IR" sz="2400" dirty="0" smtClean="0">
                <a:solidFill>
                  <a:srgbClr val="C00000"/>
                </a:solidFill>
                <a:cs typeface="B Koodak" pitchFamily="2" charset="-78"/>
              </a:rPr>
              <a:t>براین اساس در الگوی لغزش بلوک</a:t>
            </a:r>
          </a:p>
          <a:p>
            <a:pPr marL="0" indent="0" algn="r" rtl="1">
              <a:buNone/>
            </a:pPr>
            <a:r>
              <a:rPr lang="fa-IR" sz="2400" dirty="0" smtClean="0">
                <a:solidFill>
                  <a:srgbClr val="C00000"/>
                </a:solidFill>
                <a:cs typeface="B Koodak" pitchFamily="2" charset="-78"/>
              </a:rPr>
              <a:t>نیومارک، اگر شتاب ناشی اززلزله کمتر</a:t>
            </a:r>
          </a:p>
          <a:p>
            <a:pPr marL="0" indent="0" algn="r" rtl="1">
              <a:buNone/>
            </a:pPr>
            <a:r>
              <a:rPr lang="fa-IR" sz="2400" dirty="0" smtClean="0">
                <a:solidFill>
                  <a:srgbClr val="C00000"/>
                </a:solidFill>
                <a:cs typeface="B Koodak" pitchFamily="2" charset="-78"/>
              </a:rPr>
              <a:t>از شتاب گسیختگی باشد، جابجایی </a:t>
            </a:r>
          </a:p>
          <a:p>
            <a:pPr marL="0" indent="0" algn="r" rtl="1">
              <a:buNone/>
            </a:pPr>
            <a:r>
              <a:rPr lang="fa-IR" sz="2400" dirty="0" smtClean="0">
                <a:solidFill>
                  <a:srgbClr val="C00000"/>
                </a:solidFill>
                <a:cs typeface="B Koodak" pitchFamily="2" charset="-78"/>
              </a:rPr>
              <a:t>دائمی برابر صفراست. </a:t>
            </a:r>
          </a:p>
          <a:p>
            <a:pPr marL="0" indent="0" algn="r" rtl="1">
              <a:buNone/>
            </a:pPr>
            <a:r>
              <a:rPr lang="fa-IR" sz="2400" dirty="0" smtClean="0">
                <a:solidFill>
                  <a:srgbClr val="C00000"/>
                </a:solidFill>
                <a:cs typeface="B Koodak" pitchFamily="2" charset="-78"/>
              </a:rPr>
              <a:t>چون </a:t>
            </a:r>
            <a:r>
              <a:rPr lang="fa-IR" sz="2400" dirty="0">
                <a:solidFill>
                  <a:srgbClr val="C00000"/>
                </a:solidFill>
                <a:cs typeface="B Koodak" pitchFamily="2" charset="-78"/>
              </a:rPr>
              <a:t>جابجایی </a:t>
            </a:r>
            <a:r>
              <a:rPr lang="fa-IR" sz="2400" dirty="0" smtClean="0">
                <a:solidFill>
                  <a:srgbClr val="C00000"/>
                </a:solidFill>
                <a:cs typeface="B Koodak" pitchFamily="2" charset="-78"/>
              </a:rPr>
              <a:t>دائمی از دوبار انتگرال </a:t>
            </a:r>
          </a:p>
          <a:p>
            <a:pPr marL="0" indent="0" algn="r" rtl="1">
              <a:buNone/>
            </a:pPr>
            <a:r>
              <a:rPr lang="fa-IR" sz="2400" dirty="0" smtClean="0">
                <a:solidFill>
                  <a:srgbClr val="C00000"/>
                </a:solidFill>
                <a:cs typeface="B Koodak" pitchFamily="2" charset="-78"/>
              </a:rPr>
              <a:t>شتاب اضافی (نسبت به شتاب گسیختگی)</a:t>
            </a:r>
          </a:p>
          <a:p>
            <a:pPr marL="0" indent="0" algn="r" rtl="1">
              <a:buNone/>
            </a:pPr>
            <a:r>
              <a:rPr lang="fa-IR" sz="2400" dirty="0" smtClean="0">
                <a:solidFill>
                  <a:srgbClr val="C00000"/>
                </a:solidFill>
                <a:cs typeface="B Koodak" pitchFamily="2" charset="-78"/>
              </a:rPr>
              <a:t>بدست می آید، با کاهش شتاب گسیختگی</a:t>
            </a:r>
          </a:p>
          <a:p>
            <a:pPr marL="0" indent="0" algn="r" rtl="1">
              <a:buNone/>
            </a:pPr>
            <a:r>
              <a:rPr lang="fa-IR" sz="2400" dirty="0">
                <a:solidFill>
                  <a:srgbClr val="C00000"/>
                </a:solidFill>
                <a:cs typeface="B Koodak" pitchFamily="2" charset="-78"/>
              </a:rPr>
              <a:t>جابجایی </a:t>
            </a:r>
            <a:r>
              <a:rPr lang="fa-IR" sz="2400" dirty="0" smtClean="0">
                <a:solidFill>
                  <a:srgbClr val="C00000"/>
                </a:solidFill>
                <a:cs typeface="B Koodak" pitchFamily="2" charset="-78"/>
              </a:rPr>
              <a:t>دائمی افزایش می یابد(شکل بعدی).</a:t>
            </a:r>
            <a:endParaRPr lang="en-US" sz="2400" dirty="0">
              <a:solidFill>
                <a:srgbClr val="C00000"/>
              </a:solidFill>
              <a:cs typeface="B Koodak" pitchFamily="2" charset="-78"/>
            </a:endParaRPr>
          </a:p>
          <a:p>
            <a:pPr marL="0" indent="0" algn="r" rtl="1">
              <a:buNone/>
            </a:pPr>
            <a:endParaRPr lang="en-US" sz="2800" dirty="0">
              <a:solidFill>
                <a:srgbClr val="C00000"/>
              </a:solidFill>
              <a:cs typeface="B Koodak"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54010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18256"/>
            <a:ext cx="9128760" cy="6839744"/>
          </a:xfrm>
        </p:spPr>
        <p:txBody>
          <a:bodyPr>
            <a:normAutofit/>
          </a:bodyPr>
          <a:lstStyle/>
          <a:p>
            <a:pPr marL="0" indent="0" algn="r" rtl="1">
              <a:buNone/>
            </a:pPr>
            <a:r>
              <a:rPr lang="fa-IR" sz="2800" dirty="0" smtClean="0">
                <a:solidFill>
                  <a:srgbClr val="C00000"/>
                </a:solidFill>
                <a:cs typeface="B Koodak" pitchFamily="2" charset="-78"/>
              </a:rPr>
              <a:t>جابجایی دائمی لغزش بلوکی، </a:t>
            </a:r>
            <a:r>
              <a:rPr lang="en-US" sz="2800" dirty="0" smtClean="0">
                <a:solidFill>
                  <a:srgbClr val="C00000"/>
                </a:solidFill>
                <a:cs typeface="B Koodak" pitchFamily="2" charset="-78"/>
              </a:rPr>
              <a:t>(a</a:t>
            </a:r>
            <a:r>
              <a:rPr lang="fa-IR" sz="2800" dirty="0" smtClean="0">
                <a:solidFill>
                  <a:srgbClr val="C00000"/>
                </a:solidFill>
                <a:cs typeface="B Koodak" pitchFamily="2" charset="-78"/>
              </a:rPr>
              <a:t>    شتاب زمین بستر کوچکتر از شتاب گسیختگی است.  </a:t>
            </a:r>
            <a:r>
              <a:rPr lang="en-US" sz="2800" dirty="0" smtClean="0">
                <a:solidFill>
                  <a:srgbClr val="C00000"/>
                </a:solidFill>
                <a:cs typeface="B Koodak" pitchFamily="2" charset="-78"/>
              </a:rPr>
              <a:t>(</a:t>
            </a:r>
            <a:r>
              <a:rPr lang="en-US" sz="2800" dirty="0" err="1" smtClean="0">
                <a:solidFill>
                  <a:srgbClr val="C00000"/>
                </a:solidFill>
                <a:cs typeface="B Koodak" pitchFamily="2" charset="-78"/>
              </a:rPr>
              <a:t>b,c</a:t>
            </a:r>
            <a:r>
              <a:rPr lang="fa-IR" sz="2800" dirty="0" smtClean="0">
                <a:solidFill>
                  <a:srgbClr val="C00000"/>
                </a:solidFill>
                <a:cs typeface="B Koodak" pitchFamily="2" charset="-78"/>
              </a:rPr>
              <a:t> با کاهش </a:t>
            </a:r>
            <a:r>
              <a:rPr lang="fa-IR" sz="2800" dirty="0">
                <a:solidFill>
                  <a:srgbClr val="C00000"/>
                </a:solidFill>
                <a:cs typeface="B Koodak" pitchFamily="2" charset="-78"/>
              </a:rPr>
              <a:t>شتاب گسیختگی، جابجایی دائمی لغزش </a:t>
            </a:r>
            <a:r>
              <a:rPr lang="fa-IR" sz="2800" dirty="0" smtClean="0">
                <a:solidFill>
                  <a:srgbClr val="C00000"/>
                </a:solidFill>
                <a:cs typeface="B Koodak" pitchFamily="2" charset="-78"/>
              </a:rPr>
              <a:t>افزایش می یابد. </a:t>
            </a:r>
            <a:endParaRPr lang="en-US" sz="2800" dirty="0" smtClean="0">
              <a:solidFill>
                <a:srgbClr val="0000FF"/>
              </a:solidFill>
              <a:cs typeface="B Koodak" pitchFamily="2" charset="-78"/>
            </a:endParaRPr>
          </a:p>
          <a:p>
            <a:pPr marL="0" indent="0" algn="r" rtl="1">
              <a:buNone/>
            </a:pPr>
            <a:endParaRPr lang="en-US" sz="2800" dirty="0">
              <a:solidFill>
                <a:srgbClr val="0000FF"/>
              </a:solidFill>
              <a:cs typeface="B Koodak" pitchFamily="2" charset="-78"/>
            </a:endParaRPr>
          </a:p>
          <a:p>
            <a:pPr marL="0" indent="0" algn="r" rtl="1">
              <a:buNone/>
            </a:pPr>
            <a:endParaRPr lang="en-US" sz="2800" dirty="0" smtClean="0">
              <a:solidFill>
                <a:srgbClr val="0000FF"/>
              </a:solidFill>
              <a:cs typeface="B Koodak" pitchFamily="2" charset="-78"/>
            </a:endParaRPr>
          </a:p>
          <a:p>
            <a:pPr marL="0" indent="0" algn="r" rtl="1">
              <a:buNone/>
            </a:pPr>
            <a:endParaRPr lang="en-US" sz="2800" dirty="0">
              <a:solidFill>
                <a:srgbClr val="0000FF"/>
              </a:solidFill>
              <a:cs typeface="B Koodak" pitchFamily="2" charset="-78"/>
            </a:endParaRPr>
          </a:p>
          <a:p>
            <a:pPr marL="0" indent="0" algn="r" rtl="1">
              <a:buNone/>
            </a:pPr>
            <a:endParaRPr lang="en-US" sz="2800" dirty="0" smtClean="0">
              <a:solidFill>
                <a:srgbClr val="0000FF"/>
              </a:solidFill>
              <a:cs typeface="B Koodak" pitchFamily="2" charset="-78"/>
            </a:endParaRPr>
          </a:p>
          <a:p>
            <a:pPr marL="0" indent="0" algn="r" rtl="1">
              <a:buNone/>
            </a:pPr>
            <a:endParaRPr lang="en-US" sz="2800" dirty="0">
              <a:solidFill>
                <a:srgbClr val="0000FF"/>
              </a:solidFill>
              <a:cs typeface="B Koodak" pitchFamily="2" charset="-78"/>
            </a:endParaRPr>
          </a:p>
          <a:p>
            <a:pPr marL="0" indent="0" algn="r" rtl="1">
              <a:buNone/>
            </a:pPr>
            <a:endParaRPr lang="en-US"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به روش تحلیل ناپایداری ماند، و کاربرد</a:t>
            </a:r>
            <a:r>
              <a:rPr lang="fa-IR" sz="2800" dirty="0" smtClean="0">
                <a:solidFill>
                  <a:srgbClr val="C00000"/>
                </a:solidFill>
                <a:cs typeface="B Koodak" pitchFamily="2" charset="-78"/>
              </a:rPr>
              <a:t> </a:t>
            </a:r>
            <a:r>
              <a:rPr lang="fa-IR" sz="2800" dirty="0">
                <a:solidFill>
                  <a:srgbClr val="C00000"/>
                </a:solidFill>
                <a:cs typeface="B Koodak" pitchFamily="2" charset="-78"/>
              </a:rPr>
              <a:t>لغزش </a:t>
            </a:r>
            <a:r>
              <a:rPr lang="fa-IR" sz="2800" dirty="0" smtClean="0">
                <a:solidFill>
                  <a:srgbClr val="C00000"/>
                </a:solidFill>
                <a:cs typeface="B Koodak" pitchFamily="2" charset="-78"/>
              </a:rPr>
              <a:t>بلوکی </a:t>
            </a:r>
            <a:r>
              <a:rPr lang="fa-IR" sz="2800" dirty="0" smtClean="0">
                <a:solidFill>
                  <a:srgbClr val="0000FF"/>
                </a:solidFill>
                <a:cs typeface="B Koodak" pitchFamily="2" charset="-78"/>
              </a:rPr>
              <a:t>برای نوسان مستطیل، </a:t>
            </a:r>
            <a:r>
              <a:rPr lang="fa-IR" sz="2800" dirty="0">
                <a:solidFill>
                  <a:srgbClr val="C00000"/>
                </a:solidFill>
                <a:cs typeface="B Koodak" pitchFamily="2" charset="-78"/>
              </a:rPr>
              <a:t>جابجایی دائمی لغزش </a:t>
            </a:r>
            <a:r>
              <a:rPr lang="fa-IR" sz="2800" dirty="0" smtClean="0">
                <a:solidFill>
                  <a:srgbClr val="C00000"/>
                </a:solidFill>
                <a:cs typeface="B Koodak" pitchFamily="2" charset="-78"/>
              </a:rPr>
              <a:t>در اثر نوسان منفرد با رابطه زیر به سرعت حداکثر بستگی دارد:</a:t>
            </a:r>
            <a:r>
              <a:rPr lang="fa-IR" sz="2800" dirty="0" smtClean="0">
                <a:solidFill>
                  <a:srgbClr val="0000FF"/>
                </a:solidFill>
                <a:cs typeface="B Koodak" pitchFamily="2" charset="-78"/>
              </a:rPr>
              <a:t> </a:t>
            </a:r>
          </a:p>
          <a:p>
            <a:pPr marL="0" indent="0" algn="r" rtl="1">
              <a:buNone/>
            </a:pPr>
            <a:r>
              <a:rPr lang="fa-IR" sz="2800" dirty="0" smtClean="0">
                <a:solidFill>
                  <a:srgbClr val="0000FF"/>
                </a:solidFill>
                <a:cs typeface="B Koodak" pitchFamily="2" charset="-78"/>
              </a:rPr>
              <a:t>با فرض                رابطه فوق به                             </a:t>
            </a:r>
          </a:p>
          <a:p>
            <a:pPr marL="0" indent="0" algn="r" rtl="1">
              <a:buNone/>
            </a:pPr>
            <a:r>
              <a:rPr lang="fa-IR" sz="2800" dirty="0" smtClean="0">
                <a:solidFill>
                  <a:srgbClr val="0000FF"/>
                </a:solidFill>
                <a:cs typeface="B Koodak" pitchFamily="2" charset="-78"/>
              </a:rPr>
              <a:t>تبدیل می شود.</a:t>
            </a:r>
            <a:endParaRPr lang="en-US" sz="2800" dirty="0">
              <a:solidFill>
                <a:srgbClr val="C00000"/>
              </a:solidFill>
              <a:cs typeface="B Koodak"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447800"/>
            <a:ext cx="9174480" cy="277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5334000"/>
            <a:ext cx="237344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962650"/>
            <a:ext cx="10572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6080760"/>
            <a:ext cx="338221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59240" cy="6858000"/>
          </a:xfrm>
        </p:spPr>
        <p:txBody>
          <a:bodyPr>
            <a:normAutofit/>
          </a:bodyPr>
          <a:lstStyle/>
          <a:p>
            <a:pPr marL="0" indent="0" algn="r" rtl="1">
              <a:buNone/>
            </a:pPr>
            <a:r>
              <a:rPr lang="fa-IR" sz="2800" dirty="0" smtClean="0">
                <a:solidFill>
                  <a:srgbClr val="C00000"/>
                </a:solidFill>
                <a:cs typeface="B Koodak" pitchFamily="2" charset="-78"/>
              </a:rPr>
              <a:t>براساس تجربه، تعداد مؤثر نوسانات حرکت یک زلزله به نسبت           است.</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براساس تحقیقات نیومارک حد بالایی جابجایی های </a:t>
            </a:r>
          </a:p>
          <a:p>
            <a:pPr marL="0" indent="0" algn="r" rtl="1">
              <a:buNone/>
            </a:pPr>
            <a:r>
              <a:rPr lang="fa-IR" sz="2800" dirty="0" smtClean="0">
                <a:solidFill>
                  <a:srgbClr val="0000FF"/>
                </a:solidFill>
                <a:cs typeface="B Koodak" pitchFamily="2" charset="-78"/>
              </a:rPr>
              <a:t>دائمی در اثر زلزله از رابطه زیر بدست می آید: </a:t>
            </a:r>
          </a:p>
          <a:p>
            <a:pPr marL="0" indent="0" algn="r" rtl="1">
              <a:buNone/>
            </a:pPr>
            <a:r>
              <a:rPr lang="fa-IR" sz="2800" dirty="0" smtClean="0">
                <a:solidFill>
                  <a:srgbClr val="0000FF"/>
                </a:solidFill>
                <a:cs typeface="B Koodak" pitchFamily="2" charset="-78"/>
              </a:rPr>
              <a:t>در این رابطه                           بوده  و نتیجتاً برای حرکات سینوسی و مثلثی با نسبت                بزرگتر از حدود </a:t>
            </a:r>
          </a:p>
          <a:p>
            <a:pPr marL="0" indent="0" algn="r" rtl="1">
              <a:buNone/>
            </a:pPr>
            <a:r>
              <a:rPr lang="fa-IR" sz="2800" dirty="0" smtClean="0">
                <a:solidFill>
                  <a:srgbClr val="0000FF"/>
                </a:solidFill>
                <a:cs typeface="B Koodak" pitchFamily="2" charset="-78"/>
              </a:rPr>
              <a:t>0/5 بصورت زیر است:</a:t>
            </a:r>
            <a:endParaRPr lang="fa-IR" sz="2800" dirty="0" smtClean="0">
              <a:solidFill>
                <a:srgbClr val="008000"/>
              </a:solidFill>
              <a:cs typeface="B Koodak" pitchFamily="2"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9314"/>
            <a:ext cx="609600" cy="37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17" y="685800"/>
            <a:ext cx="2086685"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208" y="1538287"/>
            <a:ext cx="174857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778" y="2045139"/>
            <a:ext cx="845047" cy="26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1" y="2045139"/>
            <a:ext cx="5212081" cy="481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05900" cy="6858000"/>
          </a:xfrm>
        </p:spPr>
        <p:txBody>
          <a:bodyPr>
            <a:normAutofit/>
          </a:bodyPr>
          <a:lstStyle/>
          <a:p>
            <a:pPr marL="0" indent="0" algn="r" rtl="1">
              <a:buNone/>
            </a:pPr>
            <a:r>
              <a:rPr lang="fa-IR" dirty="0">
                <a:solidFill>
                  <a:srgbClr val="008000"/>
                </a:solidFill>
                <a:cs typeface="B Koodak" pitchFamily="2" charset="-78"/>
              </a:rPr>
              <a:t>برای مقادیر کوچک         </a:t>
            </a:r>
            <a:r>
              <a:rPr lang="fa-IR" dirty="0" smtClean="0">
                <a:solidFill>
                  <a:srgbClr val="008000"/>
                </a:solidFill>
                <a:cs typeface="B Koodak" pitchFamily="2" charset="-78"/>
              </a:rPr>
              <a:t>      </a:t>
            </a:r>
            <a:r>
              <a:rPr lang="fa-IR" dirty="0">
                <a:solidFill>
                  <a:srgbClr val="008000"/>
                </a:solidFill>
                <a:cs typeface="B Koodak" pitchFamily="2" charset="-78"/>
              </a:rPr>
              <a:t>اگرحرکات </a:t>
            </a:r>
            <a:r>
              <a:rPr lang="fa-IR" dirty="0" smtClean="0">
                <a:solidFill>
                  <a:srgbClr val="008000"/>
                </a:solidFill>
                <a:cs typeface="B Koodak" pitchFamily="2" charset="-78"/>
              </a:rPr>
              <a:t>خلاف </a:t>
            </a:r>
            <a:r>
              <a:rPr lang="fa-IR" dirty="0">
                <a:solidFill>
                  <a:srgbClr val="008000"/>
                </a:solidFill>
                <a:cs typeface="B Koodak" pitchFamily="2" charset="-78"/>
              </a:rPr>
              <a:t>جهت شیب در نظر گرفته نشود</a:t>
            </a:r>
            <a:r>
              <a:rPr lang="fa-IR" dirty="0" smtClean="0">
                <a:solidFill>
                  <a:srgbClr val="008000"/>
                </a:solidFill>
                <a:cs typeface="B Koodak" pitchFamily="2" charset="-78"/>
              </a:rPr>
              <a:t>، جابجایی </a:t>
            </a:r>
            <a:r>
              <a:rPr lang="fa-IR" dirty="0">
                <a:solidFill>
                  <a:srgbClr val="008000"/>
                </a:solidFill>
                <a:cs typeface="B Koodak" pitchFamily="2" charset="-78"/>
              </a:rPr>
              <a:t>دائمی بصورت زیر است</a:t>
            </a:r>
            <a:r>
              <a:rPr lang="fa-IR" dirty="0" smtClean="0">
                <a:solidFill>
                  <a:srgbClr val="008000"/>
                </a:solidFill>
                <a:cs typeface="B Koodak" pitchFamily="2" charset="-78"/>
              </a:rPr>
              <a:t>:</a:t>
            </a:r>
          </a:p>
          <a:p>
            <a:pPr marL="0" indent="0" algn="r" rtl="1">
              <a:buNone/>
            </a:pPr>
            <a:endParaRPr lang="fa-IR" dirty="0">
              <a:solidFill>
                <a:srgbClr val="008000"/>
              </a:solidFill>
              <a:cs typeface="B Koodak" pitchFamily="2" charset="-78"/>
            </a:endParaRPr>
          </a:p>
          <a:p>
            <a:pPr marL="0" indent="0" algn="r" rtl="1">
              <a:buNone/>
            </a:pPr>
            <a:endParaRPr lang="fa-IR" dirty="0" smtClean="0">
              <a:solidFill>
                <a:srgbClr val="008000"/>
              </a:solidFill>
              <a:cs typeface="B Koodak" pitchFamily="2" charset="-78"/>
            </a:endParaRPr>
          </a:p>
          <a:p>
            <a:pPr marL="0" indent="0" algn="r" rtl="1">
              <a:buNone/>
            </a:pPr>
            <a:r>
              <a:rPr lang="fa-IR" dirty="0" smtClean="0">
                <a:solidFill>
                  <a:srgbClr val="008000"/>
                </a:solidFill>
                <a:cs typeface="B Koodak" pitchFamily="2" charset="-78"/>
              </a:rPr>
              <a:t>این رابطه برای                                                  و احتساب     برای مقاومت پسماند خاک درست است.  برای منظورنمودن اثر طول زمان و محتوای فرکانسی، معادله زیر برای جابجایی دائم ارائه شده است:</a:t>
            </a:r>
          </a:p>
          <a:p>
            <a:pPr marL="0" indent="0" algn="r" rtl="1">
              <a:buNone/>
            </a:pPr>
            <a:endParaRPr lang="fa-IR" dirty="0">
              <a:solidFill>
                <a:srgbClr val="008000"/>
              </a:solidFill>
              <a:cs typeface="B Koodak" pitchFamily="2" charset="-78"/>
            </a:endParaRPr>
          </a:p>
          <a:p>
            <a:pPr marL="0" indent="0" algn="r" rtl="1">
              <a:buNone/>
            </a:pPr>
            <a:endParaRPr lang="fa-IR" dirty="0" smtClean="0">
              <a:solidFill>
                <a:srgbClr val="008000"/>
              </a:solidFill>
              <a:cs typeface="B Koodak" pitchFamily="2" charset="-78"/>
            </a:endParaRPr>
          </a:p>
          <a:p>
            <a:pPr marL="0" indent="0" algn="r" rtl="1">
              <a:buNone/>
            </a:pPr>
            <a:r>
              <a:rPr lang="fa-IR" dirty="0" smtClean="0">
                <a:solidFill>
                  <a:srgbClr val="008000"/>
                </a:solidFill>
                <a:cs typeface="B Koodak" pitchFamily="2" charset="-78"/>
              </a:rPr>
              <a:t> </a:t>
            </a:r>
            <a:r>
              <a:rPr lang="en-US" i="1" dirty="0" err="1" smtClean="0">
                <a:solidFill>
                  <a:srgbClr val="008000"/>
                </a:solidFill>
                <a:cs typeface="B Koodak" pitchFamily="2" charset="-78"/>
              </a:rPr>
              <a:t>N</a:t>
            </a:r>
            <a:r>
              <a:rPr lang="en-US" i="1" baseline="-25000" dirty="0" err="1" smtClean="0">
                <a:solidFill>
                  <a:srgbClr val="008000"/>
                </a:solidFill>
                <a:cs typeface="B Koodak" pitchFamily="2" charset="-78"/>
              </a:rPr>
              <a:t>eq</a:t>
            </a:r>
            <a:r>
              <a:rPr lang="fa-IR" dirty="0" smtClean="0">
                <a:solidFill>
                  <a:srgbClr val="008000"/>
                </a:solidFill>
                <a:cs typeface="B Koodak" pitchFamily="2" charset="-78"/>
              </a:rPr>
              <a:t> تعداد تناوب های معادل و </a:t>
            </a:r>
            <a:r>
              <a:rPr lang="en-US" i="1" dirty="0" smtClean="0">
                <a:solidFill>
                  <a:srgbClr val="008000"/>
                </a:solidFill>
                <a:cs typeface="B Koodak" pitchFamily="2" charset="-78"/>
              </a:rPr>
              <a:t>T</a:t>
            </a:r>
            <a:r>
              <a:rPr lang="fa-IR" dirty="0" smtClean="0">
                <a:solidFill>
                  <a:srgbClr val="008000"/>
                </a:solidFill>
                <a:cs typeface="B Koodak" pitchFamily="2" charset="-78"/>
              </a:rPr>
              <a:t>پریود غالب </a:t>
            </a:r>
            <a:endParaRPr lang="en-US" dirty="0" smtClean="0">
              <a:solidFill>
                <a:srgbClr val="008000"/>
              </a:solidFill>
              <a:cs typeface="B Koodak" pitchFamily="2" charset="-78"/>
            </a:endParaRPr>
          </a:p>
          <a:p>
            <a:pPr marL="0" indent="0" algn="r" rtl="1">
              <a:buNone/>
            </a:pPr>
            <a:r>
              <a:rPr lang="fa-IR" dirty="0" smtClean="0">
                <a:solidFill>
                  <a:srgbClr val="008000"/>
                </a:solidFill>
                <a:cs typeface="B Koodak" pitchFamily="2" charset="-78"/>
              </a:rPr>
              <a:t>حرکت</a:t>
            </a:r>
            <a:r>
              <a:rPr lang="en-US" dirty="0" smtClean="0">
                <a:solidFill>
                  <a:srgbClr val="008000"/>
                </a:solidFill>
                <a:cs typeface="B Koodak" pitchFamily="2" charset="-78"/>
              </a:rPr>
              <a:t> </a:t>
            </a:r>
            <a:r>
              <a:rPr lang="fa-IR" dirty="0" smtClean="0">
                <a:solidFill>
                  <a:srgbClr val="008000"/>
                </a:solidFill>
                <a:cs typeface="B Koodak" pitchFamily="2" charset="-78"/>
              </a:rPr>
              <a:t>ورودی است.</a:t>
            </a:r>
            <a:endParaRPr lang="en-US" dirty="0">
              <a:solidFill>
                <a:srgbClr val="C00000"/>
              </a:solidFill>
              <a:cs typeface="B Koodak" pitchFamily="2" charset="-78"/>
            </a:endParaRPr>
          </a:p>
          <a:p>
            <a:pPr marL="0" indent="0" algn="r" rtl="1">
              <a:buNone/>
            </a:pPr>
            <a:endParaRPr lang="en-US" dirty="0">
              <a:solidFill>
                <a:srgbClr val="C00000"/>
              </a:solidFill>
              <a:cs typeface="B Koodak" pitchFamily="2" charset="-7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4374405"/>
            <a:ext cx="9144000" cy="80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357812"/>
            <a:ext cx="21397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1" y="20416"/>
            <a:ext cx="1104126" cy="35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8763000" cy="109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1875" y="2310033"/>
            <a:ext cx="3889776" cy="36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343260"/>
            <a:ext cx="359909"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38100"/>
            <a:ext cx="9105900" cy="6819900"/>
          </a:xfrm>
        </p:spPr>
        <p:txBody>
          <a:bodyPr/>
          <a:lstStyle/>
          <a:p>
            <a:pPr marL="0" indent="0" algn="r" rtl="1">
              <a:buNone/>
            </a:pPr>
            <a:r>
              <a:rPr lang="fa-IR" dirty="0" smtClean="0">
                <a:solidFill>
                  <a:srgbClr val="C00000"/>
                </a:solidFill>
                <a:cs typeface="B Koodak" pitchFamily="2" charset="-78"/>
              </a:rPr>
              <a:t>با در نظر گرفتن این عدم قطعیت (بجز عدم قطعیت در خصوص </a:t>
            </a:r>
          </a:p>
          <a:p>
            <a:pPr marL="0" indent="0" algn="r" rtl="1">
              <a:buNone/>
            </a:pPr>
            <a:r>
              <a:rPr lang="fa-IR" dirty="0">
                <a:solidFill>
                  <a:srgbClr val="C00000"/>
                </a:solidFill>
                <a:cs typeface="B Koodak" pitchFamily="2" charset="-78"/>
              </a:rPr>
              <a:t> </a:t>
            </a:r>
            <a:r>
              <a:rPr lang="fa-IR" dirty="0" smtClean="0">
                <a:solidFill>
                  <a:srgbClr val="C00000"/>
                </a:solidFill>
                <a:cs typeface="B Koodak" pitchFamily="2" charset="-78"/>
              </a:rPr>
              <a:t>  </a:t>
            </a:r>
            <a:r>
              <a:rPr lang="en-US" dirty="0" smtClean="0">
                <a:solidFill>
                  <a:srgbClr val="C00000"/>
                </a:solidFill>
                <a:cs typeface="B Koodak" pitchFamily="2" charset="-78"/>
              </a:rPr>
              <a:t>,</a:t>
            </a:r>
            <a:r>
              <a:rPr lang="fa-IR" dirty="0" smtClean="0">
                <a:solidFill>
                  <a:srgbClr val="C00000"/>
                </a:solidFill>
                <a:cs typeface="B Koodak" pitchFamily="2" charset="-78"/>
              </a:rPr>
              <a:t>                         ، احتمال تجاوز از حدود جابجایی قابل تعیین خواهد بود. شکل زیر</a:t>
            </a:r>
          </a:p>
          <a:p>
            <a:pPr marL="0" indent="0" algn="r" rtl="1">
              <a:buNone/>
            </a:pPr>
            <a:r>
              <a:rPr lang="fa-IR" dirty="0" smtClean="0">
                <a:solidFill>
                  <a:srgbClr val="C00000"/>
                </a:solidFill>
                <a:cs typeface="B Koodak" pitchFamily="2" charset="-78"/>
              </a:rPr>
              <a:t>خطوط تراز با مقادیر </a:t>
            </a:r>
          </a:p>
          <a:p>
            <a:pPr marL="0" indent="0" algn="r" rtl="1">
              <a:buNone/>
            </a:pPr>
            <a:r>
              <a:rPr lang="fa-IR" dirty="0" smtClean="0">
                <a:solidFill>
                  <a:srgbClr val="C00000"/>
                </a:solidFill>
                <a:cs typeface="B Koodak" pitchFamily="2" charset="-78"/>
              </a:rPr>
              <a:t>احتمال یکسان برای </a:t>
            </a:r>
          </a:p>
          <a:p>
            <a:pPr marL="0" indent="0" algn="r" rtl="1">
              <a:buNone/>
            </a:pPr>
            <a:r>
              <a:rPr lang="fa-IR" dirty="0" smtClean="0">
                <a:solidFill>
                  <a:srgbClr val="C00000"/>
                </a:solidFill>
                <a:cs typeface="B Koodak" pitchFamily="2" charset="-78"/>
              </a:rPr>
              <a:t>تجاوز از جابجایی دائم را</a:t>
            </a:r>
          </a:p>
          <a:p>
            <a:pPr marL="0" indent="0" algn="r" rtl="1">
              <a:buNone/>
            </a:pPr>
            <a:r>
              <a:rPr lang="fa-IR" dirty="0" smtClean="0">
                <a:solidFill>
                  <a:srgbClr val="C00000"/>
                </a:solidFill>
                <a:cs typeface="B Koodak" pitchFamily="2" charset="-78"/>
              </a:rPr>
              <a:t>ارائه نموده است.                      </a:t>
            </a:r>
            <a:endParaRPr lang="en-US" dirty="0">
              <a:solidFill>
                <a:srgbClr val="C00000"/>
              </a:solidFill>
              <a:cs typeface="B Koodak" pitchFamily="2" charset="-7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701933"/>
            <a:ext cx="1305498"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967535" y="664130"/>
            <a:ext cx="700215" cy="461665"/>
          </a:xfrm>
          <a:prstGeom prst="rect">
            <a:avLst/>
          </a:prstGeom>
        </p:spPr>
        <p:txBody>
          <a:bodyPr wrap="square">
            <a:spAutoFit/>
          </a:bodyPr>
          <a:lstStyle/>
          <a:p>
            <a:r>
              <a:rPr lang="en-US" sz="2400" i="1" dirty="0" smtClean="0">
                <a:solidFill>
                  <a:srgbClr val="008000"/>
                </a:solidFill>
                <a:cs typeface="B Koodak" pitchFamily="2" charset="-78"/>
              </a:rPr>
              <a:t>,</a:t>
            </a:r>
            <a:r>
              <a:rPr lang="en-US" sz="2400" i="1" dirty="0" err="1" smtClean="0">
                <a:solidFill>
                  <a:srgbClr val="008000"/>
                </a:solidFill>
                <a:cs typeface="B Koodak" pitchFamily="2" charset="-78"/>
              </a:rPr>
              <a:t>N</a:t>
            </a:r>
            <a:r>
              <a:rPr lang="en-US" sz="2400" i="1" baseline="-25000" dirty="0" err="1" smtClean="0">
                <a:solidFill>
                  <a:srgbClr val="008000"/>
                </a:solidFill>
                <a:cs typeface="B Koodak" pitchFamily="2" charset="-78"/>
              </a:rPr>
              <a:t>eq</a:t>
            </a:r>
            <a:endParaRPr lang="en-US" sz="2400" dirty="0"/>
          </a:p>
        </p:txBody>
      </p:sp>
      <p:sp>
        <p:nvSpPr>
          <p:cNvPr id="5" name="Rectangle 4"/>
          <p:cNvSpPr/>
          <p:nvPr/>
        </p:nvSpPr>
        <p:spPr>
          <a:xfrm>
            <a:off x="8686800" y="664131"/>
            <a:ext cx="335348" cy="461665"/>
          </a:xfrm>
          <a:prstGeom prst="rect">
            <a:avLst/>
          </a:prstGeom>
        </p:spPr>
        <p:txBody>
          <a:bodyPr wrap="none">
            <a:spAutoFit/>
          </a:bodyPr>
          <a:lstStyle/>
          <a:p>
            <a:r>
              <a:rPr lang="en-US" sz="2400" i="1" dirty="0">
                <a:solidFill>
                  <a:srgbClr val="008000"/>
                </a:solidFill>
                <a:cs typeface="B Koodak" pitchFamily="2" charset="-78"/>
              </a:rPr>
              <a:t>T</a:t>
            </a:r>
            <a:endParaRPr lang="en-US" sz="24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797"/>
            <a:ext cx="5715000" cy="571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19050"/>
            <a:ext cx="9144000" cy="6838950"/>
          </a:xfrm>
        </p:spPr>
        <p:txBody>
          <a:bodyPr>
            <a:normAutofit/>
          </a:bodyPr>
          <a:lstStyle/>
          <a:p>
            <a:pPr marL="0" indent="0" algn="r" rtl="1">
              <a:buNone/>
            </a:pPr>
            <a:r>
              <a:rPr lang="fa-IR" sz="2800" dirty="0" smtClean="0">
                <a:solidFill>
                  <a:srgbClr val="C00000"/>
                </a:solidFill>
                <a:cs typeface="B Koodak" pitchFamily="2" charset="-78"/>
              </a:rPr>
              <a:t>رابطه تجربی زیر جابجایی بلوک لغزشی را با شتاب گسیختگی ارائه نموده است:</a:t>
            </a:r>
            <a:endParaRPr lang="fa-IR" sz="2800" dirty="0" smtClean="0">
              <a:solidFill>
                <a:srgbClr val="008000"/>
              </a:solidFill>
              <a:cs typeface="B Koodak" pitchFamily="2" charset="-78"/>
            </a:endParaRPr>
          </a:p>
          <a:p>
            <a:pPr marL="0" indent="0" algn="r" rtl="1">
              <a:buNone/>
            </a:pPr>
            <a:endParaRPr lang="fa-IR" sz="2800" dirty="0">
              <a:solidFill>
                <a:srgbClr val="008000"/>
              </a:solidFill>
              <a:cs typeface="B Koodak" pitchFamily="2" charset="-78"/>
            </a:endParaRPr>
          </a:p>
          <a:p>
            <a:pPr marL="0" indent="0" algn="r" rtl="1">
              <a:buNone/>
            </a:pPr>
            <a:endParaRPr lang="fa-IR" sz="2800" dirty="0" smtClean="0">
              <a:solidFill>
                <a:srgbClr val="008000"/>
              </a:solidFill>
              <a:cs typeface="B Koodak" pitchFamily="2" charset="-78"/>
            </a:endParaRPr>
          </a:p>
          <a:p>
            <a:pPr marL="0" indent="0" algn="r" rtl="1">
              <a:buNone/>
            </a:pPr>
            <a:r>
              <a:rPr lang="fa-IR" sz="2800" dirty="0">
                <a:solidFill>
                  <a:srgbClr val="008000"/>
                </a:solidFill>
                <a:cs typeface="B Koodak" pitchFamily="2" charset="-78"/>
              </a:rPr>
              <a:t> </a:t>
            </a:r>
            <a:r>
              <a:rPr lang="fa-IR" sz="2800" dirty="0" smtClean="0">
                <a:solidFill>
                  <a:srgbClr val="008000"/>
                </a:solidFill>
                <a:cs typeface="B Koodak" pitchFamily="2" charset="-78"/>
              </a:rPr>
              <a:t> </a:t>
            </a:r>
            <a:r>
              <a:rPr lang="en-US" sz="2800" i="1" dirty="0" smtClean="0">
                <a:solidFill>
                  <a:srgbClr val="008000"/>
                </a:solidFill>
                <a:cs typeface="B Koodak" pitchFamily="2" charset="-78"/>
              </a:rPr>
              <a:t>u</a:t>
            </a:r>
            <a:r>
              <a:rPr lang="fa-IR" sz="2800" dirty="0" smtClean="0">
                <a:solidFill>
                  <a:srgbClr val="008000"/>
                </a:solidFill>
                <a:cs typeface="B Koodak" pitchFamily="2" charset="-78"/>
              </a:rPr>
              <a:t> برحسب سانتیمتر و   </a:t>
            </a:r>
            <a:r>
              <a:rPr lang="en-US" sz="2800" i="1" dirty="0" err="1" smtClean="0">
                <a:solidFill>
                  <a:srgbClr val="008000"/>
                </a:solidFill>
                <a:cs typeface="B Koodak" pitchFamily="2" charset="-78"/>
              </a:rPr>
              <a:t>I</a:t>
            </a:r>
            <a:r>
              <a:rPr lang="en-US" sz="2800" i="1" baseline="-25000" dirty="0" err="1" smtClean="0">
                <a:solidFill>
                  <a:srgbClr val="008000"/>
                </a:solidFill>
                <a:cs typeface="B Koodak" pitchFamily="2" charset="-78"/>
              </a:rPr>
              <a:t>a</a:t>
            </a:r>
            <a:r>
              <a:rPr lang="fa-IR" sz="2800" dirty="0" smtClean="0">
                <a:solidFill>
                  <a:srgbClr val="008000"/>
                </a:solidFill>
                <a:cs typeface="B Koodak" pitchFamily="2" charset="-78"/>
              </a:rPr>
              <a:t>  برحسب متر بر ثانیه و  </a:t>
            </a:r>
            <a:r>
              <a:rPr lang="en-US" sz="2800" i="1" dirty="0" smtClean="0">
                <a:solidFill>
                  <a:srgbClr val="008000"/>
                </a:solidFill>
                <a:cs typeface="B Koodak" pitchFamily="2" charset="-78"/>
              </a:rPr>
              <a:t>a</a:t>
            </a:r>
            <a:r>
              <a:rPr lang="en-US" sz="2800" i="1" baseline="-25000" dirty="0" smtClean="0">
                <a:solidFill>
                  <a:srgbClr val="008000"/>
                </a:solidFill>
                <a:cs typeface="B Koodak" pitchFamily="2" charset="-78"/>
              </a:rPr>
              <a:t>y</a:t>
            </a:r>
            <a:r>
              <a:rPr lang="fa-IR" sz="2800" dirty="0" smtClean="0">
                <a:solidFill>
                  <a:srgbClr val="008000"/>
                </a:solidFill>
                <a:cs typeface="B Koodak" pitchFamily="2" charset="-78"/>
              </a:rPr>
              <a:t>  برحسب  </a:t>
            </a:r>
            <a:r>
              <a:rPr lang="en-US" sz="2800" i="1" dirty="0" smtClean="0">
                <a:solidFill>
                  <a:srgbClr val="008000"/>
                </a:solidFill>
                <a:cs typeface="B Koodak" pitchFamily="2" charset="-78"/>
              </a:rPr>
              <a:t>g</a:t>
            </a:r>
            <a:r>
              <a:rPr lang="fa-IR" sz="2800" dirty="0" smtClean="0">
                <a:solidFill>
                  <a:srgbClr val="008000"/>
                </a:solidFill>
                <a:cs typeface="B Koodak" pitchFamily="2" charset="-78"/>
              </a:rPr>
              <a:t>  می باشند.</a:t>
            </a:r>
            <a:endParaRPr lang="en-US" sz="2800" dirty="0">
              <a:solidFill>
                <a:srgbClr val="C00000"/>
              </a:solidFill>
              <a:cs typeface="B Koodak" pitchFamily="2" charset="-78"/>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05631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مثال</a:t>
            </a:r>
            <a:endParaRPr lang="en-US" dirty="0">
              <a:cs typeface="B Koodak" pitchFamily="2" charset="-78"/>
            </a:endParaRPr>
          </a:p>
        </p:txBody>
      </p:sp>
      <p:sp>
        <p:nvSpPr>
          <p:cNvPr id="3" name="Content Placeholder 2"/>
          <p:cNvSpPr>
            <a:spLocks noGrp="1"/>
          </p:cNvSpPr>
          <p:nvPr>
            <p:ph idx="1"/>
          </p:nvPr>
        </p:nvSpPr>
        <p:spPr>
          <a:xfrm>
            <a:off x="0" y="533400"/>
            <a:ext cx="9144000" cy="6324600"/>
          </a:xfrm>
        </p:spPr>
        <p:txBody>
          <a:bodyPr/>
          <a:lstStyle/>
          <a:p>
            <a:pPr marL="0" indent="0" algn="r" rtl="1">
              <a:buNone/>
            </a:pPr>
            <a:r>
              <a:rPr lang="fa-IR" dirty="0" smtClean="0">
                <a:solidFill>
                  <a:srgbClr val="C00000"/>
                </a:solidFill>
                <a:cs typeface="B Koodak" pitchFamily="2" charset="-78"/>
              </a:rPr>
              <a:t>تغییرمکان دائمی شیروانی در مثال قبلی را تحت اثر حرکات معادل زلزله در گیلوری شماره 1 (سنگی) تعیین کنید. از روش بلوکی نیومارک استفاده شود. </a:t>
            </a:r>
            <a:endParaRPr lang="fa-IR" dirty="0" smtClean="0">
              <a:solidFill>
                <a:srgbClr val="008000"/>
              </a:solidFill>
              <a:cs typeface="B Koodak" pitchFamily="2" charset="-78"/>
            </a:endParaRPr>
          </a:p>
          <a:p>
            <a:pPr marL="0" indent="0" algn="r" rtl="1">
              <a:buNone/>
            </a:pPr>
            <a:r>
              <a:rPr lang="fa-IR" dirty="0" smtClean="0">
                <a:solidFill>
                  <a:srgbClr val="008000"/>
                </a:solidFill>
                <a:cs typeface="B Koodak" pitchFamily="2" charset="-78"/>
              </a:rPr>
              <a:t>شتاب حداکثر و سرعت حرکت گیلوری شماره 1 بصورت زیر استخراج شده است:</a:t>
            </a:r>
          </a:p>
          <a:p>
            <a:pPr marL="0" indent="0" algn="r" rtl="1">
              <a:buNone/>
            </a:pPr>
            <a:r>
              <a:rPr lang="fa-IR" dirty="0" smtClean="0">
                <a:solidFill>
                  <a:srgbClr val="008000"/>
                </a:solidFill>
                <a:cs typeface="B Koodak" pitchFamily="2" charset="-78"/>
              </a:rPr>
              <a:t>شتاب گسیختگی براساس شکل بعدی برابر</a:t>
            </a:r>
            <a:r>
              <a:rPr lang="en-US" i="1" dirty="0" smtClean="0">
                <a:solidFill>
                  <a:srgbClr val="008000"/>
                </a:solidFill>
                <a:cs typeface="B Koodak" pitchFamily="2" charset="-78"/>
              </a:rPr>
              <a:t>g </a:t>
            </a:r>
            <a:r>
              <a:rPr lang="fa-IR" dirty="0" smtClean="0">
                <a:solidFill>
                  <a:srgbClr val="008000"/>
                </a:solidFill>
                <a:cs typeface="B Koodak" pitchFamily="2" charset="-78"/>
              </a:rPr>
              <a:t> 0/20 خوانده شده و </a:t>
            </a:r>
            <a:endParaRPr lang="en-US" dirty="0">
              <a:solidFill>
                <a:srgbClr val="C00000"/>
              </a:solidFill>
              <a:cs typeface="B Koodak" pitchFamily="2" charset="-78"/>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0825"/>
            <a:ext cx="187902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782709"/>
            <a:ext cx="3051463" cy="39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840" y="3733799"/>
            <a:ext cx="238298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3-1</a:t>
            </a:r>
            <a:endParaRPr lang="en-US" dirty="0">
              <a:solidFill>
                <a:srgbClr val="C00000"/>
              </a:solidFill>
              <a:cs typeface="B Koodak" pitchFamily="2" charset="-78"/>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1"/>
            <a:ext cx="78487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515" y="3124201"/>
            <a:ext cx="564438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fa-IR" dirty="0" smtClean="0">
                <a:effectLst/>
                <a:cs typeface="B Koodak" pitchFamily="2" charset="-78"/>
              </a:rPr>
              <a:t>روش نیومارک، </a:t>
            </a:r>
            <a:r>
              <a:rPr lang="en-US" dirty="0">
                <a:ea typeface="Calibri"/>
                <a:cs typeface="B Koodak" pitchFamily="2" charset="-78"/>
              </a:rPr>
              <a:t/>
            </a:r>
            <a:br>
              <a:rPr lang="en-US" dirty="0">
                <a:ea typeface="Calibri"/>
                <a:cs typeface="B Koodak" pitchFamily="2" charset="-78"/>
              </a:rPr>
            </a:br>
            <a:r>
              <a:rPr lang="fa-IR" dirty="0" smtClean="0">
                <a:solidFill>
                  <a:srgbClr val="C00000"/>
                </a:solidFill>
                <a:ea typeface="Calibri"/>
                <a:cs typeface="B Koodak" pitchFamily="2" charset="-78"/>
              </a:rPr>
              <a:t>الگوسازی بلوکی</a:t>
            </a:r>
            <a:endParaRPr lang="en-US" dirty="0">
              <a:solidFill>
                <a:srgbClr val="C00000"/>
              </a:solidFill>
              <a:cs typeface="B Koodak" pitchFamily="2" charset="-78"/>
            </a:endParaRPr>
          </a:p>
        </p:txBody>
      </p:sp>
      <p:sp>
        <p:nvSpPr>
          <p:cNvPr id="3" name="Subtitle 2"/>
          <p:cNvSpPr>
            <a:spLocks noGrp="1"/>
          </p:cNvSpPr>
          <p:nvPr>
            <p:ph type="subTitle" idx="1"/>
          </p:nvPr>
        </p:nvSpPr>
        <p:spPr>
          <a:xfrm>
            <a:off x="0" y="1905000"/>
            <a:ext cx="9144000" cy="3733800"/>
          </a:xfrm>
        </p:spPr>
        <p:txBody>
          <a:bodyPr>
            <a:normAutofit lnSpcReduction="10000"/>
          </a:bodyPr>
          <a:lstStyle/>
          <a:p>
            <a:pPr algn="r" rtl="1"/>
            <a:r>
              <a:rPr lang="fa-IR" dirty="0" smtClean="0">
                <a:solidFill>
                  <a:srgbClr val="0000FF"/>
                </a:solidFill>
                <a:cs typeface="B Koodak" pitchFamily="2" charset="-78"/>
              </a:rPr>
              <a:t>در دانش ژئومکانیک </a:t>
            </a:r>
            <a:r>
              <a:rPr lang="fa-IR" dirty="0" smtClean="0">
                <a:solidFill>
                  <a:srgbClr val="C00000"/>
                </a:solidFill>
                <a:cs typeface="B Koodak" pitchFamily="2" charset="-78"/>
              </a:rPr>
              <a:t>الگوهای رفتار سطوح انرکنشی و </a:t>
            </a:r>
            <a:r>
              <a:rPr lang="fa-IR" dirty="0" smtClean="0">
                <a:solidFill>
                  <a:srgbClr val="0000FF"/>
                </a:solidFill>
                <a:cs typeface="B Koodak" pitchFamily="2" charset="-78"/>
              </a:rPr>
              <a:t>شبیه سازی مکانیزم حرکتی توده های سنگی با تمرگز حرکت در درزه ها و توده های خاکی با تمرکز حرکت در نوارهای برشی، الگوسازی بلوکی محیط ها بهره وری فراوان دارد.</a:t>
            </a:r>
          </a:p>
          <a:p>
            <a:pPr algn="r" rtl="1"/>
            <a:r>
              <a:rPr lang="fa-IR" dirty="0" smtClean="0">
                <a:solidFill>
                  <a:srgbClr val="00B050"/>
                </a:solidFill>
                <a:cs typeface="B Koodak" pitchFamily="2" charset="-78"/>
              </a:rPr>
              <a:t>براساس روش لغزش بلوک های صلب نیومارک (</a:t>
            </a:r>
            <a:r>
              <a:rPr lang="en-US" sz="2000" dirty="0" err="1"/>
              <a:t>Newmark</a:t>
            </a:r>
            <a:r>
              <a:rPr lang="en-US" sz="2000" dirty="0"/>
              <a:t> (1965</a:t>
            </a:r>
            <a:r>
              <a:rPr lang="en-US" sz="2000" dirty="0" smtClean="0"/>
              <a:t>)</a:t>
            </a:r>
            <a:r>
              <a:rPr lang="fa-IR" dirty="0" smtClean="0">
                <a:solidFill>
                  <a:srgbClr val="00B050"/>
                </a:solidFill>
                <a:cs typeface="B Koodak" pitchFamily="2" charset="-78"/>
              </a:rPr>
              <a:t>) پیش بینی تغییر شکل دائمی لغزش شیب در اثر لرزه با رسیدن شتاب به یک مقدار بحرانی آغاز و با کاهش آن از مقدار بحرانی متوقف و سرعت آن به صفر می رسد. </a:t>
            </a:r>
            <a:endParaRPr lang="en-US" dirty="0">
              <a:solidFill>
                <a:srgbClr val="00B050"/>
              </a:solidFill>
              <a:cs typeface="B Koodak" pitchFamily="2" charset="-78"/>
            </a:endParaRPr>
          </a:p>
        </p:txBody>
      </p:sp>
    </p:spTree>
    <p:extLst>
      <p:ext uri="{BB962C8B-B14F-4D97-AF65-F5344CB8AC3E}">
        <p14:creationId xmlns:p14="http://schemas.microsoft.com/office/powerpoint/2010/main" val="3611364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19050"/>
            <a:ext cx="9144000" cy="6838950"/>
          </a:xfrm>
        </p:spPr>
        <p:txBody>
          <a:bodyPr/>
          <a:lstStyle/>
          <a:p>
            <a:pPr marL="0" indent="0" algn="r" rtl="1">
              <a:buNone/>
            </a:pPr>
            <a:r>
              <a:rPr lang="fa-IR" dirty="0" smtClean="0">
                <a:solidFill>
                  <a:srgbClr val="C00000"/>
                </a:solidFill>
                <a:cs typeface="B Koodak" pitchFamily="2" charset="-78"/>
              </a:rPr>
              <a:t>براساس روش بلوکی نیومارک معادله زیر حدبالایی جابجایی دائمی را ارائه نموده است:</a:t>
            </a:r>
            <a:endParaRPr lang="fa-IR" dirty="0" smtClean="0">
              <a:solidFill>
                <a:srgbClr val="008000"/>
              </a:solidFill>
              <a:cs typeface="B Koodak" pitchFamily="2" charset="-78"/>
            </a:endParaRPr>
          </a:p>
          <a:p>
            <a:pPr marL="0" indent="0" algn="r" rtl="1">
              <a:buNone/>
            </a:pPr>
            <a:r>
              <a:rPr lang="fa-IR" dirty="0" smtClean="0">
                <a:solidFill>
                  <a:srgbClr val="008000"/>
                </a:solidFill>
                <a:cs typeface="B Koodak" pitchFamily="2" charset="-78"/>
              </a:rPr>
              <a:t>نتیجتاً:</a:t>
            </a:r>
          </a:p>
          <a:p>
            <a:pPr marL="0" indent="0" algn="r" rtl="1">
              <a:buNone/>
            </a:pPr>
            <a:endParaRPr lang="fa-IR" dirty="0">
              <a:solidFill>
                <a:srgbClr val="008000"/>
              </a:solidFill>
              <a:cs typeface="B Koodak" pitchFamily="2" charset="-78"/>
            </a:endParaRPr>
          </a:p>
          <a:p>
            <a:pPr marL="0" indent="0" algn="r" rtl="1">
              <a:buNone/>
            </a:pPr>
            <a:endParaRPr lang="fa-IR" dirty="0" smtClean="0">
              <a:solidFill>
                <a:srgbClr val="008000"/>
              </a:solidFill>
              <a:cs typeface="B Koodak" pitchFamily="2" charset="-78"/>
            </a:endParaRPr>
          </a:p>
          <a:p>
            <a:pPr marL="0" indent="0" algn="r" rtl="1">
              <a:buNone/>
            </a:pPr>
            <a:r>
              <a:rPr lang="fa-IR" dirty="0" smtClean="0">
                <a:solidFill>
                  <a:srgbClr val="008000"/>
                </a:solidFill>
                <a:cs typeface="B Koodak" pitchFamily="2" charset="-78"/>
              </a:rPr>
              <a:t>از فراسنج هایی که اثرات دامنه و محتوای فرکانسی نگاشت را ارائه می کنند، شتاب آرام اس </a:t>
            </a:r>
            <a:r>
              <a:rPr lang="fa-IR" i="1" dirty="0" smtClean="0">
                <a:solidFill>
                  <a:srgbClr val="008000"/>
                </a:solidFill>
                <a:cs typeface="B Koodak" pitchFamily="2" charset="-78"/>
              </a:rPr>
              <a:t>(</a:t>
            </a:r>
            <a:r>
              <a:rPr lang="en-US" i="1" dirty="0" smtClean="0">
                <a:solidFill>
                  <a:srgbClr val="008000"/>
                </a:solidFill>
                <a:cs typeface="B Koodak" pitchFamily="2" charset="-78"/>
              </a:rPr>
              <a:t>a</a:t>
            </a:r>
            <a:r>
              <a:rPr lang="en-US" i="1" baseline="-25000" dirty="0" smtClean="0">
                <a:solidFill>
                  <a:srgbClr val="008000"/>
                </a:solidFill>
                <a:cs typeface="B Koodak" pitchFamily="2" charset="-78"/>
              </a:rPr>
              <a:t>rms</a:t>
            </a:r>
            <a:r>
              <a:rPr lang="fa-IR" i="1" dirty="0" smtClean="0">
                <a:solidFill>
                  <a:srgbClr val="008000"/>
                </a:solidFill>
                <a:cs typeface="B Koodak" pitchFamily="2" charset="-78"/>
              </a:rPr>
              <a:t>)</a:t>
            </a:r>
            <a:r>
              <a:rPr lang="fa-IR" dirty="0" smtClean="0">
                <a:solidFill>
                  <a:srgbClr val="008000"/>
                </a:solidFill>
                <a:cs typeface="B Koodak" pitchFamily="2" charset="-78"/>
              </a:rPr>
              <a:t> و شدت اِریاس (</a:t>
            </a:r>
            <a:r>
              <a:rPr lang="en-US" i="1" dirty="0" err="1" smtClean="0">
                <a:solidFill>
                  <a:srgbClr val="008000"/>
                </a:solidFill>
                <a:cs typeface="B Koodak" pitchFamily="2" charset="-78"/>
              </a:rPr>
              <a:t>I</a:t>
            </a:r>
            <a:r>
              <a:rPr lang="en-US" i="1" baseline="-25000" dirty="0" err="1" smtClean="0">
                <a:solidFill>
                  <a:srgbClr val="008000"/>
                </a:solidFill>
                <a:cs typeface="B Koodak" pitchFamily="2" charset="-78"/>
              </a:rPr>
              <a:t>a</a:t>
            </a:r>
            <a:r>
              <a:rPr lang="fa-IR" dirty="0" smtClean="0">
                <a:solidFill>
                  <a:srgbClr val="008000"/>
                </a:solidFill>
                <a:cs typeface="B Koodak" pitchFamily="2" charset="-78"/>
              </a:rPr>
              <a:t>) می باشند:</a:t>
            </a:r>
          </a:p>
          <a:p>
            <a:pPr marL="0" indent="0" algn="r" rtl="1">
              <a:buNone/>
            </a:pPr>
            <a:endParaRPr lang="fa-IR" dirty="0">
              <a:solidFill>
                <a:srgbClr val="008000"/>
              </a:solidFill>
              <a:cs typeface="B Koodak" pitchFamily="2" charset="-78"/>
            </a:endParaRPr>
          </a:p>
          <a:p>
            <a:pPr marL="0" indent="0" algn="r" rtl="1">
              <a:buNone/>
            </a:pPr>
            <a:endParaRPr lang="fa-IR" dirty="0" smtClean="0">
              <a:solidFill>
                <a:srgbClr val="008000"/>
              </a:solidFill>
              <a:cs typeface="B Koodak" pitchFamily="2" charset="-78"/>
            </a:endParaRPr>
          </a:p>
          <a:p>
            <a:pPr marL="0" indent="0" algn="r" rtl="1">
              <a:buNone/>
            </a:pPr>
            <a:r>
              <a:rPr lang="fa-IR" dirty="0">
                <a:solidFill>
                  <a:srgbClr val="008000"/>
                </a:solidFill>
                <a:cs typeface="B Koodak" pitchFamily="2" charset="-78"/>
              </a:rPr>
              <a:t> </a:t>
            </a:r>
            <a:r>
              <a:rPr lang="fa-IR" dirty="0" smtClean="0">
                <a:solidFill>
                  <a:srgbClr val="008000"/>
                </a:solidFill>
                <a:cs typeface="B Koodak" pitchFamily="2" charset="-78"/>
              </a:rPr>
              <a:t> </a:t>
            </a:r>
            <a:r>
              <a:rPr lang="en-US" i="1" dirty="0" smtClean="0">
                <a:solidFill>
                  <a:srgbClr val="008000"/>
                </a:solidFill>
                <a:cs typeface="B Koodak" pitchFamily="2" charset="-78"/>
              </a:rPr>
              <a:t>T</a:t>
            </a:r>
            <a:r>
              <a:rPr lang="en-US" i="1" baseline="-25000" dirty="0" smtClean="0">
                <a:solidFill>
                  <a:srgbClr val="008000"/>
                </a:solidFill>
                <a:cs typeface="B Koodak" pitchFamily="2" charset="-78"/>
              </a:rPr>
              <a:t>d</a:t>
            </a:r>
            <a:r>
              <a:rPr lang="fa-IR" dirty="0" smtClean="0">
                <a:solidFill>
                  <a:srgbClr val="008000"/>
                </a:solidFill>
                <a:cs typeface="B Koodak" pitchFamily="2" charset="-78"/>
              </a:rPr>
              <a:t> طول مدت دوام زلزله بوده و از شتاب نگاشت آستانه اندازه گیری می شود. </a:t>
            </a:r>
          </a:p>
          <a:p>
            <a:pPr marL="0" indent="0" algn="r" rtl="1">
              <a:buNone/>
            </a:pPr>
            <a:endParaRPr lang="fa-IR" dirty="0">
              <a:solidFill>
                <a:srgbClr val="008000"/>
              </a:solidFill>
              <a:cs typeface="B Koodak" pitchFamily="2" charset="-78"/>
            </a:endParaRPr>
          </a:p>
          <a:p>
            <a:pPr marL="0" indent="0" algn="r" rtl="1">
              <a:buNone/>
            </a:pPr>
            <a:endParaRPr lang="fa-IR" dirty="0" smtClean="0">
              <a:solidFill>
                <a:srgbClr val="008000"/>
              </a:solidFill>
              <a:cs typeface="B Koodak" pitchFamily="2" charset="-78"/>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16" y="685800"/>
            <a:ext cx="2430184" cy="99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15" y="1678619"/>
            <a:ext cx="7611785" cy="87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 y="3810000"/>
            <a:ext cx="389059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9140" y="3862388"/>
            <a:ext cx="2461260" cy="123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867400"/>
            <a:ext cx="57065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705600" y="388382"/>
            <a:ext cx="2137124" cy="369332"/>
          </a:xfrm>
          <a:prstGeom prst="rect">
            <a:avLst/>
          </a:prstGeom>
        </p:spPr>
        <p:txBody>
          <a:bodyPr wrap="none">
            <a:spAutoFit/>
          </a:bodyPr>
          <a:lstStyle/>
          <a:p>
            <a:r>
              <a:rPr lang="fa-IR" dirty="0">
                <a:solidFill>
                  <a:srgbClr val="C00000"/>
                </a:solidFill>
                <a:cs typeface="B Koodak" pitchFamily="2" charset="-78"/>
              </a:rPr>
              <a:t>گیلوری شماره 1 (سنگی) </a:t>
            </a:r>
            <a:endParaRPr lang="en-US" dirty="0"/>
          </a:p>
        </p:txBody>
      </p:sp>
      <p:sp>
        <p:nvSpPr>
          <p:cNvPr id="6" name="Rectangle 5"/>
          <p:cNvSpPr/>
          <p:nvPr/>
        </p:nvSpPr>
        <p:spPr>
          <a:xfrm>
            <a:off x="6667500" y="3962400"/>
            <a:ext cx="1547218" cy="369332"/>
          </a:xfrm>
          <a:prstGeom prst="rect">
            <a:avLst/>
          </a:prstGeom>
        </p:spPr>
        <p:txBody>
          <a:bodyPr wrap="none">
            <a:spAutoFit/>
          </a:bodyPr>
          <a:lstStyle/>
          <a:p>
            <a:r>
              <a:rPr lang="fa-IR" dirty="0">
                <a:solidFill>
                  <a:srgbClr val="C00000"/>
                </a:solidFill>
                <a:cs typeface="B Koodak" pitchFamily="2" charset="-78"/>
              </a:rPr>
              <a:t>گیلوری شماره </a:t>
            </a:r>
            <a:r>
              <a:rPr lang="fa-IR" dirty="0" smtClean="0">
                <a:solidFill>
                  <a:srgbClr val="C00000"/>
                </a:solidFill>
                <a:cs typeface="B Koodak" pitchFamily="2" charset="-78"/>
              </a:rPr>
              <a:t> 2 </a:t>
            </a:r>
            <a:endParaRPr lang="en-US" dirty="0"/>
          </a:p>
        </p:txBody>
      </p:sp>
    </p:spTree>
    <p:extLst>
      <p:ext uri="{BB962C8B-B14F-4D97-AF65-F5344CB8AC3E}">
        <p14:creationId xmlns:p14="http://schemas.microsoft.com/office/powerpoint/2010/main" val="2264937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19050"/>
            <a:ext cx="9144000" cy="4525963"/>
          </a:xfrm>
        </p:spPr>
        <p:txBody>
          <a:bodyPr/>
          <a:lstStyle/>
          <a:p>
            <a:pPr marL="0" indent="0" algn="r" rtl="1">
              <a:buNone/>
            </a:pPr>
            <a:r>
              <a:rPr lang="fa-IR" dirty="0">
                <a:solidFill>
                  <a:srgbClr val="008000"/>
                </a:solidFill>
                <a:cs typeface="B Koodak" pitchFamily="2" charset="-78"/>
              </a:rPr>
              <a:t>شدت اِریاس (</a:t>
            </a:r>
            <a:r>
              <a:rPr lang="en-US" i="1" dirty="0" err="1">
                <a:solidFill>
                  <a:srgbClr val="008000"/>
                </a:solidFill>
                <a:cs typeface="B Koodak" pitchFamily="2" charset="-78"/>
              </a:rPr>
              <a:t>I</a:t>
            </a:r>
            <a:r>
              <a:rPr lang="en-US" i="1" baseline="-25000" dirty="0" err="1">
                <a:solidFill>
                  <a:srgbClr val="008000"/>
                </a:solidFill>
                <a:cs typeface="B Koodak" pitchFamily="2" charset="-78"/>
              </a:rPr>
              <a:t>a</a:t>
            </a:r>
            <a:r>
              <a:rPr lang="fa-IR" dirty="0">
                <a:solidFill>
                  <a:srgbClr val="008000"/>
                </a:solidFill>
                <a:cs typeface="B Koodak" pitchFamily="2" charset="-78"/>
              </a:rPr>
              <a:t>) برای حرکت گیلوری 1 شرقی- غربی با انتگرال گیری عددی شتاب نگاشت حرکت زمین بدست می آید</a:t>
            </a:r>
            <a:r>
              <a:rPr lang="fa-IR" dirty="0" smtClean="0">
                <a:solidFill>
                  <a:srgbClr val="008000"/>
                </a:solidFill>
                <a:cs typeface="B Koodak" pitchFamily="2" charset="-78"/>
              </a:rPr>
              <a:t>:</a:t>
            </a:r>
          </a:p>
          <a:p>
            <a:pPr marL="0" indent="0" algn="r" rtl="1">
              <a:buNone/>
            </a:pPr>
            <a:endParaRPr lang="fa-IR" dirty="0">
              <a:solidFill>
                <a:srgbClr val="008000"/>
              </a:solidFill>
              <a:cs typeface="B Koodak" pitchFamily="2" charset="-78"/>
            </a:endParaRPr>
          </a:p>
          <a:p>
            <a:pPr marL="0" indent="0" algn="r" rtl="1">
              <a:buNone/>
            </a:pPr>
            <a:endParaRPr lang="fa-IR" dirty="0" smtClean="0">
              <a:solidFill>
                <a:srgbClr val="008000"/>
              </a:solidFill>
              <a:cs typeface="B Koodak" pitchFamily="2" charset="-78"/>
            </a:endParaRPr>
          </a:p>
          <a:p>
            <a:pPr marL="0" indent="0" algn="r" rtl="1">
              <a:buNone/>
            </a:pPr>
            <a:endParaRPr lang="fa-IR" dirty="0">
              <a:solidFill>
                <a:srgbClr val="008000"/>
              </a:solidFill>
              <a:cs typeface="B Koodak" pitchFamily="2" charset="-78"/>
            </a:endParaRPr>
          </a:p>
          <a:p>
            <a:pPr marL="0" indent="0" algn="r" rtl="1">
              <a:buNone/>
            </a:pPr>
            <a:endParaRPr lang="fa-IR" dirty="0" smtClean="0">
              <a:solidFill>
                <a:srgbClr val="008000"/>
              </a:solidFill>
              <a:cs typeface="B Koodak" pitchFamily="2" charset="-78"/>
            </a:endParaRPr>
          </a:p>
          <a:p>
            <a:pPr marL="0" indent="0" algn="r" rtl="1">
              <a:buNone/>
            </a:pPr>
            <a:r>
              <a:rPr lang="fa-IR" dirty="0" smtClean="0">
                <a:solidFill>
                  <a:srgbClr val="0000FF"/>
                </a:solidFill>
                <a:cs typeface="B Koodak" pitchFamily="2" charset="-78"/>
              </a:rPr>
              <a:t>درروش بلوک لغزشی توده آماده لغزش صلب فرض می شود. </a:t>
            </a:r>
            <a:endParaRPr lang="en-US" dirty="0">
              <a:solidFill>
                <a:srgbClr val="0000FF"/>
              </a:solidFill>
              <a:cs typeface="B Koodak" pitchFamily="2" charset="-78"/>
            </a:endParaRPr>
          </a:p>
          <a:p>
            <a:pPr marL="0" indent="0" algn="r" rtl="1">
              <a:buNone/>
            </a:pPr>
            <a:endParaRPr lang="en-US" dirty="0">
              <a:solidFill>
                <a:srgbClr val="C00000"/>
              </a:solidFill>
              <a:cs typeface="B Koodak" pitchFamily="2" charset="-78"/>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336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91" y="1752600"/>
            <a:ext cx="238298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41" y="2362200"/>
            <a:ext cx="8268739" cy="47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91" y="3081336"/>
            <a:ext cx="3599151"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19050"/>
            <a:ext cx="9144000" cy="6838950"/>
          </a:xfrm>
        </p:spPr>
        <p:txBody>
          <a:bodyPr>
            <a:normAutofit/>
          </a:bodyPr>
          <a:lstStyle/>
          <a:p>
            <a:pPr marL="0" indent="0" algn="r" rtl="1">
              <a:buNone/>
            </a:pPr>
            <a:r>
              <a:rPr lang="fa-IR" sz="2800" dirty="0" smtClean="0">
                <a:solidFill>
                  <a:srgbClr val="C00000"/>
                </a:solidFill>
                <a:cs typeface="B Koodak" pitchFamily="2" charset="-78"/>
              </a:rPr>
              <a:t>در لغزش شیروانی های حاوی خاکهای سخت و یا تحت اثر حرکت زمین با فرکانس های پائین (تولید طول موج های بزرگ)  تغییرشکل های جانبی حین لغزش هم فاز حرکت (شکل) بوده که با لغزش بلوکی همساز است. </a:t>
            </a:r>
          </a:p>
          <a:p>
            <a:pPr marL="0" indent="0" algn="r" rtl="1">
              <a:buNone/>
            </a:pPr>
            <a:r>
              <a:rPr lang="fa-IR" sz="2800" dirty="0" smtClean="0">
                <a:solidFill>
                  <a:srgbClr val="0000FF"/>
                </a:solidFill>
                <a:cs typeface="B Koodak" pitchFamily="2" charset="-78"/>
              </a:rPr>
              <a:t>در حالت خاکهای نرم تر و یا شیروانیهای تحت حرکت زمین با فرکانس بالا هم فازی از بین رفته و در این حالت نیروهای ماند از نیروی لغزش کمترشده و ممکن است در حهت مخالف عمل کند.</a:t>
            </a:r>
            <a:endParaRPr lang="en-US" sz="2800" dirty="0">
              <a:solidFill>
                <a:srgbClr val="0000FF"/>
              </a:solidFill>
              <a:cs typeface="B Koodak" pitchFamily="2" charset="-78"/>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569"/>
            <a:ext cx="9144000" cy="253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63050" cy="6858000"/>
          </a:xfrm>
        </p:spPr>
        <p:txBody>
          <a:bodyPr/>
          <a:lstStyle/>
          <a:p>
            <a:pPr marL="0" indent="0" algn="r" rtl="1">
              <a:buNone/>
            </a:pPr>
            <a:r>
              <a:rPr lang="fa-IR" dirty="0" smtClean="0">
                <a:solidFill>
                  <a:srgbClr val="C00000"/>
                </a:solidFill>
                <a:cs typeface="B Koodak" pitchFamily="2" charset="-78"/>
              </a:rPr>
              <a:t>یک تحلیل عددی برای تعیین شرائط دینامیکی می تواند مؤلفه های افقی تنش های دینامیکی مؤثربرسطح لغزش را (مطابق شکل) با انتگرال گیری بر روی سطح لغزش برای تعیین برآیند ارائه نماید. </a:t>
            </a:r>
            <a:endParaRPr lang="fa-IR" dirty="0" smtClean="0">
              <a:solidFill>
                <a:srgbClr val="0000FF"/>
              </a:solidFill>
              <a:cs typeface="B Koodak" pitchFamily="2" charset="-78"/>
            </a:endParaRPr>
          </a:p>
          <a:p>
            <a:pPr marL="0" indent="0" algn="r" rtl="1">
              <a:buNone/>
            </a:pPr>
            <a:r>
              <a:rPr lang="fa-IR" dirty="0" smtClean="0">
                <a:solidFill>
                  <a:srgbClr val="0000FF"/>
                </a:solidFill>
                <a:cs typeface="B Koodak" pitchFamily="2" charset="-78"/>
              </a:rPr>
              <a:t>برای نمودارهای تغییر شتاب متوسط توده لغزشی با زمان که ممکن است دارای دامنه بزرگتر یا کوچکتر از نمودار تغییرات شتاب آستانه با زمان باشد، با استفاده  از روش لغزش بلوک ها  و اعمال حرکت ورودی قابل تحلیل است.</a:t>
            </a:r>
            <a:endParaRPr lang="en-US" dirty="0">
              <a:solidFill>
                <a:srgbClr val="C00000"/>
              </a:solidFill>
              <a:cs typeface="B Koodak" pitchFamily="2" charset="-78"/>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029200"/>
            <a:ext cx="917213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487362"/>
          </a:xfrm>
        </p:spPr>
        <p:txBody>
          <a:bodyPr>
            <a:normAutofit fontScale="90000"/>
          </a:bodyPr>
          <a:lstStyle/>
          <a:p>
            <a:r>
              <a:rPr lang="fa-IR" dirty="0" smtClean="0">
                <a:cs typeface="B Koodak" pitchFamily="2" charset="-78"/>
              </a:rPr>
              <a:t>فراسنج مقاومت خاک روانگرا شده</a:t>
            </a:r>
            <a:br>
              <a:rPr lang="fa-IR" dirty="0" smtClean="0">
                <a:cs typeface="B Koodak" pitchFamily="2" charset="-78"/>
              </a:rPr>
            </a:br>
            <a:endParaRPr lang="en-US" dirty="0">
              <a:cs typeface="B Koodak" pitchFamily="2" charset="-78"/>
            </a:endParaRPr>
          </a:p>
        </p:txBody>
      </p:sp>
      <p:sp>
        <p:nvSpPr>
          <p:cNvPr id="3" name="Content Placeholder 2"/>
          <p:cNvSpPr>
            <a:spLocks noGrp="1"/>
          </p:cNvSpPr>
          <p:nvPr>
            <p:ph idx="1"/>
          </p:nvPr>
        </p:nvSpPr>
        <p:spPr>
          <a:xfrm>
            <a:off x="0" y="914400"/>
            <a:ext cx="9105900" cy="5943600"/>
          </a:xfrm>
        </p:spPr>
        <p:txBody>
          <a:bodyPr>
            <a:normAutofit/>
          </a:bodyPr>
          <a:lstStyle/>
          <a:p>
            <a:pPr marL="0" indent="0" algn="r" rtl="1">
              <a:buNone/>
            </a:pPr>
            <a:r>
              <a:rPr lang="fa-IR" sz="2800" dirty="0">
                <a:solidFill>
                  <a:srgbClr val="C00000"/>
                </a:solidFill>
                <a:cs typeface="B Koodak" pitchFamily="2" charset="-78"/>
              </a:rPr>
              <a:t> </a:t>
            </a:r>
            <a:r>
              <a:rPr lang="fa-IR" sz="2800" dirty="0" smtClean="0">
                <a:solidFill>
                  <a:srgbClr val="C00000"/>
                </a:solidFill>
                <a:cs typeface="B Koodak" pitchFamily="2" charset="-78"/>
              </a:rPr>
              <a:t>درروش ضریب شدت روانگرایی بر اساس تغییر شکل های جانبی مشاهده شده مرجع قرار گرفته و و ضریب </a:t>
            </a:r>
            <a:r>
              <a:rPr lang="fa-IR" sz="2800" dirty="0" smtClean="0">
                <a:solidFill>
                  <a:srgbClr val="0000FF"/>
                </a:solidFill>
                <a:cs typeface="B Koodak" pitchFamily="2" charset="-78"/>
              </a:rPr>
              <a:t>(</a:t>
            </a:r>
            <a:r>
              <a:rPr lang="en-US" sz="2800" dirty="0" smtClean="0">
                <a:solidFill>
                  <a:srgbClr val="0000FF"/>
                </a:solidFill>
                <a:cs typeface="B Koodak" pitchFamily="2" charset="-78"/>
              </a:rPr>
              <a:t>LSI</a:t>
            </a:r>
            <a:r>
              <a:rPr lang="fa-IR" sz="2800" dirty="0" smtClean="0">
                <a:solidFill>
                  <a:srgbClr val="0000FF"/>
                </a:solidFill>
                <a:cs typeface="B Koodak" pitchFamily="2" charset="-78"/>
              </a:rPr>
              <a:t>)</a:t>
            </a:r>
            <a:r>
              <a:rPr lang="fa-IR" sz="2800" dirty="0" smtClean="0">
                <a:solidFill>
                  <a:srgbClr val="C00000"/>
                </a:solidFill>
                <a:cs typeface="B Koodak" pitchFamily="2" charset="-78"/>
              </a:rPr>
              <a:t> با رابطه زیر پیش بینی می شود:</a:t>
            </a:r>
          </a:p>
          <a:p>
            <a:pPr marL="0" indent="0" algn="r" rtl="1">
              <a:buNone/>
            </a:pPr>
            <a:endParaRPr lang="fa-IR" sz="2800" dirty="0" smtClean="0">
              <a:solidFill>
                <a:srgbClr val="0000FF"/>
              </a:solidFill>
              <a:cs typeface="B Koodak" pitchFamily="2" charset="-78"/>
            </a:endParaRPr>
          </a:p>
          <a:p>
            <a:pPr marL="0" indent="0" algn="r" rtl="1">
              <a:buNone/>
            </a:pPr>
            <a:r>
              <a:rPr lang="fa-IR" sz="2800" dirty="0">
                <a:solidFill>
                  <a:srgbClr val="0000FF"/>
                </a:solidFill>
                <a:cs typeface="B Koodak" pitchFamily="2" charset="-78"/>
              </a:rPr>
              <a:t> </a:t>
            </a:r>
            <a:r>
              <a:rPr lang="en-US" sz="2800" dirty="0"/>
              <a:t>R</a:t>
            </a:r>
            <a:r>
              <a:rPr lang="fa-IR" sz="2800" dirty="0" smtClean="0">
                <a:solidFill>
                  <a:srgbClr val="0000FF"/>
                </a:solidFill>
                <a:cs typeface="B Koodak" pitchFamily="2" charset="-78"/>
              </a:rPr>
              <a:t>  فاصله افقی از منبع انرژی لرزه ای بر حسب کیلومتر است. درشکل بعدی تغییرات جابجایی در اثر شکست با </a:t>
            </a:r>
            <a:r>
              <a:rPr lang="fa-IR" sz="2800" dirty="0" smtClean="0">
                <a:solidFill>
                  <a:srgbClr val="C00000"/>
                </a:solidFill>
                <a:cs typeface="B Koodak" pitchFamily="2" charset="-78"/>
              </a:rPr>
              <a:t>ضریب </a:t>
            </a:r>
            <a:r>
              <a:rPr lang="fa-IR" sz="2800" dirty="0">
                <a:solidFill>
                  <a:srgbClr val="0000FF"/>
                </a:solidFill>
                <a:cs typeface="B Koodak" pitchFamily="2" charset="-78"/>
              </a:rPr>
              <a:t>(</a:t>
            </a:r>
            <a:r>
              <a:rPr lang="en-US" sz="2800" dirty="0">
                <a:solidFill>
                  <a:srgbClr val="0000FF"/>
                </a:solidFill>
                <a:cs typeface="B Koodak" pitchFamily="2" charset="-78"/>
              </a:rPr>
              <a:t>LSI</a:t>
            </a:r>
            <a:r>
              <a:rPr lang="fa-IR" sz="2800" dirty="0">
                <a:solidFill>
                  <a:srgbClr val="0000FF"/>
                </a:solidFill>
                <a:cs typeface="B Koodak" pitchFamily="2" charset="-78"/>
              </a:rPr>
              <a:t>)</a:t>
            </a:r>
            <a:r>
              <a:rPr lang="fa-IR" sz="2800" dirty="0">
                <a:solidFill>
                  <a:srgbClr val="C00000"/>
                </a:solidFill>
                <a:cs typeface="B Koodak" pitchFamily="2" charset="-78"/>
              </a:rPr>
              <a:t> </a:t>
            </a:r>
            <a:r>
              <a:rPr lang="fa-IR" sz="2800" dirty="0" smtClean="0">
                <a:solidFill>
                  <a:srgbClr val="C00000"/>
                </a:solidFill>
                <a:cs typeface="B Koodak" pitchFamily="2" charset="-78"/>
              </a:rPr>
              <a:t>با  </a:t>
            </a:r>
            <a:r>
              <a:rPr lang="en-US" sz="2800" dirty="0"/>
              <a:t>M</a:t>
            </a:r>
            <a:r>
              <a:rPr lang="fa-IR" sz="2800" dirty="0" smtClean="0">
                <a:solidFill>
                  <a:srgbClr val="C00000"/>
                </a:solidFill>
                <a:cs typeface="B Koodak" pitchFamily="2" charset="-78"/>
              </a:rPr>
              <a:t> و  </a:t>
            </a:r>
            <a:r>
              <a:rPr lang="en-US" sz="2800" dirty="0"/>
              <a:t>R</a:t>
            </a:r>
            <a:r>
              <a:rPr lang="fa-IR" sz="2800" dirty="0" smtClean="0">
                <a:solidFill>
                  <a:srgbClr val="C00000"/>
                </a:solidFill>
                <a:cs typeface="B Koodak" pitchFamily="2" charset="-78"/>
              </a:rPr>
              <a:t> ارائه شده و در جدول نیز مقادیر عددی آن مشخص است.</a:t>
            </a:r>
            <a:endParaRPr lang="en-US" sz="2800" dirty="0">
              <a:solidFill>
                <a:srgbClr val="C00000"/>
              </a:solidFill>
              <a:cs typeface="B Koodak" pitchFamily="2" charset="-78"/>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85800"/>
            <a:ext cx="5638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24050"/>
            <a:ext cx="68103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548"/>
            <a:ext cx="9144000" cy="686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5"/>
            <a:ext cx="9144000" cy="686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روش بِرن</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lstStyle/>
          <a:p>
            <a:pPr marL="0" indent="0" algn="r" rtl="1">
              <a:buNone/>
            </a:pPr>
            <a:r>
              <a:rPr lang="fa-IR" dirty="0" smtClean="0">
                <a:solidFill>
                  <a:srgbClr val="C00000"/>
                </a:solidFill>
                <a:cs typeface="B Koodak" pitchFamily="2" charset="-78"/>
              </a:rPr>
              <a:t>الگوسازی یک شیروانی بصورت یک لایه از خاک دست نخورده بر روی لایه خاک روان شده (شکل) براساس بقاء انرژی و رفتار کشسان- خمیری کامل لایه روان شده، جابجایی دائم  </a:t>
            </a:r>
            <a:r>
              <a:rPr lang="en-US" dirty="0" smtClean="0">
                <a:solidFill>
                  <a:srgbClr val="0000FF"/>
                </a:solidFill>
                <a:cs typeface="B Koodak" pitchFamily="2" charset="-78"/>
              </a:rPr>
              <a:t>D</a:t>
            </a:r>
            <a:r>
              <a:rPr lang="fa-IR" dirty="0" smtClean="0">
                <a:solidFill>
                  <a:srgbClr val="C00000"/>
                </a:solidFill>
                <a:cs typeface="B Koodak" pitchFamily="2" charset="-78"/>
              </a:rPr>
              <a:t> از رابطه زیر بدست می آید:</a:t>
            </a:r>
            <a:endParaRPr lang="en-US" dirty="0">
              <a:solidFill>
                <a:srgbClr val="C00000"/>
              </a:solidFill>
              <a:cs typeface="B Koodak" pitchFamily="2" charset="-78"/>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57531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4152900"/>
            <a:ext cx="5734050" cy="187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565953"/>
            <a:ext cx="2971800" cy="425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119"/>
            <a:ext cx="9144000" cy="487362"/>
          </a:xfrm>
        </p:spPr>
        <p:txBody>
          <a:bodyPr>
            <a:noAutofit/>
          </a:bodyPr>
          <a:lstStyle/>
          <a:p>
            <a:pPr algn="r" rtl="1"/>
            <a:r>
              <a:rPr lang="en-US" sz="2800" dirty="0">
                <a:solidFill>
                  <a:srgbClr val="0000FF"/>
                </a:solidFill>
                <a:cs typeface="B Koodak" pitchFamily="2" charset="-78"/>
              </a:rPr>
              <a:t> </a:t>
            </a:r>
            <a:r>
              <a:rPr lang="en-US" sz="2800" dirty="0" smtClean="0">
                <a:solidFill>
                  <a:srgbClr val="0000FF"/>
                </a:solidFill>
                <a:cs typeface="B Koodak" pitchFamily="2" charset="-78"/>
              </a:rPr>
              <a:t>  (a </a:t>
            </a:r>
            <a:r>
              <a:rPr lang="fa-IR" sz="2800" dirty="0" smtClean="0">
                <a:solidFill>
                  <a:srgbClr val="0000FF"/>
                </a:solidFill>
                <a:cs typeface="B Koodak" pitchFamily="2" charset="-78"/>
              </a:rPr>
              <a:t>شبکه اجزاء سد سن فرناندو بالایی،    </a:t>
            </a:r>
            <a:r>
              <a:rPr lang="en-US" sz="2800" dirty="0" smtClean="0">
                <a:solidFill>
                  <a:srgbClr val="0000FF"/>
                </a:solidFill>
                <a:cs typeface="B Koodak" pitchFamily="2" charset="-78"/>
              </a:rPr>
              <a:t>  (b</a:t>
            </a:r>
            <a:r>
              <a:rPr lang="fa-IR" sz="2800" dirty="0" smtClean="0">
                <a:solidFill>
                  <a:srgbClr val="0000FF"/>
                </a:solidFill>
                <a:cs typeface="B Koodak" pitchFamily="2" charset="-78"/>
              </a:rPr>
              <a:t>تغییرمکانهای سد با ضریب 2</a:t>
            </a:r>
            <a:endParaRPr lang="en-US" sz="2800" dirty="0">
              <a:solidFill>
                <a:srgbClr val="0000FF"/>
              </a:solidFill>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671"/>
            <a:ext cx="9144000" cy="621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فرضیات                  :</a:t>
            </a:r>
            <a:endParaRPr lang="en-US" dirty="0">
              <a:cs typeface="B Koodak" pitchFamily="2" charset="-78"/>
            </a:endParaRPr>
          </a:p>
        </p:txBody>
      </p:sp>
      <p:sp>
        <p:nvSpPr>
          <p:cNvPr id="3" name="Content Placeholder 2"/>
          <p:cNvSpPr>
            <a:spLocks noGrp="1"/>
          </p:cNvSpPr>
          <p:nvPr>
            <p:ph idx="1"/>
          </p:nvPr>
        </p:nvSpPr>
        <p:spPr>
          <a:xfrm>
            <a:off x="650471" y="685800"/>
            <a:ext cx="8229600" cy="4525963"/>
          </a:xfrm>
        </p:spPr>
        <p:txBody>
          <a:bodyPr>
            <a:normAutofit fontScale="92500" lnSpcReduction="10000"/>
          </a:bodyPr>
          <a:lstStyle/>
          <a:p>
            <a:pPr algn="r" rtl="1"/>
            <a:r>
              <a:rPr lang="fa-IR" dirty="0" smtClean="0">
                <a:solidFill>
                  <a:srgbClr val="C00000"/>
                </a:solidFill>
                <a:cs typeface="B Koodak" pitchFamily="2" charset="-78"/>
              </a:rPr>
              <a:t>رفتارخاک بصورت صلب- خمیری کامل است.</a:t>
            </a:r>
          </a:p>
          <a:p>
            <a:pPr algn="r" rtl="1"/>
            <a:r>
              <a:rPr lang="fa-IR" dirty="0" smtClean="0">
                <a:solidFill>
                  <a:srgbClr val="C00000"/>
                </a:solidFill>
                <a:cs typeface="B Koodak" pitchFamily="2" charset="-78"/>
              </a:rPr>
              <a:t>تغییرشکل ماندگار خاک (خمیری) تنها برروی سطح لغزش اتفاق می افتد.</a:t>
            </a:r>
          </a:p>
          <a:p>
            <a:pPr algn="r" rtl="1"/>
            <a:r>
              <a:rPr lang="fa-IR" dirty="0" smtClean="0">
                <a:solidFill>
                  <a:srgbClr val="C00000"/>
                </a:solidFill>
                <a:cs typeface="B Koodak" pitchFamily="2" charset="-78"/>
              </a:rPr>
              <a:t>مقاومت برشی خاک در اثر لرزه تغییر نمی کند.</a:t>
            </a:r>
          </a:p>
          <a:p>
            <a:pPr algn="r" rtl="1"/>
            <a:r>
              <a:rPr lang="fa-IR" dirty="0" smtClean="0">
                <a:solidFill>
                  <a:srgbClr val="C00000"/>
                </a:solidFill>
                <a:cs typeface="B Koodak" pitchFamily="2" charset="-78"/>
              </a:rPr>
              <a:t>تغییر شکل برشی خمیری تنها بطرف پائین دست سطح لغزش رخ می دهد.</a:t>
            </a:r>
          </a:p>
          <a:p>
            <a:pPr algn="r" rtl="1"/>
            <a:r>
              <a:rPr lang="fa-IR" dirty="0" smtClean="0">
                <a:solidFill>
                  <a:srgbClr val="C00000"/>
                </a:solidFill>
                <a:cs typeface="B Koodak" pitchFamily="2" charset="-78"/>
              </a:rPr>
              <a:t>از اثر شتاب قائم زلزله صرف نظر می شود.</a:t>
            </a:r>
          </a:p>
          <a:p>
            <a:pPr algn="r" rtl="1"/>
            <a:r>
              <a:rPr lang="fa-IR" dirty="0" smtClean="0">
                <a:solidFill>
                  <a:srgbClr val="C00000"/>
                </a:solidFill>
                <a:cs typeface="B Koodak" pitchFamily="2" charset="-78"/>
              </a:rPr>
              <a:t>تعادل بلوک با نیروهای روی سطح لغزش ارضاء می شود.</a:t>
            </a:r>
          </a:p>
          <a:p>
            <a:pPr algn="r" rtl="1"/>
            <a:r>
              <a:rPr lang="fa-IR" dirty="0" smtClean="0">
                <a:solidFill>
                  <a:srgbClr val="C00000"/>
                </a:solidFill>
                <a:cs typeface="B Koodak" pitchFamily="2" charset="-78"/>
              </a:rPr>
              <a:t>ماتریس جرم متمرکز طبق                      مناسب است.</a:t>
            </a:r>
            <a:endParaRPr lang="en-US" dirty="0">
              <a:solidFill>
                <a:srgbClr val="C00000"/>
              </a:solidFill>
              <a:cs typeface="B Koodak"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83918"/>
            <a:ext cx="1641071" cy="24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589226"/>
            <a:ext cx="1271587" cy="2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591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مثال</a:t>
            </a:r>
            <a:endParaRPr lang="en-US" dirty="0">
              <a:cs typeface="B Koodak" pitchFamily="2" charset="-78"/>
            </a:endParaRPr>
          </a:p>
        </p:txBody>
      </p:sp>
      <p:sp>
        <p:nvSpPr>
          <p:cNvPr id="3" name="Content Placeholder 2"/>
          <p:cNvSpPr>
            <a:spLocks noGrp="1"/>
          </p:cNvSpPr>
          <p:nvPr>
            <p:ph idx="1"/>
          </p:nvPr>
        </p:nvSpPr>
        <p:spPr>
          <a:xfrm>
            <a:off x="0" y="457200"/>
            <a:ext cx="9124950" cy="6400800"/>
          </a:xfrm>
        </p:spPr>
        <p:txBody>
          <a:bodyPr>
            <a:normAutofit/>
          </a:bodyPr>
          <a:lstStyle/>
          <a:p>
            <a:pPr marL="0" indent="0" algn="r" rtl="1">
              <a:buNone/>
            </a:pPr>
            <a:r>
              <a:rPr lang="fa-IR" sz="2800" dirty="0" smtClean="0">
                <a:solidFill>
                  <a:srgbClr val="C00000"/>
                </a:solidFill>
                <a:cs typeface="B Koodak" pitchFamily="2" charset="-78"/>
              </a:rPr>
              <a:t>یک شیب ملایم خاکی متشکل از لایه 2 متری رس لایدار بر روی یک لایه 4 متری ماسه شل اشباع با 3% ریزدانه و                       مطابق شکل است.</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 </a:t>
            </a:r>
            <a:r>
              <a:rPr lang="en-US" sz="2000" dirty="0" smtClean="0">
                <a:solidFill>
                  <a:srgbClr val="0000FF"/>
                </a:solidFill>
                <a:cs typeface="B Koodak" pitchFamily="2" charset="-78"/>
              </a:rPr>
              <a:t>SPT</a:t>
            </a:r>
            <a:r>
              <a:rPr lang="fa-IR" sz="2800" dirty="0" smtClean="0">
                <a:solidFill>
                  <a:srgbClr val="0000FF"/>
                </a:solidFill>
                <a:cs typeface="B Koodak" pitchFamily="2" charset="-78"/>
              </a:rPr>
              <a:t>اصلاح شده</a:t>
            </a:r>
          </a:p>
          <a:p>
            <a:pPr marL="0" indent="0" algn="r" rtl="1">
              <a:buNone/>
            </a:pPr>
            <a:r>
              <a:rPr lang="fa-IR" sz="2800" dirty="0" smtClean="0">
                <a:solidFill>
                  <a:srgbClr val="0000FF"/>
                </a:solidFill>
                <a:cs typeface="B Koodak" pitchFamily="2" charset="-78"/>
              </a:rPr>
              <a:t>11 است.</a:t>
            </a:r>
          </a:p>
          <a:p>
            <a:pPr marL="0" indent="0" algn="r" rtl="1">
              <a:buNone/>
            </a:pPr>
            <a:r>
              <a:rPr lang="fa-IR" sz="2800" dirty="0" smtClean="0">
                <a:solidFill>
                  <a:srgbClr val="0000FF"/>
                </a:solidFill>
                <a:cs typeface="B Koodak" pitchFamily="2" charset="-78"/>
              </a:rPr>
              <a:t>تغییرمکان</a:t>
            </a:r>
          </a:p>
          <a:p>
            <a:pPr marL="0" indent="0" algn="r" rtl="1">
              <a:buNone/>
            </a:pPr>
            <a:r>
              <a:rPr lang="fa-IR" sz="2800" dirty="0" smtClean="0">
                <a:solidFill>
                  <a:srgbClr val="0000FF"/>
                </a:solidFill>
                <a:cs typeface="B Koodak" pitchFamily="2" charset="-78"/>
              </a:rPr>
              <a:t>دائم را برای</a:t>
            </a:r>
          </a:p>
          <a:p>
            <a:pPr marL="0" indent="0" algn="r" rtl="1">
              <a:buNone/>
            </a:pPr>
            <a:r>
              <a:rPr lang="fa-IR" sz="2800" dirty="0" smtClean="0">
                <a:solidFill>
                  <a:srgbClr val="0000FF"/>
                </a:solidFill>
                <a:cs typeface="B Koodak" pitchFamily="2" charset="-78"/>
              </a:rPr>
              <a:t>روانگرا شدن</a:t>
            </a:r>
          </a:p>
          <a:p>
            <a:pPr marL="0" indent="0" algn="r" rtl="1">
              <a:buNone/>
            </a:pPr>
            <a:r>
              <a:rPr lang="fa-IR" sz="2800" dirty="0" smtClean="0">
                <a:solidFill>
                  <a:srgbClr val="0000FF"/>
                </a:solidFill>
                <a:cs typeface="B Koodak" pitchFamily="2" charset="-78"/>
              </a:rPr>
              <a:t>لایه ماسه ای در اثر زلزله پیدا کنید. </a:t>
            </a:r>
            <a:r>
              <a:rPr lang="fa-IR" sz="2800" dirty="0" smtClean="0">
                <a:solidFill>
                  <a:srgbClr val="008000"/>
                </a:solidFill>
                <a:cs typeface="B Koodak" pitchFamily="2" charset="-78"/>
              </a:rPr>
              <a:t>تنش برشی استاتیکی در مرکز لایه روان شونده :</a:t>
            </a:r>
          </a:p>
          <a:p>
            <a:pPr marL="0" indent="0" algn="r" rtl="1">
              <a:buNone/>
            </a:pPr>
            <a:endParaRPr lang="fa-IR" sz="2800" dirty="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کرنش برشی محدود برای روانگرایی از جدول:</a:t>
            </a:r>
            <a:endParaRPr lang="en-US" sz="2800" dirty="0">
              <a:solidFill>
                <a:srgbClr val="C00000"/>
              </a:solidFill>
              <a:cs typeface="B Koodak" pitchFamily="2" charset="-78"/>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90599"/>
            <a:ext cx="1474977"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7391400" cy="219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95800"/>
            <a:ext cx="7391400" cy="65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4812786"/>
            <a:ext cx="104123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10200"/>
            <a:ext cx="1447800" cy="38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796280"/>
            <a:ext cx="2386012" cy="32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7391400"/>
          </a:xfrm>
        </p:spPr>
        <p:txBody>
          <a:bodyPr>
            <a:normAutofit/>
          </a:bodyPr>
          <a:lstStyle/>
          <a:p>
            <a:pPr marL="0" indent="0" algn="r" rtl="1">
              <a:buNone/>
            </a:pPr>
            <a:r>
              <a:rPr lang="fa-IR" sz="2800" dirty="0" smtClean="0">
                <a:solidFill>
                  <a:srgbClr val="C00000"/>
                </a:solidFill>
                <a:cs typeface="B Koodak" pitchFamily="2" charset="-78"/>
              </a:rPr>
              <a:t>با استفاده از معادله دومی پیتربرن: </a:t>
            </a:r>
            <a:r>
              <a:rPr lang="fa-IR" sz="2800" dirty="0" smtClean="0">
                <a:solidFill>
                  <a:srgbClr val="008000"/>
                </a:solidFill>
                <a:cs typeface="B Koodak" pitchFamily="2" charset="-78"/>
              </a:rPr>
              <a:t>(سرعت اولیه صفر است)</a:t>
            </a:r>
          </a:p>
          <a:p>
            <a:pPr marL="0" indent="0" algn="r" rtl="1">
              <a:buNone/>
            </a:pP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این تغییرشکل کمتر از:             است، بنابراین برای تغییرمکان دائم:</a:t>
            </a:r>
          </a:p>
          <a:p>
            <a:pPr marL="0" indent="0" algn="r" rtl="1">
              <a:buNone/>
            </a:pPr>
            <a:endParaRPr lang="fa-IR" sz="2800" dirty="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این مقدار تقریبی براساس مقاومت ماندگار میانگین خاک روان شده بدست آمده و با در نظرگرفتن عدم قطعیت می توان آنرا تغییر داد.</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براساس روش بازیار و همکاران (1992) معادله تغییرمکان جانبی زیر ارائه شدت است:</a:t>
            </a:r>
            <a:endParaRPr lang="en-US" sz="2800" dirty="0" smtClean="0">
              <a:solidFill>
                <a:srgbClr val="0000FF"/>
              </a:solidFill>
              <a:cs typeface="B Koodak" pitchFamily="2" charset="-78"/>
            </a:endParaRPr>
          </a:p>
          <a:p>
            <a:pPr marL="0" indent="0" algn="r" rtl="1">
              <a:buNone/>
            </a:pPr>
            <a:r>
              <a:rPr lang="en-US" sz="2800" dirty="0">
                <a:solidFill>
                  <a:srgbClr val="0000FF"/>
                </a:solidFill>
                <a:cs typeface="B Koodak" pitchFamily="2" charset="-78"/>
              </a:rPr>
              <a:t> </a:t>
            </a:r>
            <a:r>
              <a:rPr lang="en-US" sz="2800" dirty="0" smtClean="0">
                <a:solidFill>
                  <a:srgbClr val="0000FF"/>
                </a:solidFill>
                <a:cs typeface="B Koodak" pitchFamily="2" charset="-78"/>
              </a:rPr>
              <a:t> N</a:t>
            </a:r>
            <a:r>
              <a:rPr lang="fa-IR" sz="2800" dirty="0" smtClean="0">
                <a:solidFill>
                  <a:srgbClr val="0000FF"/>
                </a:solidFill>
                <a:cs typeface="B Koodak" pitchFamily="2" charset="-78"/>
              </a:rPr>
              <a:t>تعداد تناوبهای معادل بارگذاری هارمونیک، </a:t>
            </a:r>
          </a:p>
          <a:p>
            <a:pPr marL="0" indent="0" algn="r" rtl="1">
              <a:buNone/>
            </a:pPr>
            <a:r>
              <a:rPr lang="fa-IR" sz="2800" dirty="0" smtClean="0">
                <a:solidFill>
                  <a:srgbClr val="0000FF"/>
                </a:solidFill>
                <a:cs typeface="B Koodak" pitchFamily="2" charset="-78"/>
              </a:rPr>
              <a:t> </a:t>
            </a:r>
            <a:r>
              <a:rPr lang="en-US" sz="2800" dirty="0" err="1" smtClean="0">
                <a:solidFill>
                  <a:srgbClr val="0000FF"/>
                </a:solidFill>
                <a:cs typeface="B Koodak" pitchFamily="2" charset="-78"/>
              </a:rPr>
              <a:t>v</a:t>
            </a:r>
            <a:r>
              <a:rPr lang="en-US" sz="2800" baseline="-25000" dirty="0" err="1" smtClean="0">
                <a:solidFill>
                  <a:srgbClr val="0000FF"/>
                </a:solidFill>
                <a:cs typeface="B Koodak" pitchFamily="2" charset="-78"/>
              </a:rPr>
              <a:t>max</a:t>
            </a:r>
            <a:r>
              <a:rPr lang="fa-IR" sz="2800" dirty="0" smtClean="0">
                <a:solidFill>
                  <a:srgbClr val="0000FF"/>
                </a:solidFill>
                <a:cs typeface="B Koodak" pitchFamily="2" charset="-78"/>
              </a:rPr>
              <a:t> سرعت حداکثر افقی و </a:t>
            </a:r>
            <a:r>
              <a:rPr lang="en-US" sz="2800" i="1" dirty="0" err="1" smtClean="0">
                <a:solidFill>
                  <a:srgbClr val="0000FF"/>
                </a:solidFill>
                <a:cs typeface="B Koodak" pitchFamily="2" charset="-78"/>
              </a:rPr>
              <a:t>a</a:t>
            </a:r>
            <a:r>
              <a:rPr lang="en-US" sz="2800" baseline="-25000" dirty="0" err="1" smtClean="0">
                <a:solidFill>
                  <a:srgbClr val="0000FF"/>
                </a:solidFill>
                <a:cs typeface="B Koodak" pitchFamily="2" charset="-78"/>
              </a:rPr>
              <a:t>max</a:t>
            </a:r>
            <a:r>
              <a:rPr lang="fa-IR" sz="2800" dirty="0" smtClean="0">
                <a:solidFill>
                  <a:srgbClr val="0000FF"/>
                </a:solidFill>
                <a:cs typeface="B Koodak" pitchFamily="2" charset="-78"/>
              </a:rPr>
              <a:t>  شتاب </a:t>
            </a:r>
          </a:p>
          <a:p>
            <a:pPr marL="0" indent="0" algn="r" rtl="1">
              <a:buNone/>
            </a:pPr>
            <a:r>
              <a:rPr lang="fa-IR" sz="2800" dirty="0" smtClean="0">
                <a:solidFill>
                  <a:srgbClr val="0000FF"/>
                </a:solidFill>
                <a:cs typeface="B Koodak" pitchFamily="2" charset="-78"/>
              </a:rPr>
              <a:t>حداکثر افقی و </a:t>
            </a:r>
            <a:r>
              <a:rPr lang="en-US" sz="2800" i="1" dirty="0" smtClean="0">
                <a:solidFill>
                  <a:srgbClr val="0000FF"/>
                </a:solidFill>
                <a:cs typeface="B Koodak" pitchFamily="2" charset="-78"/>
              </a:rPr>
              <a:t>a</a:t>
            </a:r>
            <a:r>
              <a:rPr lang="en-US" sz="2800" baseline="-25000" dirty="0" smtClean="0">
                <a:solidFill>
                  <a:srgbClr val="0000FF"/>
                </a:solidFill>
                <a:cs typeface="B Koodak" pitchFamily="2" charset="-78"/>
              </a:rPr>
              <a:t>y</a:t>
            </a:r>
            <a:r>
              <a:rPr lang="fa-IR" sz="2800" dirty="0" smtClean="0">
                <a:solidFill>
                  <a:srgbClr val="0000FF"/>
                </a:solidFill>
                <a:cs typeface="B Koodak" pitchFamily="2" charset="-78"/>
              </a:rPr>
              <a:t> شتاب گسیختگی میباشد.</a:t>
            </a:r>
          </a:p>
          <a:p>
            <a:pPr marL="0" indent="0" algn="r" rtl="1">
              <a:buNone/>
            </a:pPr>
            <a:r>
              <a:rPr lang="fa-IR" sz="2800" dirty="0" smtClean="0">
                <a:solidFill>
                  <a:srgbClr val="0000FF"/>
                </a:solidFill>
                <a:cs typeface="B Koodak" pitchFamily="2" charset="-78"/>
              </a:rPr>
              <a:t> تابع                     با فرض شتاب های </a:t>
            </a:r>
          </a:p>
          <a:p>
            <a:pPr marL="0" indent="0" algn="r" rtl="1">
              <a:buNone/>
            </a:pPr>
            <a:r>
              <a:rPr lang="fa-IR" sz="2800" dirty="0" smtClean="0">
                <a:solidFill>
                  <a:srgbClr val="0000FF"/>
                </a:solidFill>
                <a:cs typeface="B Koodak" pitchFamily="2" charset="-78"/>
              </a:rPr>
              <a:t>هارمونیک بدست آمده (شکل) و برای </a:t>
            </a:r>
          </a:p>
          <a:p>
            <a:pPr marL="0" indent="0" algn="r" rtl="1">
              <a:buNone/>
            </a:pPr>
            <a:r>
              <a:rPr lang="fa-IR" sz="2800" dirty="0" smtClean="0">
                <a:solidFill>
                  <a:srgbClr val="0000FF"/>
                </a:solidFill>
                <a:cs typeface="B Koodak" pitchFamily="2" charset="-78"/>
              </a:rPr>
              <a:t>                            ،             مناسب است.</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4838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503" y="1047749"/>
            <a:ext cx="90670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435414"/>
            <a:ext cx="4419601" cy="66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842" y="1604959"/>
            <a:ext cx="1523158" cy="27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53" y="3505200"/>
            <a:ext cx="2560796" cy="74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4056" y="5562600"/>
            <a:ext cx="1243433" cy="34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6666" y="6559776"/>
            <a:ext cx="781050" cy="34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8216" y="6503011"/>
            <a:ext cx="1206963" cy="35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15179" y="6451826"/>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4304032"/>
            <a:ext cx="3962401" cy="260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مقایسه تغییرمکان دائم روش بازیار و </a:t>
            </a:r>
            <a:r>
              <a:rPr lang="en-US" dirty="0" smtClean="0">
                <a:cs typeface="B Koodak" pitchFamily="2" charset="-78"/>
              </a:rPr>
              <a:t>LSI</a:t>
            </a:r>
            <a:endParaRPr lang="en-US"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1238"/>
            <a:ext cx="9144000" cy="628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مثال</a:t>
            </a:r>
            <a:endParaRPr lang="en-US" dirty="0">
              <a:cs typeface="B Koodak" pitchFamily="2" charset="-78"/>
            </a:endParaRPr>
          </a:p>
        </p:txBody>
      </p:sp>
      <p:sp>
        <p:nvSpPr>
          <p:cNvPr id="3" name="Content Placeholder 2"/>
          <p:cNvSpPr>
            <a:spLocks noGrp="1"/>
          </p:cNvSpPr>
          <p:nvPr>
            <p:ph idx="1"/>
          </p:nvPr>
        </p:nvSpPr>
        <p:spPr>
          <a:xfrm>
            <a:off x="0" y="533400"/>
            <a:ext cx="9144000" cy="6324600"/>
          </a:xfrm>
        </p:spPr>
        <p:txBody>
          <a:bodyPr/>
          <a:lstStyle/>
          <a:p>
            <a:pPr marL="0" indent="0" algn="r" rtl="1">
              <a:buNone/>
            </a:pPr>
            <a:r>
              <a:rPr lang="fa-IR" dirty="0" smtClean="0">
                <a:solidFill>
                  <a:srgbClr val="C00000"/>
                </a:solidFill>
                <a:cs typeface="B Koodak" pitchFamily="2" charset="-78"/>
              </a:rPr>
              <a:t>مثال قبل را در اثر زلزله های با بزرگای             و                که در فاصله 30 کیلومتری (فاصله افقی منبع تا ساختگاه) رخ می دهد، محاسبه نمائید.</a:t>
            </a:r>
            <a:endParaRPr lang="fa-IR" dirty="0" smtClean="0">
              <a:solidFill>
                <a:srgbClr val="0000FF"/>
              </a:solidFill>
              <a:cs typeface="B Koodak" pitchFamily="2" charset="-78"/>
            </a:endParaRPr>
          </a:p>
          <a:p>
            <a:pPr marL="0" indent="0" algn="r" rtl="1">
              <a:buNone/>
            </a:pPr>
            <a:r>
              <a:rPr lang="fa-IR" dirty="0" smtClean="0">
                <a:solidFill>
                  <a:srgbClr val="0000FF"/>
                </a:solidFill>
                <a:cs typeface="B Koodak" pitchFamily="2" charset="-78"/>
              </a:rPr>
              <a:t>با استفاده از روش یود و بارتلت (                           )</a:t>
            </a:r>
          </a:p>
          <a:p>
            <a:pPr marL="0" indent="0" algn="r" rtl="1">
              <a:buNone/>
            </a:pPr>
            <a:r>
              <a:rPr lang="fa-IR" dirty="0" smtClean="0">
                <a:solidFill>
                  <a:srgbClr val="0000FF"/>
                </a:solidFill>
                <a:cs typeface="B Koodak" pitchFamily="2" charset="-78"/>
              </a:rPr>
              <a:t>برای: </a:t>
            </a:r>
          </a:p>
          <a:p>
            <a:pPr marL="0" indent="0" algn="r" rtl="1">
              <a:buNone/>
            </a:pPr>
            <a:endParaRPr lang="fa-IR" dirty="0">
              <a:solidFill>
                <a:srgbClr val="0000FF"/>
              </a:solidFill>
              <a:cs typeface="B Koodak" pitchFamily="2" charset="-78"/>
            </a:endParaRPr>
          </a:p>
          <a:p>
            <a:pPr marL="0" indent="0" algn="r" rtl="1">
              <a:buNone/>
            </a:pPr>
            <a:endParaRPr lang="fa-IR" dirty="0" smtClean="0">
              <a:solidFill>
                <a:srgbClr val="0000FF"/>
              </a:solidFill>
              <a:cs typeface="B Koodak" pitchFamily="2" charset="-78"/>
            </a:endParaRPr>
          </a:p>
          <a:p>
            <a:pPr marL="0" indent="0" algn="r" rtl="1">
              <a:buNone/>
            </a:pPr>
            <a:endParaRPr lang="fa-IR" dirty="0">
              <a:solidFill>
                <a:srgbClr val="0000FF"/>
              </a:solidFill>
              <a:cs typeface="B Koodak" pitchFamily="2" charset="-78"/>
            </a:endParaRPr>
          </a:p>
          <a:p>
            <a:pPr marL="0" indent="0" algn="r" rtl="1">
              <a:buNone/>
            </a:pPr>
            <a:endParaRPr lang="fa-IR" dirty="0" smtClean="0">
              <a:solidFill>
                <a:srgbClr val="0000FF"/>
              </a:solidFill>
              <a:cs typeface="B Koodak" pitchFamily="2" charset="-78"/>
            </a:endParaRPr>
          </a:p>
          <a:p>
            <a:pPr marL="0" indent="0" algn="r" rtl="1">
              <a:buNone/>
            </a:pPr>
            <a:r>
              <a:rPr lang="fa-IR" dirty="0" smtClean="0">
                <a:solidFill>
                  <a:srgbClr val="0000FF"/>
                </a:solidFill>
                <a:cs typeface="B Koodak" pitchFamily="2" charset="-78"/>
              </a:rPr>
              <a:t>برای:</a:t>
            </a:r>
            <a:endParaRPr lang="en-US" dirty="0">
              <a:solidFill>
                <a:srgbClr val="C00000"/>
              </a:solidFill>
              <a:cs typeface="B Koodak" pitchFamily="2" charset="-78"/>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22139"/>
            <a:ext cx="1118358" cy="32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45868"/>
            <a:ext cx="981075" cy="30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233" y="2133600"/>
            <a:ext cx="228464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700213"/>
            <a:ext cx="1847850" cy="163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3571872"/>
            <a:ext cx="9076373"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0"/>
            <a:ext cx="9095423" cy="74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6" y="5376307"/>
            <a:ext cx="3700463" cy="3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2722656"/>
            <a:ext cx="1173616"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646951"/>
            <a:ext cx="1190283" cy="36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 y="5830070"/>
            <a:ext cx="7105650" cy="5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 y="6437435"/>
            <a:ext cx="3397629" cy="28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عوامل مؤثر دیگر در لغزش بلوک ها</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r>
              <a:rPr lang="fa-IR" sz="2800" dirty="0" smtClean="0">
                <a:solidFill>
                  <a:srgbClr val="C00000"/>
                </a:solidFill>
                <a:cs typeface="B Koodak" pitchFamily="2" charset="-78"/>
              </a:rPr>
              <a:t>مقاومت برشی حدی خاک به نرخ زمان بستگی داشته و در زلزله با تغییر شتاب با زمان باعث تأثیر بر لغزش بلوک است. براین اساس نرخ کرنش می تواند شرائط لغزش در نوار لغزشی را تغییر دهد. </a:t>
            </a:r>
            <a:r>
              <a:rPr lang="fa-IR" sz="2800" dirty="0" smtClean="0">
                <a:solidFill>
                  <a:srgbClr val="0000FF"/>
                </a:solidFill>
                <a:cs typeface="B Koodak" pitchFamily="2" charset="-78"/>
              </a:rPr>
              <a:t>مضافاً شرائط سخت شوندگی و یا نرم شوندگی خاک در سطح لغزش شرائط ومیزان لغزش را تغییر می دهد. </a:t>
            </a:r>
            <a:endParaRPr lang="en-US" sz="2800" dirty="0">
              <a:solidFill>
                <a:srgbClr val="C00000"/>
              </a:solidFill>
              <a:cs typeface="B Koodak"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86" y="2895600"/>
            <a:ext cx="7654438"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173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تحقیقات مکدیسی و سید (</a:t>
            </a:r>
            <a:r>
              <a:rPr lang="en-US" sz="2700" dirty="0" err="1"/>
              <a:t>Makdisi</a:t>
            </a:r>
            <a:r>
              <a:rPr lang="en-US" sz="2700" dirty="0"/>
              <a:t> and Seed (1978</a:t>
            </a:r>
            <a:r>
              <a:rPr lang="en-US" dirty="0"/>
              <a:t>)</a:t>
            </a:r>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r>
              <a:rPr lang="fa-IR" sz="2800" dirty="0" smtClean="0">
                <a:solidFill>
                  <a:srgbClr val="C00000"/>
                </a:solidFill>
                <a:cs typeface="B Koodak" pitchFamily="2" charset="-78"/>
              </a:rPr>
              <a:t>نتیجه این تحقیقات بصورت وابستگی تغییر شکل ماندگار در لغزش بلوک های سد به نسبت شتاب موجود به شتاب حداکثر که باعث تسلیم در سطح لغزش شود </a:t>
            </a:r>
            <a:r>
              <a:rPr lang="fa-IR" sz="2800" dirty="0" smtClean="0">
                <a:solidFill>
                  <a:srgbClr val="0000FF"/>
                </a:solidFill>
                <a:cs typeface="B Koodak" pitchFamily="2" charset="-78"/>
              </a:rPr>
              <a:t>یعنی (</a:t>
            </a:r>
            <a:r>
              <a:rPr lang="en-US" sz="2800" i="1" dirty="0" err="1" smtClean="0"/>
              <a:t>a</a:t>
            </a:r>
            <a:r>
              <a:rPr lang="en-US" sz="2800" i="1" baseline="-25000" dirty="0" err="1" smtClean="0"/>
              <a:t>y</a:t>
            </a:r>
            <a:r>
              <a:rPr lang="en-US" sz="2800" i="1" dirty="0" err="1" smtClean="0"/>
              <a:t>la</a:t>
            </a:r>
            <a:r>
              <a:rPr lang="en-US" sz="2800" i="1" baseline="-25000" dirty="0" err="1" smtClean="0"/>
              <a:t>max</a:t>
            </a:r>
            <a:r>
              <a:rPr lang="fa-IR" sz="2800" dirty="0" smtClean="0">
                <a:solidFill>
                  <a:srgbClr val="0000FF"/>
                </a:solidFill>
                <a:cs typeface="B Koodak" pitchFamily="2" charset="-78"/>
              </a:rPr>
              <a:t>)</a:t>
            </a:r>
            <a:r>
              <a:rPr lang="fa-IR" sz="2800" dirty="0" smtClean="0">
                <a:solidFill>
                  <a:srgbClr val="C00000"/>
                </a:solidFill>
                <a:cs typeface="B Koodak" pitchFamily="2" charset="-78"/>
              </a:rPr>
              <a:t> بوده است.</a:t>
            </a:r>
            <a:endParaRPr lang="en-US" sz="2800" dirty="0" smtClean="0">
              <a:solidFill>
                <a:srgbClr val="C00000"/>
              </a:solidFill>
              <a:cs typeface="B Koodak" pitchFamily="2" charset="-78"/>
            </a:endParaRPr>
          </a:p>
          <a:p>
            <a:pPr marL="0" indent="0" algn="r" rtl="1">
              <a:buNone/>
            </a:pPr>
            <a:endParaRPr lang="en-US" sz="2800" dirty="0">
              <a:solidFill>
                <a:srgbClr val="C00000"/>
              </a:solidFill>
              <a:cs typeface="B Koodak" pitchFamily="2" charset="-78"/>
            </a:endParaRPr>
          </a:p>
          <a:p>
            <a:pPr marL="0" indent="0" algn="r" rtl="1">
              <a:buNone/>
            </a:pPr>
            <a:endParaRPr lang="en-US" sz="2800" dirty="0" smtClean="0">
              <a:solidFill>
                <a:srgbClr val="C00000"/>
              </a:solidFill>
              <a:cs typeface="B Koodak" pitchFamily="2" charset="-78"/>
            </a:endParaRPr>
          </a:p>
          <a:p>
            <a:pPr marL="0" indent="0" algn="r" rtl="1">
              <a:buNone/>
            </a:pPr>
            <a:endParaRPr lang="en-US" sz="2800" dirty="0">
              <a:solidFill>
                <a:srgbClr val="C00000"/>
              </a:solidFill>
              <a:cs typeface="B Koodak" pitchFamily="2" charset="-78"/>
            </a:endParaRPr>
          </a:p>
          <a:p>
            <a:pPr marL="0" indent="0" algn="r" rtl="1">
              <a:buNone/>
            </a:pPr>
            <a:endParaRPr lang="en-US" sz="2800" dirty="0" smtClean="0">
              <a:solidFill>
                <a:srgbClr val="C00000"/>
              </a:solidFill>
              <a:cs typeface="B Koodak" pitchFamily="2" charset="-78"/>
            </a:endParaRPr>
          </a:p>
          <a:p>
            <a:pPr marL="0" indent="0" algn="r" rtl="1">
              <a:buNone/>
            </a:pPr>
            <a:endParaRPr lang="en-US" sz="2800" dirty="0">
              <a:solidFill>
                <a:srgbClr val="C00000"/>
              </a:solidFill>
              <a:cs typeface="B Koodak" pitchFamily="2" charset="-78"/>
            </a:endParaRPr>
          </a:p>
          <a:p>
            <a:pPr marL="0" indent="0" algn="r" rtl="1">
              <a:buNone/>
            </a:pPr>
            <a:endParaRPr lang="en-US" sz="2800" dirty="0" smtClean="0">
              <a:solidFill>
                <a:srgbClr val="C00000"/>
              </a:solidFill>
              <a:cs typeface="B Koodak" pitchFamily="2" charset="-78"/>
            </a:endParaRPr>
          </a:p>
          <a:p>
            <a:pPr marL="0" indent="0" algn="r" rtl="1">
              <a:buNone/>
            </a:pPr>
            <a:endParaRPr lang="en-US" sz="2800" dirty="0">
              <a:solidFill>
                <a:srgbClr val="C00000"/>
              </a:solidFill>
              <a:cs typeface="B Koodak" pitchFamily="2" charset="-78"/>
            </a:endParaRPr>
          </a:p>
          <a:p>
            <a:pPr marL="0" indent="0" algn="ctr" rtl="1">
              <a:buNone/>
            </a:pPr>
            <a:endParaRPr lang="fa-IR" sz="2800" dirty="0" smtClean="0">
              <a:solidFill>
                <a:srgbClr val="0000FF"/>
              </a:solidFill>
              <a:cs typeface="B Koodak" pitchFamily="2" charset="-78"/>
            </a:endParaRPr>
          </a:p>
          <a:p>
            <a:pPr marL="0" indent="0" algn="ctr" rtl="1">
              <a:buNone/>
            </a:pPr>
            <a:r>
              <a:rPr lang="fa-IR" sz="2400" dirty="0" smtClean="0">
                <a:solidFill>
                  <a:srgbClr val="0000FF"/>
                </a:solidFill>
                <a:cs typeface="B Koodak" pitchFamily="2" charset="-78"/>
              </a:rPr>
              <a:t>تغییرات نسبت شتاب متوسط حداکثرها برحسب نسبت عمق برای رسیدن به لغزش بلوک </a:t>
            </a:r>
            <a:endParaRPr lang="en-US" sz="2400" dirty="0">
              <a:solidFill>
                <a:srgbClr val="0000FF"/>
              </a:solidFill>
              <a:cs typeface="B Koodak"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8203095" cy="403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446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محاسبه تغییرشکل ماندگار ناشی از لغزش</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ctr" rtl="1">
              <a:buNone/>
            </a:pPr>
            <a:r>
              <a:rPr lang="fa-IR" sz="2800" dirty="0" smtClean="0">
                <a:solidFill>
                  <a:srgbClr val="C00000"/>
                </a:solidFill>
                <a:cs typeface="B Koodak" pitchFamily="2" charset="-78"/>
              </a:rPr>
              <a:t>تغییرات جابجایی دائم با شتاب تسلیم کننده زلزله </a:t>
            </a:r>
            <a:r>
              <a:rPr lang="fa-IR" sz="2800" i="1" dirty="0" smtClean="0">
                <a:solidFill>
                  <a:srgbClr val="0000FF"/>
                </a:solidFill>
                <a:cs typeface="B Koodak" pitchFamily="2" charset="-78"/>
              </a:rPr>
              <a:t>(</a:t>
            </a:r>
            <a:r>
              <a:rPr lang="en-US" sz="2800" i="1" dirty="0" smtClean="0">
                <a:solidFill>
                  <a:srgbClr val="0000FF"/>
                </a:solidFill>
                <a:cs typeface="B Koodak" pitchFamily="2" charset="-78"/>
              </a:rPr>
              <a:t>a</a:t>
            </a:r>
            <a:r>
              <a:rPr lang="fa-IR" sz="2800" i="1" dirty="0" smtClean="0">
                <a:solidFill>
                  <a:srgbClr val="0000FF"/>
                </a:solidFill>
                <a:cs typeface="B Koodak" pitchFamily="2" charset="-78"/>
              </a:rPr>
              <a:t>)</a:t>
            </a:r>
            <a:r>
              <a:rPr lang="fa-IR" sz="2800" dirty="0" smtClean="0">
                <a:solidFill>
                  <a:srgbClr val="C00000"/>
                </a:solidFill>
                <a:cs typeface="B Koodak" pitchFamily="2" charset="-78"/>
              </a:rPr>
              <a:t> بزرگی زلزله متفاوت و </a:t>
            </a:r>
            <a:r>
              <a:rPr lang="fa-IR" sz="2800" i="1" dirty="0" smtClean="0">
                <a:solidFill>
                  <a:srgbClr val="0000FF"/>
                </a:solidFill>
                <a:cs typeface="B Koodak" pitchFamily="2" charset="-78"/>
              </a:rPr>
              <a:t>(</a:t>
            </a:r>
            <a:r>
              <a:rPr lang="en-US" sz="2800" i="1" dirty="0" smtClean="0">
                <a:solidFill>
                  <a:srgbClr val="0000FF"/>
                </a:solidFill>
                <a:cs typeface="B Koodak" pitchFamily="2" charset="-78"/>
              </a:rPr>
              <a:t>b</a:t>
            </a:r>
            <a:r>
              <a:rPr lang="fa-IR" sz="2800" i="1" dirty="0" smtClean="0">
                <a:solidFill>
                  <a:srgbClr val="0000FF"/>
                </a:solidFill>
                <a:cs typeface="B Koodak" pitchFamily="2" charset="-78"/>
              </a:rPr>
              <a:t>)</a:t>
            </a:r>
            <a:r>
              <a:rPr lang="fa-IR" sz="2800" dirty="0" smtClean="0">
                <a:solidFill>
                  <a:srgbClr val="C00000"/>
                </a:solidFill>
                <a:cs typeface="B Koodak" pitchFamily="2" charset="-78"/>
              </a:rPr>
              <a:t> مقادیر متوسط</a:t>
            </a:r>
            <a:endParaRPr lang="en-US" sz="2800" dirty="0">
              <a:solidFill>
                <a:srgbClr val="C00000"/>
              </a:solidFill>
              <a:cs typeface="B Koodak"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 y="1905000"/>
            <a:ext cx="9081687" cy="483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4600" y="5410200"/>
            <a:ext cx="486030" cy="369332"/>
          </a:xfrm>
          <a:prstGeom prst="rect">
            <a:avLst/>
          </a:prstGeom>
        </p:spPr>
        <p:txBody>
          <a:bodyPr wrap="none">
            <a:spAutoFit/>
          </a:bodyPr>
          <a:lstStyle/>
          <a:p>
            <a:pPr algn="r" rtl="1"/>
            <a:r>
              <a:rPr lang="fa-IR" i="1" dirty="0">
                <a:solidFill>
                  <a:srgbClr val="0000FF"/>
                </a:solidFill>
                <a:cs typeface="B Koodak" pitchFamily="2" charset="-78"/>
              </a:rPr>
              <a:t>(</a:t>
            </a:r>
            <a:r>
              <a:rPr lang="en-US" i="1" dirty="0">
                <a:solidFill>
                  <a:srgbClr val="0000FF"/>
                </a:solidFill>
                <a:cs typeface="B Koodak" pitchFamily="2" charset="-78"/>
              </a:rPr>
              <a:t>a</a:t>
            </a:r>
            <a:r>
              <a:rPr lang="fa-IR" i="1" dirty="0">
                <a:solidFill>
                  <a:srgbClr val="0000FF"/>
                </a:solidFill>
                <a:cs typeface="B Koodak" pitchFamily="2" charset="-78"/>
              </a:rPr>
              <a:t>)</a:t>
            </a:r>
            <a:r>
              <a:rPr lang="fa-IR" dirty="0">
                <a:solidFill>
                  <a:srgbClr val="C00000"/>
                </a:solidFill>
                <a:cs typeface="B Koodak" pitchFamily="2" charset="-78"/>
              </a:rPr>
              <a:t> </a:t>
            </a:r>
            <a:endParaRPr lang="en-US" dirty="0"/>
          </a:p>
        </p:txBody>
      </p:sp>
      <p:sp>
        <p:nvSpPr>
          <p:cNvPr id="6" name="Rectangle 5"/>
          <p:cNvSpPr/>
          <p:nvPr/>
        </p:nvSpPr>
        <p:spPr>
          <a:xfrm>
            <a:off x="7010400" y="5377934"/>
            <a:ext cx="486030" cy="369332"/>
          </a:xfrm>
          <a:prstGeom prst="rect">
            <a:avLst/>
          </a:prstGeom>
        </p:spPr>
        <p:txBody>
          <a:bodyPr wrap="none">
            <a:spAutoFit/>
          </a:bodyPr>
          <a:lstStyle/>
          <a:p>
            <a:pPr algn="r" rtl="1"/>
            <a:r>
              <a:rPr lang="fa-IR" i="1" dirty="0">
                <a:solidFill>
                  <a:srgbClr val="0000FF"/>
                </a:solidFill>
                <a:cs typeface="B Koodak" pitchFamily="2" charset="-78"/>
              </a:rPr>
              <a:t>(</a:t>
            </a:r>
            <a:r>
              <a:rPr lang="en-US" i="1" dirty="0">
                <a:solidFill>
                  <a:srgbClr val="0000FF"/>
                </a:solidFill>
                <a:cs typeface="B Koodak" pitchFamily="2" charset="-78"/>
              </a:rPr>
              <a:t>b</a:t>
            </a:r>
            <a:r>
              <a:rPr lang="fa-IR" i="1" dirty="0">
                <a:solidFill>
                  <a:srgbClr val="0000FF"/>
                </a:solidFill>
                <a:cs typeface="B Koodak" pitchFamily="2" charset="-78"/>
              </a:rPr>
              <a:t>)</a:t>
            </a:r>
            <a:r>
              <a:rPr lang="fa-IR" dirty="0">
                <a:solidFill>
                  <a:srgbClr val="C00000"/>
                </a:solidFill>
                <a:cs typeface="B Koodak" pitchFamily="2" charset="-78"/>
              </a:rPr>
              <a:t> </a:t>
            </a:r>
            <a:endParaRPr lang="en-US" dirty="0"/>
          </a:p>
        </p:txBody>
      </p:sp>
    </p:spTree>
    <p:extLst>
      <p:ext uri="{BB962C8B-B14F-4D97-AF65-F5344CB8AC3E}">
        <p14:creationId xmlns:p14="http://schemas.microsoft.com/office/powerpoint/2010/main" val="1821446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مثال:</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r>
              <a:rPr lang="fa-IR" sz="2800" dirty="0" smtClean="0">
                <a:solidFill>
                  <a:srgbClr val="C00000"/>
                </a:solidFill>
                <a:cs typeface="B Koodak" pitchFamily="2" charset="-78"/>
              </a:rPr>
              <a:t>بافرض اینکه سطح لغزش دارای گسترش تا دوسوم عمق سدخاکی را داشته و شتاب تسلیم برابر (</a:t>
            </a:r>
            <a:r>
              <a:rPr lang="en-US" sz="2800" dirty="0"/>
              <a:t>0.24g</a:t>
            </a:r>
            <a:r>
              <a:rPr lang="fa-IR" sz="2800" dirty="0" smtClean="0">
                <a:solidFill>
                  <a:srgbClr val="C00000"/>
                </a:solidFill>
                <a:cs typeface="B Koodak" pitchFamily="2" charset="-78"/>
              </a:rPr>
              <a:t>) است، جابحایی ماندگار را برای شرائط بستر سنگی گیلاری 1 محاسبه کنید.</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حرکت بستر سنگی گیلاری 1 در زلزله لوماپریتا با بزرگی 7/1 دارای شتاب حداکثر (</a:t>
            </a:r>
            <a:r>
              <a:rPr lang="en-US" sz="2000" dirty="0"/>
              <a:t>0.442g</a:t>
            </a:r>
            <a:r>
              <a:rPr lang="fa-IR" sz="2800" dirty="0" smtClean="0">
                <a:solidFill>
                  <a:srgbClr val="0000FF"/>
                </a:solidFill>
                <a:cs typeface="B Koodak" pitchFamily="2" charset="-78"/>
              </a:rPr>
              <a:t>) بوده و پریود اصلی حرکت بستر بصورت زیر محاسبه می شود:</a:t>
            </a:r>
          </a:p>
          <a:p>
            <a:pPr marL="0" indent="0" algn="r" rtl="1">
              <a:buNone/>
            </a:pPr>
            <a:r>
              <a:rPr lang="fa-IR" sz="2800" dirty="0" smtClean="0">
                <a:solidFill>
                  <a:srgbClr val="0000FF"/>
                </a:solidFill>
                <a:cs typeface="B Koodak" pitchFamily="2" charset="-78"/>
              </a:rPr>
              <a:t>باتوجه به                                                               و استفاده از نمودار قبلی، نسبت جابجایی متوسط برابر 0/04 است، بنابراین:</a:t>
            </a:r>
            <a:endParaRPr lang="en-US" sz="2800" dirty="0">
              <a:solidFill>
                <a:srgbClr val="C00000"/>
              </a:solidFill>
              <a:cs typeface="B Koodak"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70200"/>
            <a:ext cx="3340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429000"/>
            <a:ext cx="4445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 y="4419600"/>
            <a:ext cx="87360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446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تحلیل جابجایی جاری شدن خاک</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r>
              <a:rPr lang="fa-IR" sz="2800" dirty="0" smtClean="0">
                <a:solidFill>
                  <a:srgbClr val="C00000"/>
                </a:solidFill>
                <a:cs typeface="B Koodak" pitchFamily="2" charset="-78"/>
              </a:rPr>
              <a:t>در تحلیل پایداری جاری شدن توده خاک پس از شکست از تغییرشکل های کوچک صرف نظر شده و جابجایی توده خاک پس از شکست با شباهت به جریان سیال و اعمال تعادل حدی با فرض حدم تغییر حجم خاک روانگرا شده، مراحل زیر را بایستی اجرا نمود:</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1- با توجه به شکل، ارتفاع سطح لغزش در پایان جریان محاسبه می شود:</a:t>
            </a:r>
          </a:p>
          <a:p>
            <a:pPr marL="0" indent="0" algn="r" rtl="1">
              <a:buNone/>
            </a:pPr>
            <a:r>
              <a:rPr lang="fa-IR" sz="2800" dirty="0" smtClean="0">
                <a:solidFill>
                  <a:srgbClr val="0000FF"/>
                </a:solidFill>
                <a:cs typeface="B Koodak" pitchFamily="2" charset="-78"/>
              </a:rPr>
              <a:t>با زوایای مختلف شیب، نمودار «منحنی مقاومت» قابل ترسیم </a:t>
            </a:r>
          </a:p>
          <a:p>
            <a:pPr marL="0" indent="0" algn="r" rtl="1">
              <a:buNone/>
            </a:pPr>
            <a:r>
              <a:rPr lang="fa-IR" sz="2800" dirty="0" smtClean="0">
                <a:solidFill>
                  <a:srgbClr val="0000FF"/>
                </a:solidFill>
                <a:cs typeface="B Koodak" pitchFamily="2" charset="-78"/>
              </a:rPr>
              <a:t>است. </a:t>
            </a:r>
            <a:endParaRPr lang="en-US" sz="2800" dirty="0">
              <a:solidFill>
                <a:srgbClr val="C00000"/>
              </a:solidFill>
              <a:cs typeface="B Koodak"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68" y="3886200"/>
            <a:ext cx="8426370"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61" y="3013710"/>
            <a:ext cx="1422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446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05900" cy="6248400"/>
          </a:xfrm>
        </p:spPr>
        <p:txBody>
          <a:bodyPr>
            <a:normAutofit/>
          </a:bodyPr>
          <a:lstStyle/>
          <a:p>
            <a:pPr marL="0" indent="0" algn="r" rtl="1">
              <a:buNone/>
            </a:pPr>
            <a:r>
              <a:rPr lang="fa-IR" sz="2800" dirty="0" smtClean="0">
                <a:solidFill>
                  <a:srgbClr val="C00000"/>
                </a:solidFill>
                <a:cs typeface="B Koodak" pitchFamily="2" charset="-78"/>
              </a:rPr>
              <a:t>نمودار محاسبه طول حرکت جریان خاک پس از شکست، (</a:t>
            </a:r>
            <a:r>
              <a:rPr lang="en-US" sz="2800" dirty="0"/>
              <a:t>a</a:t>
            </a:r>
            <a:r>
              <a:rPr lang="fa-IR" sz="2800" dirty="0" smtClean="0">
                <a:solidFill>
                  <a:srgbClr val="C00000"/>
                </a:solidFill>
                <a:cs typeface="B Koodak" pitchFamily="2" charset="-78"/>
              </a:rPr>
              <a:t>) نمودار عدد پایداری برای محاسبه </a:t>
            </a:r>
            <a:r>
              <a:rPr lang="fa-IR" sz="2800" dirty="0">
                <a:solidFill>
                  <a:srgbClr val="0000FF"/>
                </a:solidFill>
                <a:cs typeface="B Koodak" pitchFamily="2" charset="-78"/>
              </a:rPr>
              <a:t>«منحنی مقاومت» </a:t>
            </a:r>
            <a:r>
              <a:rPr lang="fa-IR" sz="2800" dirty="0" smtClean="0">
                <a:solidFill>
                  <a:srgbClr val="C00000"/>
                </a:solidFill>
                <a:cs typeface="B Koodak" pitchFamily="2" charset="-78"/>
              </a:rPr>
              <a:t>، (</a:t>
            </a:r>
            <a:r>
              <a:rPr lang="en-US" sz="2800" dirty="0"/>
              <a:t>b</a:t>
            </a:r>
            <a:r>
              <a:rPr lang="fa-IR" sz="2800" dirty="0" smtClean="0">
                <a:solidFill>
                  <a:srgbClr val="C00000"/>
                </a:solidFill>
                <a:cs typeface="B Koodak" pitchFamily="2" charset="-78"/>
              </a:rPr>
              <a:t>) محاسبه (</a:t>
            </a:r>
            <a:r>
              <a:rPr lang="en-US" sz="2800" b="1" i="1" dirty="0"/>
              <a:t>H</a:t>
            </a:r>
            <a:r>
              <a:rPr lang="en-US" sz="2800" b="1" i="1" baseline="-25000" dirty="0"/>
              <a:t>T</a:t>
            </a:r>
            <a:r>
              <a:rPr lang="fa-IR" sz="2800" dirty="0" smtClean="0">
                <a:solidFill>
                  <a:srgbClr val="C00000"/>
                </a:solidFill>
                <a:cs typeface="B Koodak" pitchFamily="2" charset="-78"/>
              </a:rPr>
              <a:t>) و </a:t>
            </a:r>
            <a:r>
              <a:rPr lang="el-GR" sz="2800" dirty="0" smtClean="0">
                <a:solidFill>
                  <a:srgbClr val="0000FF"/>
                </a:solidFill>
                <a:cs typeface="B Koodak" pitchFamily="2" charset="-78"/>
              </a:rPr>
              <a:t>α</a:t>
            </a:r>
            <a:r>
              <a:rPr lang="fa-IR" sz="2800" dirty="0" smtClean="0">
                <a:solidFill>
                  <a:srgbClr val="C00000"/>
                </a:solidFill>
                <a:cs typeface="B Koodak" pitchFamily="2" charset="-78"/>
              </a:rPr>
              <a:t> یعنی مقاومتی که تعادل را در حجم ثابت توده خاک ارضاء کند (</a:t>
            </a:r>
            <a:r>
              <a:rPr lang="en-US" sz="2800" dirty="0"/>
              <a:t>Lucia et al. (1981</a:t>
            </a:r>
            <a:r>
              <a:rPr lang="fa-IR" sz="2800" dirty="0" smtClean="0">
                <a:solidFill>
                  <a:srgbClr val="C00000"/>
                </a:solidFill>
                <a:cs typeface="B Koodak" pitchFamily="2" charset="-78"/>
              </a:rPr>
              <a:t>). </a:t>
            </a:r>
            <a:endParaRPr lang="en-US" sz="2800" dirty="0">
              <a:solidFill>
                <a:srgbClr val="C00000"/>
              </a:solidFill>
              <a:cs typeface="B Koodak"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0" y="1447800"/>
            <a:ext cx="9079975" cy="53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44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914400" y="685800"/>
            <a:ext cx="8229600" cy="4525963"/>
          </a:xfrm>
        </p:spPr>
        <p:txBody>
          <a:bodyPr/>
          <a:lstStyle/>
          <a:p>
            <a:pPr marL="0" indent="0" algn="r" rtl="1">
              <a:buNone/>
            </a:pPr>
            <a:r>
              <a:rPr lang="fa-IR" dirty="0" smtClean="0">
                <a:solidFill>
                  <a:srgbClr val="C00000"/>
                </a:solidFill>
                <a:cs typeface="B Koodak" pitchFamily="2" charset="-78"/>
              </a:rPr>
              <a:t>تعادل بلوک</a:t>
            </a:r>
            <a:endParaRPr lang="en-US" dirty="0">
              <a:solidFill>
                <a:srgbClr val="C00000"/>
              </a:solidFill>
              <a:cs typeface="B Koodak"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2" y="0"/>
            <a:ext cx="7228147" cy="68580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447800"/>
            <a:ext cx="11334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304800"/>
            <a:ext cx="1447800" cy="584775"/>
          </a:xfrm>
          <a:prstGeom prst="rect">
            <a:avLst/>
          </a:prstGeom>
          <a:noFill/>
        </p:spPr>
        <p:txBody>
          <a:bodyPr wrap="square" rtlCol="0">
            <a:spAutoFit/>
          </a:bodyPr>
          <a:lstStyle/>
          <a:p>
            <a:pPr algn="r" rtl="1"/>
            <a:r>
              <a:rPr lang="fa-IR" sz="3200" dirty="0" smtClean="0">
                <a:solidFill>
                  <a:srgbClr val="C00000"/>
                </a:solidFill>
                <a:effectLst>
                  <a:outerShdw blurRad="38100" dist="38100" dir="2700000" algn="tl">
                    <a:srgbClr val="000000">
                      <a:alpha val="43137"/>
                    </a:srgbClr>
                  </a:outerShdw>
                </a:effectLst>
                <a:cs typeface="B Koodak" pitchFamily="2" charset="-78"/>
              </a:rPr>
              <a:t>نیروها</a:t>
            </a:r>
            <a:endParaRPr lang="en-US" sz="3200" dirty="0">
              <a:solidFill>
                <a:srgbClr val="C00000"/>
              </a:solidFill>
              <a:effectLst>
                <a:outerShdw blurRad="38100" dist="38100" dir="2700000" algn="tl">
                  <a:srgbClr val="000000">
                    <a:alpha val="43137"/>
                  </a:srgbClr>
                </a:outerShdw>
              </a:effectLst>
              <a:cs typeface="B Koodak" pitchFamily="2" charset="-78"/>
            </a:endParaRPr>
          </a:p>
        </p:txBody>
      </p:sp>
      <p:sp>
        <p:nvSpPr>
          <p:cNvPr id="8" name="TextBox 7"/>
          <p:cNvSpPr txBox="1"/>
          <p:nvPr/>
        </p:nvSpPr>
        <p:spPr>
          <a:xfrm>
            <a:off x="3429000" y="6451226"/>
            <a:ext cx="2047009" cy="400110"/>
          </a:xfrm>
          <a:prstGeom prst="rect">
            <a:avLst/>
          </a:prstGeom>
          <a:noFill/>
        </p:spPr>
        <p:txBody>
          <a:bodyPr wrap="square" rtlCol="0">
            <a:spAutoFit/>
          </a:bodyPr>
          <a:lstStyle/>
          <a:p>
            <a:pPr algn="r" rtl="1"/>
            <a:r>
              <a:rPr lang="fa-IR" sz="2000" dirty="0" smtClean="0">
                <a:solidFill>
                  <a:srgbClr val="C00000"/>
                </a:solidFill>
                <a:effectLst>
                  <a:outerShdw blurRad="38100" dist="38100" dir="2700000" algn="tl">
                    <a:srgbClr val="000000">
                      <a:alpha val="43137"/>
                    </a:srgbClr>
                  </a:outerShdw>
                </a:effectLst>
                <a:cs typeface="B Koodak" pitchFamily="2" charset="-78"/>
              </a:rPr>
              <a:t>چند ضلعی نیروها</a:t>
            </a:r>
            <a:endParaRPr lang="en-US" sz="2000" dirty="0">
              <a:solidFill>
                <a:srgbClr val="C00000"/>
              </a:solidFill>
              <a:effectLst>
                <a:outerShdw blurRad="38100" dist="38100" dir="2700000" algn="tl">
                  <a:srgbClr val="000000">
                    <a:alpha val="43137"/>
                  </a:srgbClr>
                </a:outerShdw>
              </a:effectLst>
              <a:cs typeface="B Koodak" pitchFamily="2" charset="-78"/>
            </a:endParaRPr>
          </a:p>
        </p:txBody>
      </p:sp>
      <p:sp>
        <p:nvSpPr>
          <p:cNvPr id="9" name="TextBox 8"/>
          <p:cNvSpPr txBox="1"/>
          <p:nvPr/>
        </p:nvSpPr>
        <p:spPr>
          <a:xfrm>
            <a:off x="304800" y="4800600"/>
            <a:ext cx="1447800" cy="461665"/>
          </a:xfrm>
          <a:prstGeom prst="rect">
            <a:avLst/>
          </a:prstGeom>
          <a:noFill/>
        </p:spPr>
        <p:txBody>
          <a:bodyPr wrap="square" rtlCol="0">
            <a:spAutoFit/>
          </a:bodyPr>
          <a:lstStyle/>
          <a:p>
            <a:pPr algn="r" rtl="1"/>
            <a:r>
              <a:rPr lang="fa-IR" sz="2400" dirty="0" smtClean="0">
                <a:solidFill>
                  <a:srgbClr val="C00000"/>
                </a:solidFill>
                <a:effectLst>
                  <a:outerShdw blurRad="38100" dist="38100" dir="2700000" algn="tl">
                    <a:srgbClr val="000000">
                      <a:alpha val="43137"/>
                    </a:srgbClr>
                  </a:outerShdw>
                </a:effectLst>
                <a:cs typeface="B Koodak" pitchFamily="2" charset="-78"/>
              </a:rPr>
              <a:t>بلوک معادل</a:t>
            </a:r>
            <a:endParaRPr lang="en-US" sz="2400" dirty="0">
              <a:solidFill>
                <a:srgbClr val="C00000"/>
              </a:solidFill>
              <a:effectLst>
                <a:outerShdw blurRad="38100" dist="38100" dir="2700000" algn="tl">
                  <a:srgbClr val="000000">
                    <a:alpha val="43137"/>
                  </a:srgbClr>
                </a:outerShdw>
              </a:effectLst>
              <a:cs typeface="B Koodak" pitchFamily="2" charset="-78"/>
            </a:endParaRPr>
          </a:p>
        </p:txBody>
      </p:sp>
    </p:spTree>
    <p:extLst>
      <p:ext uri="{BB962C8B-B14F-4D97-AF65-F5344CB8AC3E}">
        <p14:creationId xmlns:p14="http://schemas.microsoft.com/office/powerpoint/2010/main" val="2991166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13" y="30480"/>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05900" cy="6858000"/>
          </a:xfrm>
        </p:spPr>
        <p:txBody>
          <a:bodyPr>
            <a:normAutofit/>
          </a:bodyPr>
          <a:lstStyle/>
          <a:p>
            <a:pPr marL="0" indent="0" algn="r" rtl="1">
              <a:buNone/>
            </a:pPr>
            <a:r>
              <a:rPr lang="fa-IR" sz="2800" dirty="0" smtClean="0">
                <a:solidFill>
                  <a:srgbClr val="C00000"/>
                </a:solidFill>
                <a:cs typeface="B Koodak" pitchFamily="2" charset="-78"/>
              </a:rPr>
              <a:t>برای مقادیر مختلف </a:t>
            </a:r>
            <a:r>
              <a:rPr lang="el-GR" sz="2800" dirty="0" smtClean="0">
                <a:solidFill>
                  <a:srgbClr val="0000FF"/>
                </a:solidFill>
                <a:cs typeface="B Koodak" pitchFamily="2" charset="-78"/>
              </a:rPr>
              <a:t>α</a:t>
            </a:r>
            <a:r>
              <a:rPr lang="fa-IR" sz="2800" dirty="0" smtClean="0">
                <a:solidFill>
                  <a:srgbClr val="C00000"/>
                </a:solidFill>
                <a:cs typeface="B Koodak" pitchFamily="2" charset="-78"/>
              </a:rPr>
              <a:t>، ارتفاع توده لغزیده پس از شکست را با شرط عدم تغییر حجم توده می توان محاسبه نمود:</a:t>
            </a:r>
          </a:p>
          <a:p>
            <a:pPr marL="0" indent="0" algn="r" rtl="1">
              <a:buNone/>
            </a:pPr>
            <a:r>
              <a:rPr lang="fa-IR" sz="2800" dirty="0">
                <a:solidFill>
                  <a:srgbClr val="C00000"/>
                </a:solidFill>
                <a:cs typeface="B Koodak" pitchFamily="2" charset="-78"/>
              </a:rPr>
              <a:t> </a:t>
            </a:r>
            <a:r>
              <a:rPr lang="fa-IR" sz="2800" dirty="0" smtClean="0">
                <a:solidFill>
                  <a:srgbClr val="C00000"/>
                </a:solidFill>
                <a:cs typeface="B Koodak" pitchFamily="2" charset="-78"/>
              </a:rPr>
              <a:t> </a:t>
            </a:r>
            <a:r>
              <a:rPr lang="en-US" sz="2800" i="1" dirty="0" err="1" smtClean="0">
                <a:solidFill>
                  <a:srgbClr val="0000FF"/>
                </a:solidFill>
                <a:cs typeface="B Koodak" pitchFamily="2" charset="-78"/>
              </a:rPr>
              <a:t>V</a:t>
            </a:r>
            <a:r>
              <a:rPr lang="en-US" sz="2800" i="1" baseline="-25000" dirty="0" err="1" smtClean="0">
                <a:solidFill>
                  <a:srgbClr val="0000FF"/>
                </a:solidFill>
                <a:cs typeface="B Koodak" pitchFamily="2" charset="-78"/>
              </a:rPr>
              <a:t>f</a:t>
            </a:r>
            <a:r>
              <a:rPr lang="fa-IR" sz="2800" dirty="0" smtClean="0">
                <a:solidFill>
                  <a:srgbClr val="C00000"/>
                </a:solidFill>
                <a:cs typeface="B Koodak" pitchFamily="2" charset="-78"/>
              </a:rPr>
              <a:t>  حجم توده خاک لغزیده است.</a:t>
            </a:r>
            <a:endParaRPr lang="en-US" sz="2800" dirty="0" smtClean="0">
              <a:solidFill>
                <a:srgbClr val="0000FF"/>
              </a:solidFill>
              <a:cs typeface="B Koodak" pitchFamily="2" charset="-78"/>
            </a:endParaRPr>
          </a:p>
          <a:p>
            <a:pPr marL="0" indent="0" algn="r" rtl="1">
              <a:buNone/>
            </a:pPr>
            <a:r>
              <a:rPr lang="fa-IR" sz="2800" dirty="0" smtClean="0">
                <a:solidFill>
                  <a:srgbClr val="C00000"/>
                </a:solidFill>
                <a:cs typeface="B Koodak" pitchFamily="2" charset="-78"/>
              </a:rPr>
              <a:t>با رسم نتایج بصورت </a:t>
            </a:r>
            <a:r>
              <a:rPr lang="fa-IR" sz="2800" dirty="0" smtClean="0">
                <a:solidFill>
                  <a:srgbClr val="0000FF"/>
                </a:solidFill>
                <a:cs typeface="B Koodak" pitchFamily="2" charset="-78"/>
              </a:rPr>
              <a:t>منحنی حجم، </a:t>
            </a:r>
          </a:p>
          <a:p>
            <a:pPr marL="0" indent="0" algn="r" rtl="1">
              <a:buNone/>
            </a:pPr>
            <a:r>
              <a:rPr lang="fa-IR" sz="2800" dirty="0" smtClean="0">
                <a:solidFill>
                  <a:srgbClr val="0000FF"/>
                </a:solidFill>
                <a:cs typeface="B Koodak" pitchFamily="2" charset="-78"/>
              </a:rPr>
              <a:t>مطابق شکل قبل.</a:t>
            </a:r>
          </a:p>
          <a:p>
            <a:pPr marL="0" indent="0" algn="r" rtl="1">
              <a:buNone/>
            </a:pPr>
            <a:r>
              <a:rPr lang="fa-IR" sz="2800" dirty="0" smtClean="0">
                <a:solidFill>
                  <a:srgbClr val="0000FF"/>
                </a:solidFill>
                <a:cs typeface="B Koodak" pitchFamily="2" charset="-78"/>
              </a:rPr>
              <a:t>3- منحنی های مقاومت و حجم در محل تلاقی شرط تساوی: </a:t>
            </a:r>
            <a:r>
              <a:rPr lang="en-US" sz="2800" i="1" dirty="0"/>
              <a:t>H</a:t>
            </a:r>
            <a:r>
              <a:rPr lang="en-US" sz="2800" i="1" baseline="-25000" dirty="0"/>
              <a:t>T,S</a:t>
            </a:r>
            <a:r>
              <a:rPr lang="en-US" sz="2800" dirty="0"/>
              <a:t>= </a:t>
            </a:r>
            <a:r>
              <a:rPr lang="en-US" sz="2800" i="1" dirty="0" smtClean="0"/>
              <a:t>H</a:t>
            </a:r>
            <a:r>
              <a:rPr lang="en-US" sz="2800" i="1" baseline="-25000" dirty="0" smtClean="0"/>
              <a:t>T,V</a:t>
            </a:r>
            <a:r>
              <a:rPr lang="en-US" sz="2800" dirty="0" smtClean="0"/>
              <a:t> </a:t>
            </a:r>
            <a:r>
              <a:rPr lang="fa-IR" sz="2800" dirty="0" smtClean="0"/>
              <a:t> </a:t>
            </a:r>
            <a:r>
              <a:rPr lang="fa-IR" sz="2800" dirty="0" smtClean="0">
                <a:cs typeface="B Koodak" pitchFamily="2" charset="-78"/>
              </a:rPr>
              <a:t>را داشته و نتیجتاً مقادیر  </a:t>
            </a:r>
            <a:r>
              <a:rPr lang="en-US" sz="2800" i="1" dirty="0" err="1"/>
              <a:t>H</a:t>
            </a:r>
            <a:r>
              <a:rPr lang="en-US" sz="2800" i="1" baseline="-25000" dirty="0" err="1"/>
              <a:t>stable</a:t>
            </a:r>
            <a:r>
              <a:rPr lang="fa-IR" sz="2800" dirty="0" smtClean="0">
                <a:cs typeface="B Koodak" pitchFamily="2" charset="-78"/>
              </a:rPr>
              <a:t>  و  </a:t>
            </a:r>
            <a:r>
              <a:rPr lang="en-US" sz="2800" i="1" baseline="-25000" dirty="0"/>
              <a:t>stable</a:t>
            </a:r>
            <a:r>
              <a:rPr lang="fa-IR" sz="2800" dirty="0" smtClean="0">
                <a:cs typeface="B Koodak" pitchFamily="2" charset="-78"/>
              </a:rPr>
              <a:t> </a:t>
            </a:r>
            <a:r>
              <a:rPr lang="el-GR" sz="2800" dirty="0">
                <a:solidFill>
                  <a:srgbClr val="0000FF"/>
                </a:solidFill>
                <a:cs typeface="B Koodak" pitchFamily="2" charset="-78"/>
              </a:rPr>
              <a:t>α</a:t>
            </a:r>
            <a:r>
              <a:rPr lang="fa-IR" sz="2800" dirty="0" smtClean="0">
                <a:cs typeface="B Koodak" pitchFamily="2" charset="-78"/>
              </a:rPr>
              <a:t> بایستی شرائط مقاومت و حجم را با ضریب اطمینان 1 ارضاء نمایند. طول افقی توده خاک لغزیده را از رابطه زیر می توان محاسبه نمود:</a:t>
            </a:r>
            <a:endParaRPr lang="fa-IR" sz="2800" dirty="0" smtClean="0">
              <a:solidFill>
                <a:srgbClr val="0000FF"/>
              </a:solidFill>
              <a:cs typeface="B Koodak" pitchFamily="2" charset="-78"/>
            </a:endParaRPr>
          </a:p>
          <a:p>
            <a:pPr marL="0" indent="0" algn="r" rtl="1">
              <a:buNone/>
            </a:pPr>
            <a:endParaRPr lang="fa-IR" sz="2800" dirty="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روش حل وابسته به زمان با الگوی بینغم (                           )     و      به ترتیب مقاومت تسلیم بینغم و لزجت خمیری و     نرخ کرنش برشی بوده و این الگو قادر به پیش بینی طبیعت اصطکاک در توده جریان خاک روانگرا شده در حالت حدی است (                                     ).  </a:t>
            </a:r>
            <a:endParaRPr lang="en-US" sz="2800" dirty="0">
              <a:solidFill>
                <a:srgbClr val="0000FF"/>
              </a:solidFill>
              <a:cs typeface="B Koodak" pitchFamily="2"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3149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41400"/>
            <a:ext cx="43561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962400"/>
            <a:ext cx="1714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876800"/>
            <a:ext cx="191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119" y="4934670"/>
            <a:ext cx="233362" cy="24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250" y="4934670"/>
            <a:ext cx="246062" cy="25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1356" y="6172200"/>
            <a:ext cx="2679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031" y="5195032"/>
            <a:ext cx="211137" cy="3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446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119"/>
            <a:ext cx="9144000" cy="487362"/>
          </a:xfrm>
        </p:spPr>
        <p:txBody>
          <a:bodyPr>
            <a:normAutofit fontScale="90000"/>
          </a:bodyPr>
          <a:lstStyle/>
          <a:p>
            <a:pPr rtl="1"/>
            <a:r>
              <a:rPr lang="fa-IR" dirty="0" smtClean="0">
                <a:cs typeface="B Koodak" pitchFamily="2" charset="-78"/>
              </a:rPr>
              <a:t>روش محاسبه فرارجانبی خاک </a:t>
            </a:r>
            <a:r>
              <a:rPr lang="en-US" sz="2700" dirty="0"/>
              <a:t>Bartlett and </a:t>
            </a:r>
            <a:r>
              <a:rPr lang="en-US" sz="2700" dirty="0" err="1"/>
              <a:t>Youd</a:t>
            </a:r>
            <a:r>
              <a:rPr lang="en-US" sz="2700" dirty="0"/>
              <a:t> (1992)</a:t>
            </a:r>
            <a:endParaRPr lang="en-US" sz="2700"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r>
              <a:rPr lang="fa-IR" sz="2800" dirty="0" smtClean="0">
                <a:solidFill>
                  <a:srgbClr val="C00000"/>
                </a:solidFill>
                <a:cs typeface="B Koodak" pitchFamily="2" charset="-78"/>
              </a:rPr>
              <a:t>در این روش حرکت فرار جانبی خاک روانگرا شده با روابط تجربی وابسته به </a:t>
            </a:r>
            <a:r>
              <a:rPr lang="fa-IR" sz="2400" dirty="0" smtClean="0">
                <a:solidFill>
                  <a:srgbClr val="C00000"/>
                </a:solidFill>
                <a:cs typeface="B Koodak" pitchFamily="2" charset="-78"/>
              </a:rPr>
              <a:t>مشخصات خاک تا فاصله90 کیلومتری ازمنبع زلزله بابزرگی</a:t>
            </a:r>
            <a:r>
              <a:rPr lang="fa-IR" sz="2800" dirty="0" smtClean="0">
                <a:solidFill>
                  <a:srgbClr val="C00000"/>
                </a:solidFill>
                <a:cs typeface="B Koodak" pitchFamily="2" charset="-78"/>
              </a:rPr>
              <a:t> (</a:t>
            </a:r>
            <a:r>
              <a:rPr lang="en-US" sz="1800" dirty="0"/>
              <a:t>Mw = 6.4 to M, = 9.2</a:t>
            </a:r>
            <a:r>
              <a:rPr lang="fa-IR" sz="2800" dirty="0" smtClean="0">
                <a:solidFill>
                  <a:srgbClr val="C00000"/>
                </a:solidFill>
                <a:cs typeface="B Koodak" pitchFamily="2" charset="-78"/>
              </a:rPr>
              <a:t>) در دو حالت 1- شیب تند با کناره آزاد (</a:t>
            </a:r>
            <a:r>
              <a:rPr lang="en-US" sz="2800" dirty="0"/>
              <a:t>a </a:t>
            </a:r>
            <a:r>
              <a:rPr lang="en-US" sz="2800" i="1" dirty="0"/>
              <a:t>free-face model </a:t>
            </a:r>
            <a:r>
              <a:rPr lang="fa-IR" sz="2800" dirty="0" smtClean="0">
                <a:solidFill>
                  <a:srgbClr val="C00000"/>
                </a:solidFill>
                <a:cs typeface="B Koodak" pitchFamily="2" charset="-78"/>
              </a:rPr>
              <a:t>) و 2- زمین شیبدار معمولی (</a:t>
            </a:r>
            <a:r>
              <a:rPr lang="en-US" sz="2800" dirty="0"/>
              <a:t>a ground-slope model </a:t>
            </a:r>
            <a:r>
              <a:rPr lang="fa-IR" sz="2800" dirty="0" smtClean="0">
                <a:solidFill>
                  <a:srgbClr val="C00000"/>
                </a:solidFill>
                <a:cs typeface="B Koodak" pitchFamily="2" charset="-78"/>
              </a:rPr>
              <a:t>) ارائه شده است.</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برای</a:t>
            </a:r>
            <a:r>
              <a:rPr lang="fa-IR" sz="2800" dirty="0">
                <a:solidFill>
                  <a:srgbClr val="C00000"/>
                </a:solidFill>
                <a:cs typeface="B Koodak" pitchFamily="2" charset="-78"/>
              </a:rPr>
              <a:t> شیب تند با کناره آزاد </a:t>
            </a:r>
            <a:r>
              <a:rPr lang="fa-IR" sz="2800" dirty="0" smtClean="0">
                <a:solidFill>
                  <a:srgbClr val="0000FF"/>
                </a:solidFill>
                <a:cs typeface="B Koodak" pitchFamily="2" charset="-78"/>
              </a:rPr>
              <a:t>رابطه:</a:t>
            </a:r>
          </a:p>
          <a:p>
            <a:pPr marL="0" indent="0" algn="r" rtl="1">
              <a:buNone/>
            </a:pPr>
            <a:endParaRPr lang="fa-IR" sz="2800" dirty="0">
              <a:solidFill>
                <a:srgbClr val="0000FF"/>
              </a:solidFill>
              <a:cs typeface="B Koodak" pitchFamily="2" charset="-78"/>
            </a:endParaRPr>
          </a:p>
          <a:p>
            <a:pPr marL="0" indent="0" algn="r" rtl="1">
              <a:buNone/>
            </a:pP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در حالیکه </a:t>
            </a:r>
            <a:r>
              <a:rPr lang="en-US" sz="2800" dirty="0"/>
              <a:t>D</a:t>
            </a:r>
            <a:r>
              <a:rPr lang="en-US" sz="2800" baseline="-25000" dirty="0"/>
              <a:t>H</a:t>
            </a:r>
            <a:r>
              <a:rPr lang="fa-IR" sz="2800" dirty="0" smtClean="0">
                <a:solidFill>
                  <a:srgbClr val="0000FF"/>
                </a:solidFill>
                <a:cs typeface="B Koodak" pitchFamily="2" charset="-78"/>
              </a:rPr>
              <a:t> جابجایی افقی توده خاک به متر، </a:t>
            </a:r>
            <a:r>
              <a:rPr lang="en-US" sz="2800" dirty="0"/>
              <a:t>Mw</a:t>
            </a:r>
            <a:r>
              <a:rPr lang="fa-IR" sz="2800" dirty="0" smtClean="0">
                <a:solidFill>
                  <a:srgbClr val="0000FF"/>
                </a:solidFill>
                <a:cs typeface="B Koodak" pitchFamily="2" charset="-78"/>
              </a:rPr>
              <a:t> بزرگی گشتاور زلزله،  </a:t>
            </a:r>
            <a:r>
              <a:rPr lang="en-US" sz="2800" dirty="0"/>
              <a:t>R</a:t>
            </a:r>
            <a:r>
              <a:rPr lang="fa-IR" sz="2800" dirty="0" smtClean="0">
                <a:solidFill>
                  <a:srgbClr val="0000FF"/>
                </a:solidFill>
                <a:cs typeface="B Koodak" pitchFamily="2" charset="-78"/>
              </a:rPr>
              <a:t>   فاصله افقی ساختگاه تا منبع انرژی زلزله،  </a:t>
            </a:r>
            <a:r>
              <a:rPr lang="en-US" sz="2800" dirty="0"/>
              <a:t>W</a:t>
            </a:r>
            <a:r>
              <a:rPr lang="fa-IR" sz="2800" dirty="0" smtClean="0">
                <a:solidFill>
                  <a:srgbClr val="0000FF"/>
                </a:solidFill>
                <a:cs typeface="B Koodak" pitchFamily="2" charset="-78"/>
              </a:rPr>
              <a:t> نسبت ارتفاع شیب تند به فاصله افقی بستر تا رخ شیب (یا نقطه انتخابی مطابق شکل)،  </a:t>
            </a:r>
            <a:r>
              <a:rPr lang="en-US" sz="2800" dirty="0" smtClean="0"/>
              <a:t>T</a:t>
            </a:r>
            <a:r>
              <a:rPr lang="en-US" sz="2800" baseline="-25000" dirty="0" smtClean="0"/>
              <a:t>I5</a:t>
            </a:r>
            <a:r>
              <a:rPr lang="fa-IR" sz="2800" dirty="0" smtClean="0">
                <a:solidFill>
                  <a:srgbClr val="0000FF"/>
                </a:solidFill>
                <a:cs typeface="B Koodak" pitchFamily="2" charset="-78"/>
              </a:rPr>
              <a:t> ضخامت کلی لایه های خاک دانه ای اشباع با پتانسیل روانگرایی (</a:t>
            </a:r>
            <a:r>
              <a:rPr lang="en-US" sz="2800" dirty="0"/>
              <a:t>(N1)60&lt; 15 </a:t>
            </a:r>
            <a:r>
              <a:rPr lang="fa-IR" sz="2800" dirty="0" smtClean="0">
                <a:solidFill>
                  <a:srgbClr val="0000FF"/>
                </a:solidFill>
                <a:cs typeface="B Koodak" pitchFamily="2" charset="-78"/>
              </a:rPr>
              <a:t>) به متر و </a:t>
            </a:r>
            <a:r>
              <a:rPr lang="en-US" sz="2800" dirty="0" smtClean="0"/>
              <a:t>D</a:t>
            </a:r>
            <a:r>
              <a:rPr lang="en-US" sz="2800" baseline="-25000" dirty="0" smtClean="0"/>
              <a:t>15</a:t>
            </a:r>
            <a:r>
              <a:rPr lang="fa-IR" sz="2800" baseline="-25000" dirty="0" smtClean="0"/>
              <a:t> </a:t>
            </a:r>
            <a:r>
              <a:rPr lang="fa-IR" sz="2800" dirty="0" smtClean="0">
                <a:solidFill>
                  <a:srgbClr val="0000FF"/>
                </a:solidFill>
                <a:cs typeface="B Koodak" pitchFamily="2" charset="-78"/>
              </a:rPr>
              <a:t>قطر متوسط با درصدریزدانه 15% در لایه </a:t>
            </a:r>
            <a:r>
              <a:rPr lang="en-US" sz="2800" dirty="0"/>
              <a:t>T</a:t>
            </a:r>
            <a:r>
              <a:rPr lang="en-US" sz="2800" baseline="-25000" dirty="0"/>
              <a:t>I</a:t>
            </a:r>
            <a:r>
              <a:rPr lang="fa-IR" sz="2800" dirty="0" smtClean="0">
                <a:solidFill>
                  <a:srgbClr val="0000FF"/>
                </a:solidFill>
                <a:cs typeface="B Koodak" pitchFamily="2" charset="-78"/>
              </a:rPr>
              <a:t> بر حسب میلیمتر است.  </a:t>
            </a:r>
            <a:endParaRPr lang="en-US" sz="2800" dirty="0">
              <a:solidFill>
                <a:srgbClr val="C00000"/>
              </a:solidFill>
              <a:cs typeface="B Koodak" pitchFamily="2" charset="-7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599"/>
            <a:ext cx="8763000" cy="89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91297964"/>
              </p:ext>
            </p:extLst>
          </p:nvPr>
        </p:nvGraphicFramePr>
        <p:xfrm>
          <a:off x="6629400" y="3379062"/>
          <a:ext cx="342900" cy="323850"/>
        </p:xfrm>
        <a:graphic>
          <a:graphicData uri="http://schemas.openxmlformats.org/presentationml/2006/ole">
            <mc:AlternateContent xmlns:mc="http://schemas.openxmlformats.org/markup-compatibility/2006">
              <mc:Choice xmlns:v="urn:schemas-microsoft-com:vml" Requires="v">
                <p:oleObj spid="_x0000_s11272" name="Equation" r:id="rId4" imgW="228600" imgH="190440" progId="Equation.3">
                  <p:embed/>
                </p:oleObj>
              </mc:Choice>
              <mc:Fallback>
                <p:oleObj name="Equation" r:id="rId4" imgW="228600" imgH="190440" progId="Equation.3">
                  <p:embed/>
                  <p:pic>
                    <p:nvPicPr>
                      <p:cNvPr id="0" name=""/>
                      <p:cNvPicPr/>
                      <p:nvPr/>
                    </p:nvPicPr>
                    <p:blipFill>
                      <a:blip r:embed="rId5"/>
                      <a:stretch>
                        <a:fillRect/>
                      </a:stretch>
                    </p:blipFill>
                    <p:spPr>
                      <a:xfrm>
                        <a:off x="6629400" y="3379062"/>
                        <a:ext cx="342900" cy="323850"/>
                      </a:xfrm>
                      <a:prstGeom prst="rect">
                        <a:avLst/>
                      </a:prstGeom>
                      <a:solidFill>
                        <a:srgbClr val="FFC000"/>
                      </a:solidFill>
                    </p:spPr>
                  </p:pic>
                </p:oleObj>
              </mc:Fallback>
            </mc:AlternateContent>
          </a:graphicData>
        </a:graphic>
      </p:graphicFrame>
    </p:spTree>
    <p:extLst>
      <p:ext uri="{BB962C8B-B14F-4D97-AF65-F5344CB8AC3E}">
        <p14:creationId xmlns:p14="http://schemas.microsoft.com/office/powerpoint/2010/main" val="1821446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05900" cy="6248400"/>
          </a:xfrm>
        </p:spPr>
        <p:txBody>
          <a:bodyPr>
            <a:normAutofit/>
          </a:bodyPr>
          <a:lstStyle/>
          <a:p>
            <a:pPr marL="0" indent="0" algn="r" rtl="1">
              <a:buNone/>
            </a:pPr>
            <a:r>
              <a:rPr lang="fa-IR" sz="2800" dirty="0" smtClean="0">
                <a:solidFill>
                  <a:srgbClr val="C00000"/>
                </a:solidFill>
                <a:cs typeface="B Koodak" pitchFamily="2" charset="-78"/>
              </a:rPr>
              <a:t>در حالت </a:t>
            </a:r>
            <a:r>
              <a:rPr lang="fa-IR" sz="2800" dirty="0">
                <a:solidFill>
                  <a:srgbClr val="C00000"/>
                </a:solidFill>
                <a:cs typeface="B Koodak" pitchFamily="2" charset="-78"/>
              </a:rPr>
              <a:t>زمین شیبدار معمولی (</a:t>
            </a:r>
            <a:r>
              <a:rPr lang="en-US" sz="2800" dirty="0"/>
              <a:t>a ground-slope model </a:t>
            </a:r>
            <a:r>
              <a:rPr lang="fa-IR" sz="2800" dirty="0">
                <a:solidFill>
                  <a:srgbClr val="C00000"/>
                </a:solidFill>
                <a:cs typeface="B Koodak" pitchFamily="2" charset="-78"/>
              </a:rPr>
              <a:t>) </a:t>
            </a:r>
            <a:r>
              <a:rPr lang="fa-IR" sz="2800" dirty="0" smtClean="0">
                <a:solidFill>
                  <a:srgbClr val="C00000"/>
                </a:solidFill>
                <a:cs typeface="B Koodak" pitchFamily="2" charset="-78"/>
              </a:rPr>
              <a:t>:</a:t>
            </a:r>
            <a:endParaRPr lang="fa-IR" sz="2800" dirty="0" smtClean="0">
              <a:solidFill>
                <a:srgbClr val="0000FF"/>
              </a:solidFill>
              <a:cs typeface="B Koodak" pitchFamily="2" charset="-78"/>
            </a:endParaRPr>
          </a:p>
          <a:p>
            <a:pPr marL="0" indent="0" algn="r" rtl="1">
              <a:buNone/>
            </a:pPr>
            <a:endParaRPr lang="fa-IR" sz="2800" dirty="0">
              <a:solidFill>
                <a:srgbClr val="0000FF"/>
              </a:solidFill>
              <a:cs typeface="B Koodak" pitchFamily="2" charset="-78"/>
            </a:endParaRPr>
          </a:p>
          <a:p>
            <a:pPr marL="0" indent="0" algn="r" rtl="1">
              <a:buNone/>
            </a:pPr>
            <a:endParaRPr lang="fa-IR" sz="2800" dirty="0" smtClean="0">
              <a:solidFill>
                <a:srgbClr val="0000FF"/>
              </a:solidFill>
              <a:cs typeface="B Koodak" pitchFamily="2" charset="-78"/>
            </a:endParaRPr>
          </a:p>
          <a:p>
            <a:pPr marL="0" indent="0" algn="r" rtl="1">
              <a:buNone/>
            </a:pPr>
            <a:r>
              <a:rPr lang="fa-IR" sz="2800" dirty="0">
                <a:solidFill>
                  <a:srgbClr val="0000FF"/>
                </a:solidFill>
                <a:cs typeface="B Koodak" pitchFamily="2" charset="-78"/>
              </a:rPr>
              <a:t> </a:t>
            </a:r>
            <a:r>
              <a:rPr lang="fa-IR" sz="2800" dirty="0" smtClean="0">
                <a:solidFill>
                  <a:srgbClr val="0000FF"/>
                </a:solidFill>
                <a:cs typeface="B Koodak" pitchFamily="2" charset="-78"/>
              </a:rPr>
              <a:t>  شیب زمین به درصد مطابق شکل و این رابطه با دقت تا 90% جابجایی را پیش بینی می کند. </a:t>
            </a:r>
            <a:endParaRPr lang="en-US" sz="2800" dirty="0">
              <a:solidFill>
                <a:srgbClr val="C00000"/>
              </a:solidFill>
              <a:cs typeface="B Koodak" pitchFamily="2" charset="-78"/>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599"/>
            <a:ext cx="8763000" cy="90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2751235767"/>
              </p:ext>
            </p:extLst>
          </p:nvPr>
        </p:nvGraphicFramePr>
        <p:xfrm>
          <a:off x="6400800" y="1163464"/>
          <a:ext cx="342900" cy="323850"/>
        </p:xfrm>
        <a:graphic>
          <a:graphicData uri="http://schemas.openxmlformats.org/presentationml/2006/ole">
            <mc:AlternateContent xmlns:mc="http://schemas.openxmlformats.org/markup-compatibility/2006">
              <mc:Choice xmlns:v="urn:schemas-microsoft-com:vml" Requires="v">
                <p:oleObj spid="_x0000_s12297" name="Equation" r:id="rId4" imgW="228600" imgH="190440" progId="Equation.3">
                  <p:embed/>
                </p:oleObj>
              </mc:Choice>
              <mc:Fallback>
                <p:oleObj name="Equation" r:id="rId4" imgW="228600" imgH="1904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163464"/>
                        <a:ext cx="342900" cy="3238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2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199" y="2895600"/>
            <a:ext cx="7746927" cy="397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446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38100" y="0"/>
            <a:ext cx="9105900" cy="6248400"/>
          </a:xfrm>
        </p:spPr>
        <p:txBody>
          <a:bodyPr>
            <a:normAutofit/>
          </a:bodyPr>
          <a:lstStyle/>
          <a:p>
            <a:pPr marL="0" indent="0" algn="r" rtl="1">
              <a:buNone/>
            </a:pPr>
            <a:r>
              <a:rPr lang="fa-IR" sz="2800" dirty="0" smtClean="0">
                <a:solidFill>
                  <a:srgbClr val="C00000"/>
                </a:solidFill>
                <a:cs typeface="B Koodak" pitchFamily="2" charset="-78"/>
              </a:rPr>
              <a:t>فراسنج های هندسی مورد نیاز در شکل نشان داده شده، </a:t>
            </a:r>
            <a:r>
              <a:rPr lang="en-US" sz="2800" dirty="0"/>
              <a:t>L</a:t>
            </a:r>
            <a:r>
              <a:rPr lang="fa-IR" sz="2800" dirty="0" smtClean="0">
                <a:solidFill>
                  <a:srgbClr val="C00000"/>
                </a:solidFill>
                <a:cs typeface="B Koodak" pitchFamily="2" charset="-78"/>
              </a:rPr>
              <a:t> فاصله پاشنه تا نقطه رخ شیب، </a:t>
            </a:r>
            <a:r>
              <a:rPr lang="en-US" sz="2800" b="1" i="1" dirty="0"/>
              <a:t>H</a:t>
            </a:r>
            <a:r>
              <a:rPr lang="fa-IR" sz="2800" dirty="0" smtClean="0">
                <a:solidFill>
                  <a:srgbClr val="C00000"/>
                </a:solidFill>
                <a:cs typeface="B Koodak" pitchFamily="2" charset="-78"/>
              </a:rPr>
              <a:t>ارتفاع بلوک لغزه (تراز تاج – تراز پاشنه)، </a:t>
            </a:r>
            <a:r>
              <a:rPr lang="en-US" sz="2800" i="1" dirty="0"/>
              <a:t>W</a:t>
            </a:r>
            <a:r>
              <a:rPr lang="fa-IR" sz="2800" dirty="0" smtClean="0">
                <a:solidFill>
                  <a:srgbClr val="C00000"/>
                </a:solidFill>
                <a:cs typeface="B Koodak" pitchFamily="2" charset="-78"/>
              </a:rPr>
              <a:t> نسبت سطح شیب بصورت (</a:t>
            </a:r>
            <a:r>
              <a:rPr lang="en-US" sz="2000" dirty="0"/>
              <a:t>= (</a:t>
            </a:r>
            <a:r>
              <a:rPr lang="en-US" sz="2000" dirty="0" smtClean="0"/>
              <a:t>H/L</a:t>
            </a:r>
            <a:r>
              <a:rPr lang="en-US" sz="2000" dirty="0"/>
              <a:t>)(100</a:t>
            </a:r>
            <a:r>
              <a:rPr lang="en-US" sz="2000" dirty="0" smtClean="0"/>
              <a:t>)</a:t>
            </a:r>
            <a:r>
              <a:rPr lang="fa-IR" sz="2800" dirty="0" smtClean="0">
                <a:solidFill>
                  <a:srgbClr val="C00000"/>
                </a:solidFill>
                <a:cs typeface="B Koodak" pitchFamily="2" charset="-78"/>
              </a:rPr>
              <a:t>)، </a:t>
            </a:r>
            <a:r>
              <a:rPr lang="en-US" sz="2800" b="1" i="1" dirty="0"/>
              <a:t>n</a:t>
            </a:r>
            <a:r>
              <a:rPr lang="fa-IR" sz="2800" dirty="0" smtClean="0">
                <a:solidFill>
                  <a:srgbClr val="C00000"/>
                </a:solidFill>
                <a:cs typeface="B Koodak" pitchFamily="2" charset="-78"/>
              </a:rPr>
              <a:t> درصد، </a:t>
            </a:r>
            <a:r>
              <a:rPr lang="en-US" sz="2800" dirty="0" smtClean="0"/>
              <a:t>S</a:t>
            </a:r>
            <a:r>
              <a:rPr lang="fa-IR" sz="2800" dirty="0" smtClean="0">
                <a:solidFill>
                  <a:srgbClr val="C00000"/>
                </a:solidFill>
                <a:cs typeface="B Koodak" pitchFamily="2" charset="-78"/>
              </a:rPr>
              <a:t> شیب طبیعی زمین بطرف دره به درصد (        )</a:t>
            </a:r>
            <a:r>
              <a:rPr lang="en-US" sz="2800" dirty="0" smtClean="0"/>
              <a:t> </a:t>
            </a:r>
            <a:r>
              <a:rPr lang="en-US" sz="2000" dirty="0"/>
              <a:t>(After Bartlett and </a:t>
            </a:r>
            <a:r>
              <a:rPr lang="en-US" sz="2000" dirty="0" err="1"/>
              <a:t>Youd</a:t>
            </a:r>
            <a:r>
              <a:rPr lang="en-US" sz="2000" dirty="0"/>
              <a:t>, 1992.)</a:t>
            </a:r>
            <a:r>
              <a:rPr lang="fa-IR" sz="2000" dirty="0" smtClean="0">
                <a:solidFill>
                  <a:srgbClr val="C00000"/>
                </a:solidFill>
                <a:cs typeface="B Koodak" pitchFamily="2" charset="-78"/>
              </a:rPr>
              <a:t> </a:t>
            </a:r>
            <a:endParaRPr lang="en-US" sz="2000" dirty="0">
              <a:solidFill>
                <a:srgbClr val="C00000"/>
              </a:solidFill>
              <a:cs typeface="B Koodak" pitchFamily="2" charset="-78"/>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371599"/>
            <a:ext cx="546038" cy="23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91" y="2209800"/>
            <a:ext cx="8863905" cy="467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446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مثال</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r>
              <a:rPr lang="fa-IR" sz="2800" dirty="0" smtClean="0">
                <a:solidFill>
                  <a:srgbClr val="C00000"/>
                </a:solidFill>
                <a:cs typeface="B Koodak" pitchFamily="2" charset="-78"/>
              </a:rPr>
              <a:t>مطلوبست محاسبه میزان جابجایی شیب در مثال قبلی در اثر زلزله </a:t>
            </a:r>
            <a:r>
              <a:rPr lang="en-US" sz="2000" b="1" i="1" dirty="0"/>
              <a:t>Mw </a:t>
            </a:r>
            <a:r>
              <a:rPr lang="en-US" sz="2000" dirty="0"/>
              <a:t>= </a:t>
            </a:r>
            <a:r>
              <a:rPr lang="en-US" sz="2000" dirty="0" smtClean="0"/>
              <a:t>6.5</a:t>
            </a:r>
            <a:r>
              <a:rPr lang="fa-IR" sz="2000" dirty="0" smtClean="0"/>
              <a:t> </a:t>
            </a:r>
            <a:r>
              <a:rPr lang="fa-IR" sz="2000" dirty="0" smtClean="0">
                <a:solidFill>
                  <a:srgbClr val="C00000"/>
                </a:solidFill>
                <a:cs typeface="B Koodak" pitchFamily="2" charset="-78"/>
              </a:rPr>
              <a:t>و</a:t>
            </a:r>
          </a:p>
          <a:p>
            <a:pPr marL="0" indent="0" algn="r" rtl="1">
              <a:buNone/>
            </a:pPr>
            <a:r>
              <a:rPr lang="en-US" sz="2000" b="1" i="1" dirty="0"/>
              <a:t>Mw </a:t>
            </a:r>
            <a:r>
              <a:rPr lang="en-US" sz="2000" dirty="0"/>
              <a:t>= 7.5 </a:t>
            </a:r>
            <a:r>
              <a:rPr lang="fa-IR" sz="2000" dirty="0" smtClean="0"/>
              <a:t> </a:t>
            </a:r>
            <a:r>
              <a:rPr lang="fa-IR" sz="2800" dirty="0" smtClean="0">
                <a:solidFill>
                  <a:srgbClr val="C00000"/>
                </a:solidFill>
                <a:cs typeface="B Koodak" pitchFamily="2" charset="-78"/>
              </a:rPr>
              <a:t>در فاصله افقی 30 کیلومتری از منبع زلزله.</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با توجه به هندسه شیب می توان برای (</a:t>
            </a:r>
            <a:r>
              <a:rPr lang="en-US" sz="1800" b="1" i="1" dirty="0"/>
              <a:t>Mw </a:t>
            </a:r>
            <a:r>
              <a:rPr lang="en-US" sz="1800" dirty="0"/>
              <a:t>= 6.5</a:t>
            </a:r>
            <a:r>
              <a:rPr lang="fa-IR" sz="1800" dirty="0"/>
              <a:t> </a:t>
            </a:r>
            <a:r>
              <a:rPr lang="fa-IR" sz="2800" dirty="0" smtClean="0">
                <a:solidFill>
                  <a:srgbClr val="0000FF"/>
                </a:solidFill>
                <a:cs typeface="B Koodak" pitchFamily="2" charset="-78"/>
              </a:rPr>
              <a:t>) نوشت:</a:t>
            </a:r>
          </a:p>
          <a:p>
            <a:pPr marL="0" indent="0" algn="r" rtl="1">
              <a:buNone/>
            </a:pPr>
            <a:endParaRPr lang="fa-IR" sz="2800" dirty="0">
              <a:solidFill>
                <a:srgbClr val="0000FF"/>
              </a:solidFill>
              <a:cs typeface="B Koodak" pitchFamily="2" charset="-78"/>
            </a:endParaRPr>
          </a:p>
          <a:p>
            <a:pPr marL="0" indent="0" algn="r" rtl="1">
              <a:buNone/>
            </a:pPr>
            <a:endParaRPr lang="fa-IR" sz="2800" dirty="0" smtClean="0">
              <a:solidFill>
                <a:srgbClr val="0000FF"/>
              </a:solidFill>
              <a:cs typeface="B Koodak" pitchFamily="2" charset="-78"/>
            </a:endParaRPr>
          </a:p>
          <a:p>
            <a:pPr marL="0" indent="0" algn="r" rtl="1">
              <a:buNone/>
            </a:pPr>
            <a:endParaRPr lang="fa-IR" sz="2800" dirty="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برای </a:t>
            </a:r>
            <a:r>
              <a:rPr lang="en-US" sz="2800" b="1" i="1" dirty="0"/>
              <a:t>Mw </a:t>
            </a:r>
            <a:r>
              <a:rPr lang="en-US" sz="2800" dirty="0"/>
              <a:t>= 7.5 </a:t>
            </a:r>
            <a:r>
              <a:rPr lang="fa-IR" sz="2800" dirty="0"/>
              <a:t> </a:t>
            </a:r>
            <a:r>
              <a:rPr lang="fa-IR" sz="2800" dirty="0" smtClean="0">
                <a:solidFill>
                  <a:srgbClr val="0000FF"/>
                </a:solidFill>
                <a:cs typeface="B Koodak" pitchFamily="2" charset="-78"/>
              </a:rPr>
              <a:t> :</a:t>
            </a:r>
            <a:endParaRPr lang="en-US" sz="2800" dirty="0"/>
          </a:p>
          <a:p>
            <a:pPr marL="0" indent="0" algn="r" rtl="1">
              <a:buNone/>
            </a:pPr>
            <a:endParaRPr lang="en-US" sz="2800" dirty="0">
              <a:solidFill>
                <a:srgbClr val="C00000"/>
              </a:solidFill>
              <a:cs typeface="B Koodak" pitchFamily="2" charset="-78"/>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 y="1066800"/>
            <a:ext cx="14986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2476500"/>
            <a:ext cx="8778240" cy="74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 y="3282950"/>
            <a:ext cx="3124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 y="4191000"/>
            <a:ext cx="891349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 y="5105400"/>
            <a:ext cx="3291840" cy="29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446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4"/>
          <p:cNvSpPr>
            <a:spLocks noChangeArrowheads="1"/>
          </p:cNvSpPr>
          <p:nvPr/>
        </p:nvSpPr>
        <p:spPr bwMode="auto">
          <a:xfrm>
            <a:off x="6096000" y="2967038"/>
            <a:ext cx="2895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50000"/>
              </a:spcBef>
            </a:pPr>
            <a:r>
              <a:rPr lang="en-US" sz="1600">
                <a:latin typeface="Book Antiqua" pitchFamily="18" charset="0"/>
                <a:cs typeface="B Koodak" pitchFamily="2" charset="-78"/>
              </a:rPr>
              <a:t>3.  </a:t>
            </a:r>
            <a:r>
              <a:rPr lang="en-US" sz="1600" b="1" u="sng">
                <a:latin typeface="Book Antiqua" pitchFamily="18" charset="0"/>
                <a:cs typeface="B Koodak" pitchFamily="2" charset="-78"/>
              </a:rPr>
              <a:t>Shear stress</a:t>
            </a:r>
            <a:r>
              <a:rPr lang="en-US" sz="1600">
                <a:latin typeface="Book Antiqua" pitchFamily="18" charset="0"/>
                <a:cs typeface="B Koodak" pitchFamily="2" charset="-78"/>
              </a:rPr>
              <a:t> causes rocks to slide past each other resulting in strike-slip faults</a:t>
            </a:r>
          </a:p>
        </p:txBody>
      </p:sp>
      <p:sp>
        <p:nvSpPr>
          <p:cNvPr id="355331" name="Rectangle 5"/>
          <p:cNvSpPr>
            <a:spLocks noChangeArrowheads="1"/>
          </p:cNvSpPr>
          <p:nvPr/>
        </p:nvSpPr>
        <p:spPr bwMode="auto">
          <a:xfrm>
            <a:off x="2971800" y="3044825"/>
            <a:ext cx="297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Book Antiqua" pitchFamily="18" charset="0"/>
                <a:cs typeface="B Koodak" pitchFamily="2" charset="-78"/>
              </a:rPr>
              <a:t>2.  </a:t>
            </a:r>
            <a:r>
              <a:rPr lang="en-US" sz="1600" b="1" u="sng">
                <a:latin typeface="Book Antiqua" pitchFamily="18" charset="0"/>
                <a:cs typeface="B Koodak" pitchFamily="2" charset="-78"/>
              </a:rPr>
              <a:t>Compression</a:t>
            </a:r>
            <a:r>
              <a:rPr lang="en-US" sz="1600">
                <a:latin typeface="Book Antiqua" pitchFamily="18" charset="0"/>
                <a:cs typeface="B Koodak" pitchFamily="2" charset="-78"/>
              </a:rPr>
              <a:t> squeezes rock together resulting in reverse faults</a:t>
            </a:r>
          </a:p>
        </p:txBody>
      </p:sp>
      <p:sp>
        <p:nvSpPr>
          <p:cNvPr id="355332" name="Rectangle 6"/>
          <p:cNvSpPr>
            <a:spLocks noChangeArrowheads="1"/>
          </p:cNvSpPr>
          <p:nvPr/>
        </p:nvSpPr>
        <p:spPr bwMode="auto">
          <a:xfrm>
            <a:off x="152400" y="3089275"/>
            <a:ext cx="2667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50000"/>
              </a:spcBef>
              <a:buFontTx/>
              <a:buAutoNum type="arabicPeriod"/>
            </a:pPr>
            <a:r>
              <a:rPr lang="en-US" sz="1600" b="1" u="sng">
                <a:latin typeface="Book Antiqua" pitchFamily="18" charset="0"/>
                <a:cs typeface="B Koodak" pitchFamily="2" charset="-78"/>
              </a:rPr>
              <a:t>Tension</a:t>
            </a:r>
            <a:r>
              <a:rPr lang="en-US" sz="1600">
                <a:latin typeface="Book Antiqua" pitchFamily="18" charset="0"/>
                <a:cs typeface="B Koodak" pitchFamily="2" charset="-78"/>
              </a:rPr>
              <a:t> pulls rocks apart resulting in normal faults</a:t>
            </a:r>
          </a:p>
        </p:txBody>
      </p:sp>
      <p:pic>
        <p:nvPicPr>
          <p:cNvPr id="355333" name="Picture 8" descr="USGS strike-s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4729163"/>
            <a:ext cx="2819400" cy="160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55334" name="Group 20"/>
          <p:cNvGrpSpPr>
            <a:grpSpLocks/>
          </p:cNvGrpSpPr>
          <p:nvPr/>
        </p:nvGrpSpPr>
        <p:grpSpPr bwMode="auto">
          <a:xfrm>
            <a:off x="0" y="4037013"/>
            <a:ext cx="2857500" cy="2314575"/>
            <a:chOff x="144" y="816"/>
            <a:chExt cx="1800" cy="1272"/>
          </a:xfrm>
        </p:grpSpPr>
        <p:pic>
          <p:nvPicPr>
            <p:cNvPr id="355346" name="Picture 7" descr="USGS normal fa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056"/>
              <a:ext cx="1800" cy="10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5347" name="AutoShape 9"/>
            <p:cNvSpPr>
              <a:spLocks noChangeArrowheads="1"/>
            </p:cNvSpPr>
            <p:nvPr/>
          </p:nvSpPr>
          <p:spPr bwMode="auto">
            <a:xfrm>
              <a:off x="432" y="816"/>
              <a:ext cx="528" cy="192"/>
            </a:xfrm>
            <a:prstGeom prst="leftArrow">
              <a:avLst>
                <a:gd name="adj1" fmla="val 50000"/>
                <a:gd name="adj2" fmla="val 68750"/>
              </a:avLst>
            </a:prstGeom>
            <a:solidFill>
              <a:schemeClr val="hlink"/>
            </a:solidFill>
            <a:ln w="9525">
              <a:solidFill>
                <a:schemeClr val="tx1"/>
              </a:solidFill>
              <a:miter lim="800000"/>
              <a:headEnd/>
              <a:tailEnd/>
            </a:ln>
          </p:spPr>
          <p:txBody>
            <a:bodyPr wrap="none" anchor="ctr"/>
            <a:lstStyle/>
            <a:p>
              <a:endParaRPr lang="en-US">
                <a:cs typeface="B Koodak" pitchFamily="2" charset="-78"/>
              </a:endParaRPr>
            </a:p>
          </p:txBody>
        </p:sp>
        <p:sp>
          <p:nvSpPr>
            <p:cNvPr id="355348" name="AutoShape 10"/>
            <p:cNvSpPr>
              <a:spLocks noChangeArrowheads="1"/>
            </p:cNvSpPr>
            <p:nvPr/>
          </p:nvSpPr>
          <p:spPr bwMode="auto">
            <a:xfrm>
              <a:off x="1104" y="816"/>
              <a:ext cx="576" cy="192"/>
            </a:xfrm>
            <a:prstGeom prst="rightArrow">
              <a:avLst>
                <a:gd name="adj1" fmla="val 50000"/>
                <a:gd name="adj2" fmla="val 75000"/>
              </a:avLst>
            </a:prstGeom>
            <a:solidFill>
              <a:schemeClr val="hlink"/>
            </a:solidFill>
            <a:ln w="9525">
              <a:solidFill>
                <a:schemeClr val="tx1"/>
              </a:solidFill>
              <a:miter lim="800000"/>
              <a:headEnd/>
              <a:tailEnd/>
            </a:ln>
          </p:spPr>
          <p:txBody>
            <a:bodyPr wrap="none" anchor="ctr"/>
            <a:lstStyle/>
            <a:p>
              <a:endParaRPr lang="en-US">
                <a:cs typeface="B Koodak" pitchFamily="2" charset="-78"/>
              </a:endParaRPr>
            </a:p>
          </p:txBody>
        </p:sp>
      </p:grpSp>
      <p:grpSp>
        <p:nvGrpSpPr>
          <p:cNvPr id="355335" name="Group 19"/>
          <p:cNvGrpSpPr>
            <a:grpSpLocks/>
          </p:cNvGrpSpPr>
          <p:nvPr/>
        </p:nvGrpSpPr>
        <p:grpSpPr bwMode="auto">
          <a:xfrm>
            <a:off x="2971800" y="4037013"/>
            <a:ext cx="3276600" cy="2314575"/>
            <a:chOff x="3072" y="1728"/>
            <a:chExt cx="1836" cy="1234"/>
          </a:xfrm>
        </p:grpSpPr>
        <p:pic>
          <p:nvPicPr>
            <p:cNvPr id="355343" name="Picture 3" descr="reverse fa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968"/>
              <a:ext cx="1836" cy="9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5344" name="AutoShape 11"/>
            <p:cNvSpPr>
              <a:spLocks noChangeArrowheads="1"/>
            </p:cNvSpPr>
            <p:nvPr/>
          </p:nvSpPr>
          <p:spPr bwMode="auto">
            <a:xfrm>
              <a:off x="3360" y="1728"/>
              <a:ext cx="576" cy="192"/>
            </a:xfrm>
            <a:prstGeom prst="rightArrow">
              <a:avLst>
                <a:gd name="adj1" fmla="val 50000"/>
                <a:gd name="adj2" fmla="val 75000"/>
              </a:avLst>
            </a:prstGeom>
            <a:solidFill>
              <a:schemeClr val="hlink"/>
            </a:solidFill>
            <a:ln w="9525">
              <a:solidFill>
                <a:schemeClr val="tx1"/>
              </a:solidFill>
              <a:miter lim="800000"/>
              <a:headEnd/>
              <a:tailEnd/>
            </a:ln>
          </p:spPr>
          <p:txBody>
            <a:bodyPr wrap="none" anchor="ctr"/>
            <a:lstStyle/>
            <a:p>
              <a:endParaRPr lang="en-US">
                <a:cs typeface="B Koodak" pitchFamily="2" charset="-78"/>
              </a:endParaRPr>
            </a:p>
          </p:txBody>
        </p:sp>
        <p:sp>
          <p:nvSpPr>
            <p:cNvPr id="355345" name="AutoShape 12"/>
            <p:cNvSpPr>
              <a:spLocks noChangeArrowheads="1"/>
            </p:cNvSpPr>
            <p:nvPr/>
          </p:nvSpPr>
          <p:spPr bwMode="auto">
            <a:xfrm>
              <a:off x="4032" y="1728"/>
              <a:ext cx="528" cy="192"/>
            </a:xfrm>
            <a:prstGeom prst="leftArrow">
              <a:avLst>
                <a:gd name="adj1" fmla="val 50000"/>
                <a:gd name="adj2" fmla="val 68750"/>
              </a:avLst>
            </a:prstGeom>
            <a:solidFill>
              <a:schemeClr val="hlink"/>
            </a:solidFill>
            <a:ln w="9525">
              <a:solidFill>
                <a:schemeClr val="tx1"/>
              </a:solidFill>
              <a:miter lim="800000"/>
              <a:headEnd/>
              <a:tailEnd/>
            </a:ln>
          </p:spPr>
          <p:txBody>
            <a:bodyPr wrap="none" anchor="ctr"/>
            <a:lstStyle/>
            <a:p>
              <a:endParaRPr lang="en-US">
                <a:cs typeface="B Koodak" pitchFamily="2" charset="-78"/>
              </a:endParaRPr>
            </a:p>
          </p:txBody>
        </p:sp>
      </p:grpSp>
      <p:sp>
        <p:nvSpPr>
          <p:cNvPr id="355336" name="AutoShape 13"/>
          <p:cNvSpPr>
            <a:spLocks noChangeArrowheads="1"/>
          </p:cNvSpPr>
          <p:nvPr/>
        </p:nvSpPr>
        <p:spPr bwMode="auto">
          <a:xfrm rot="1285518">
            <a:off x="7208838" y="4070350"/>
            <a:ext cx="900112" cy="396875"/>
          </a:xfrm>
          <a:prstGeom prst="rightArrow">
            <a:avLst>
              <a:gd name="adj1" fmla="val 50000"/>
              <a:gd name="adj2" fmla="val 56700"/>
            </a:avLst>
          </a:prstGeom>
          <a:solidFill>
            <a:schemeClr val="hlink"/>
          </a:solidFill>
          <a:ln w="9525">
            <a:solidFill>
              <a:schemeClr val="tx1"/>
            </a:solidFill>
            <a:miter lim="800000"/>
            <a:headEnd/>
            <a:tailEnd/>
          </a:ln>
        </p:spPr>
        <p:txBody>
          <a:bodyPr wrap="none" anchor="ctr"/>
          <a:lstStyle/>
          <a:p>
            <a:endParaRPr lang="en-US">
              <a:cs typeface="B Koodak" pitchFamily="2" charset="-78"/>
            </a:endParaRPr>
          </a:p>
        </p:txBody>
      </p:sp>
      <p:sp>
        <p:nvSpPr>
          <p:cNvPr id="355337" name="AutoShape 14"/>
          <p:cNvSpPr>
            <a:spLocks noChangeArrowheads="1"/>
          </p:cNvSpPr>
          <p:nvPr/>
        </p:nvSpPr>
        <p:spPr bwMode="auto">
          <a:xfrm rot="-9584928">
            <a:off x="6675438" y="4146550"/>
            <a:ext cx="990600" cy="366713"/>
          </a:xfrm>
          <a:prstGeom prst="rightArrow">
            <a:avLst>
              <a:gd name="adj1" fmla="val 50000"/>
              <a:gd name="adj2" fmla="val 67532"/>
            </a:avLst>
          </a:prstGeom>
          <a:solidFill>
            <a:schemeClr val="hlink"/>
          </a:solidFill>
          <a:ln w="9525">
            <a:solidFill>
              <a:schemeClr val="tx1"/>
            </a:solidFill>
            <a:miter lim="800000"/>
            <a:headEnd/>
            <a:tailEnd/>
          </a:ln>
        </p:spPr>
        <p:txBody>
          <a:bodyPr wrap="none" anchor="ctr"/>
          <a:lstStyle/>
          <a:p>
            <a:endParaRPr lang="en-US">
              <a:cs typeface="B Koodak" pitchFamily="2" charset="-78"/>
            </a:endParaRPr>
          </a:p>
        </p:txBody>
      </p:sp>
      <p:sp>
        <p:nvSpPr>
          <p:cNvPr id="25615" name="Text Box 15"/>
          <p:cNvSpPr txBox="1">
            <a:spLocks noChangeArrowheads="1"/>
          </p:cNvSpPr>
          <p:nvPr/>
        </p:nvSpPr>
        <p:spPr bwMode="auto">
          <a:xfrm>
            <a:off x="-38100" y="90488"/>
            <a:ext cx="9182100" cy="585787"/>
          </a:xfrm>
          <a:prstGeom prst="rect">
            <a:avLst/>
          </a:prstGeom>
          <a:noFill/>
          <a:ln w="9525">
            <a:noFill/>
            <a:miter lim="800000"/>
            <a:headEnd/>
            <a:tailEnd/>
          </a:ln>
          <a:effectLst/>
        </p:spPr>
        <p:txBody>
          <a:bodyPr>
            <a:spAutoFit/>
          </a:bodyPr>
          <a:lstStyle/>
          <a:p>
            <a:pPr>
              <a:spcBef>
                <a:spcPct val="50000"/>
              </a:spcBef>
              <a:defRPr/>
            </a:pPr>
            <a:r>
              <a:rPr lang="en-US" sz="3200" b="1" dirty="0">
                <a:effectLst>
                  <a:outerShdw blurRad="38100" dist="38100" dir="2700000" algn="tl">
                    <a:srgbClr val="FFFFFF"/>
                  </a:outerShdw>
                </a:effectLst>
                <a:latin typeface="Book Antiqua" pitchFamily="18" charset="0"/>
                <a:cs typeface="B Koodak" pitchFamily="2" charset="-78"/>
              </a:rPr>
              <a:t>Fault Types</a:t>
            </a:r>
            <a:r>
              <a:rPr lang="fa-IR" sz="3200" b="1" dirty="0">
                <a:solidFill>
                  <a:srgbClr val="C00000"/>
                </a:solidFill>
                <a:effectLst>
                  <a:outerShdw blurRad="38100" dist="38100" dir="2700000" algn="tl">
                    <a:srgbClr val="FFFFFF"/>
                  </a:outerShdw>
                </a:effectLst>
                <a:latin typeface="Book Antiqua" pitchFamily="18" charset="0"/>
                <a:cs typeface="B Koodak" pitchFamily="2" charset="-78"/>
              </a:rPr>
              <a:t>انواع گسل                                                              </a:t>
            </a:r>
            <a:endParaRPr lang="en-US" sz="3200" b="1" dirty="0">
              <a:solidFill>
                <a:srgbClr val="C00000"/>
              </a:solidFill>
              <a:effectLst>
                <a:outerShdw blurRad="38100" dist="38100" dir="2700000" algn="tl">
                  <a:srgbClr val="FFFFFF"/>
                </a:outerShdw>
              </a:effectLst>
              <a:latin typeface="Book Antiqua" pitchFamily="18" charset="0"/>
              <a:cs typeface="B Koodak" pitchFamily="2" charset="-78"/>
            </a:endParaRPr>
          </a:p>
        </p:txBody>
      </p:sp>
      <p:sp>
        <p:nvSpPr>
          <p:cNvPr id="355339" name="Rectangle 16"/>
          <p:cNvSpPr>
            <a:spLocks noChangeArrowheads="1"/>
          </p:cNvSpPr>
          <p:nvPr/>
        </p:nvSpPr>
        <p:spPr bwMode="auto">
          <a:xfrm>
            <a:off x="152400" y="635158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i="1">
                <a:latin typeface="Book Antiqua" pitchFamily="18" charset="0"/>
                <a:cs typeface="B Koodak" pitchFamily="2" charset="-78"/>
              </a:rPr>
              <a:t>(</a:t>
            </a:r>
            <a:r>
              <a:rPr lang="en-US" sz="1200" i="1">
                <a:latin typeface="Book Antiqua" pitchFamily="18" charset="0"/>
                <a:cs typeface="B Koodak" pitchFamily="2" charset="-78"/>
              </a:rPr>
              <a:t>Credit: U.S. Geological Survey Department of the Interior/USGS)</a:t>
            </a:r>
          </a:p>
        </p:txBody>
      </p:sp>
      <p:sp>
        <p:nvSpPr>
          <p:cNvPr id="355340" name="Rectangle 17"/>
          <p:cNvSpPr>
            <a:spLocks noChangeArrowheads="1"/>
          </p:cNvSpPr>
          <p:nvPr/>
        </p:nvSpPr>
        <p:spPr bwMode="auto">
          <a:xfrm>
            <a:off x="6248400" y="6351588"/>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i="1">
                <a:latin typeface="Book Antiqua" pitchFamily="18" charset="0"/>
                <a:cs typeface="B Koodak" pitchFamily="2" charset="-78"/>
              </a:rPr>
              <a:t>(</a:t>
            </a:r>
            <a:r>
              <a:rPr lang="en-US" sz="1200" i="1">
                <a:latin typeface="Book Antiqua" pitchFamily="18" charset="0"/>
                <a:cs typeface="B Koodak" pitchFamily="2" charset="-78"/>
              </a:rPr>
              <a:t>Credit: U.S. Geological Survey Department of the Interior/USGS)</a:t>
            </a:r>
          </a:p>
        </p:txBody>
      </p:sp>
      <p:sp>
        <p:nvSpPr>
          <p:cNvPr id="355341" name="Rectangle 18"/>
          <p:cNvSpPr>
            <a:spLocks noChangeArrowheads="1"/>
          </p:cNvSpPr>
          <p:nvPr/>
        </p:nvSpPr>
        <p:spPr bwMode="auto">
          <a:xfrm>
            <a:off x="3324225" y="6351588"/>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i="1">
                <a:latin typeface="Book Antiqua" pitchFamily="18" charset="0"/>
                <a:cs typeface="B Koodak" pitchFamily="2" charset="-78"/>
              </a:rPr>
              <a:t>(</a:t>
            </a:r>
            <a:r>
              <a:rPr lang="en-US" sz="1200" i="1">
                <a:latin typeface="Book Antiqua" pitchFamily="18" charset="0"/>
                <a:cs typeface="B Koodak" pitchFamily="2" charset="-78"/>
              </a:rPr>
              <a:t>Credit: U.S. Geological Survey Department of the Interior/USGS)</a:t>
            </a:r>
          </a:p>
        </p:txBody>
      </p:sp>
      <p:sp>
        <p:nvSpPr>
          <p:cNvPr id="355342" name="Text Box 21"/>
          <p:cNvSpPr txBox="1">
            <a:spLocks noChangeArrowheads="1"/>
          </p:cNvSpPr>
          <p:nvPr/>
        </p:nvSpPr>
        <p:spPr bwMode="auto">
          <a:xfrm>
            <a:off x="-19050" y="676275"/>
            <a:ext cx="91440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buFont typeface="Wingdings" pitchFamily="2" charset="2"/>
              <a:buNone/>
            </a:pPr>
            <a:r>
              <a:rPr lang="fa-IR" sz="2800">
                <a:latin typeface="Book Antiqua" pitchFamily="18" charset="0"/>
                <a:cs typeface="B Koodak" pitchFamily="2" charset="-78"/>
              </a:rPr>
              <a:t>سطح لغزش گسل (</a:t>
            </a:r>
            <a:r>
              <a:rPr lang="en-US" sz="2000" b="1">
                <a:latin typeface="Book Antiqua" pitchFamily="18" charset="0"/>
                <a:cs typeface="B Koodak" pitchFamily="2" charset="-78"/>
              </a:rPr>
              <a:t>Fault surfaces</a:t>
            </a:r>
            <a:r>
              <a:rPr lang="en-US" sz="2000">
                <a:latin typeface="Book Antiqua" pitchFamily="18" charset="0"/>
                <a:cs typeface="B Koodak" pitchFamily="2" charset="-78"/>
              </a:rPr>
              <a:t> </a:t>
            </a:r>
            <a:r>
              <a:rPr lang="fa-IR" sz="2800">
                <a:latin typeface="Book Antiqua" pitchFamily="18" charset="0"/>
                <a:cs typeface="B Koodak" pitchFamily="2" charset="-78"/>
              </a:rPr>
              <a:t>) گاهی گیرکرده (</a:t>
            </a:r>
            <a:r>
              <a:rPr lang="en-US" sz="2800">
                <a:latin typeface="Book Antiqua" pitchFamily="18" charset="0"/>
                <a:cs typeface="B Koodak" pitchFamily="2" charset="-78"/>
              </a:rPr>
              <a:t>stuck</a:t>
            </a:r>
            <a:r>
              <a:rPr lang="fa-IR" sz="2800">
                <a:latin typeface="Book Antiqua" pitchFamily="18" charset="0"/>
                <a:cs typeface="B Koodak" pitchFamily="2" charset="-78"/>
              </a:rPr>
              <a:t>) و انرژی وقوع کرنش در آن ذخیره شده که با افزایش شدت دراین سطح، این انرژی حرکت شدید زلزله </a:t>
            </a:r>
            <a:r>
              <a:rPr lang="fa-IR" sz="2800">
                <a:solidFill>
                  <a:srgbClr val="FFCCFF"/>
                </a:solidFill>
                <a:latin typeface="Book Antiqua" pitchFamily="18" charset="0"/>
                <a:cs typeface="B Koodak" pitchFamily="2" charset="-78"/>
              </a:rPr>
              <a:t>(همراه با حرارت و دود و لرزش شدید) </a:t>
            </a:r>
            <a:r>
              <a:rPr lang="fa-IR" sz="2800">
                <a:latin typeface="Book Antiqua" pitchFamily="18" charset="0"/>
                <a:cs typeface="B Koodak" pitchFamily="2" charset="-78"/>
              </a:rPr>
              <a:t>حاصل می شود. </a:t>
            </a:r>
            <a:endParaRPr lang="fa-IR" sz="2800">
              <a:solidFill>
                <a:srgbClr val="FFFF00"/>
              </a:solidFill>
              <a:latin typeface="Book Antiqua" pitchFamily="18" charset="0"/>
              <a:cs typeface="B Koodak" pitchFamily="2" charset="-78"/>
            </a:endParaRPr>
          </a:p>
          <a:p>
            <a:pPr algn="just" rtl="1" eaLnBrk="1" hangingPunct="1">
              <a:buFont typeface="Wingdings" pitchFamily="2" charset="2"/>
              <a:buNone/>
            </a:pPr>
            <a:r>
              <a:rPr lang="fa-IR" sz="2800">
                <a:solidFill>
                  <a:srgbClr val="FFFF00"/>
                </a:solidFill>
                <a:latin typeface="Book Antiqua" pitchFamily="18" charset="0"/>
                <a:cs typeface="B Koodak" pitchFamily="2" charset="-78"/>
              </a:rPr>
              <a:t>در حالت عمومی سه نوع گسل در پوسته زمین قابل معرفی است:</a:t>
            </a:r>
            <a:endParaRPr lang="fa-IR" sz="800">
              <a:solidFill>
                <a:srgbClr val="FFFF00"/>
              </a:solidFill>
              <a:latin typeface="Book Antiqua" pitchFamily="18" charset="0"/>
              <a:cs typeface="B Koodak" pitchFamily="2" charset="-78"/>
            </a:endParaRPr>
          </a:p>
          <a:p>
            <a:pPr algn="just" rtl="1" eaLnBrk="1" hangingPunct="1">
              <a:lnSpc>
                <a:spcPct val="150000"/>
              </a:lnSpc>
            </a:pPr>
            <a:r>
              <a:rPr lang="fa-IR" sz="2800">
                <a:solidFill>
                  <a:srgbClr val="FFFF00"/>
                </a:solidFill>
                <a:latin typeface="Book Antiqua" pitchFamily="18" charset="0"/>
                <a:cs typeface="B Koodak" pitchFamily="2" charset="-78"/>
              </a:rPr>
              <a:t>    </a:t>
            </a:r>
            <a:r>
              <a:rPr lang="fa-IR" sz="2800">
                <a:solidFill>
                  <a:srgbClr val="00FFFF"/>
                </a:solidFill>
                <a:latin typeface="Book Antiqua" pitchFamily="18" charset="0"/>
                <a:cs typeface="B Koodak" pitchFamily="2" charset="-78"/>
              </a:rPr>
              <a:t>(گسل جهش لغزشی)       </a:t>
            </a:r>
            <a:r>
              <a:rPr lang="fa-IR" sz="2800">
                <a:solidFill>
                  <a:srgbClr val="FFFF00"/>
                </a:solidFill>
                <a:latin typeface="Book Antiqua" pitchFamily="18" charset="0"/>
                <a:cs typeface="B Koodak" pitchFamily="2" charset="-78"/>
              </a:rPr>
              <a:t>    </a:t>
            </a:r>
            <a:r>
              <a:rPr lang="fa-IR" sz="2800">
                <a:solidFill>
                  <a:srgbClr val="00FFFF"/>
                </a:solidFill>
                <a:latin typeface="Book Antiqua" pitchFamily="18" charset="0"/>
                <a:cs typeface="B Koodak" pitchFamily="2" charset="-78"/>
              </a:rPr>
              <a:t>(گسل معکوس)               </a:t>
            </a:r>
            <a:r>
              <a:rPr lang="fa-IR" sz="2800">
                <a:solidFill>
                  <a:srgbClr val="FFFF00"/>
                </a:solidFill>
                <a:latin typeface="Book Antiqua" pitchFamily="18" charset="0"/>
                <a:cs typeface="B Koodak" pitchFamily="2" charset="-78"/>
              </a:rPr>
              <a:t>    </a:t>
            </a:r>
            <a:r>
              <a:rPr lang="fa-IR" sz="2800">
                <a:solidFill>
                  <a:srgbClr val="00FFFF"/>
                </a:solidFill>
                <a:latin typeface="Book Antiqua" pitchFamily="18" charset="0"/>
                <a:cs typeface="B Koodak" pitchFamily="2" charset="-78"/>
              </a:rPr>
              <a:t>(گسل معمولی)</a:t>
            </a:r>
          </a:p>
          <a:p>
            <a:pPr algn="just" rtl="1" eaLnBrk="1" hangingPunct="1">
              <a:lnSpc>
                <a:spcPct val="150000"/>
              </a:lnSpc>
            </a:pPr>
            <a:endParaRPr lang="fa-IR" sz="2800">
              <a:solidFill>
                <a:srgbClr val="00FFFF"/>
              </a:solidFill>
              <a:latin typeface="Book Antiqua" pitchFamily="18" charset="0"/>
              <a:cs typeface="B Koodak" pitchFamily="2" charset="-78"/>
            </a:endParaRPr>
          </a:p>
          <a:p>
            <a:pPr algn="just" rtl="1" eaLnBrk="1" hangingPunct="1">
              <a:lnSpc>
                <a:spcPct val="150000"/>
              </a:lnSpc>
              <a:buFont typeface="Wingdings" pitchFamily="2" charset="2"/>
              <a:buNone/>
            </a:pPr>
            <a:endParaRPr lang="fa-IR" sz="2800">
              <a:solidFill>
                <a:srgbClr val="00FFFF"/>
              </a:solidFill>
              <a:latin typeface="Book Antiqua" pitchFamily="18" charset="0"/>
              <a:cs typeface="B Koodak" pitchFamily="2" charset="-78"/>
            </a:endParaRPr>
          </a:p>
        </p:txBody>
      </p:sp>
    </p:spTree>
    <p:extLst>
      <p:ext uri="{BB962C8B-B14F-4D97-AF65-F5344CB8AC3E}">
        <p14:creationId xmlns:p14="http://schemas.microsoft.com/office/powerpoint/2010/main" val="30612604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252413" y="631825"/>
            <a:ext cx="9378951"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rtl="1">
              <a:spcBef>
                <a:spcPct val="50000"/>
              </a:spcBef>
            </a:pPr>
            <a:r>
              <a:rPr lang="fa-IR" sz="2800">
                <a:latin typeface="Book Antiqua" pitchFamily="18" charset="0"/>
                <a:cs typeface="B Koodak" pitchFamily="2" charset="-78"/>
              </a:rPr>
              <a:t>این نوع گسل با کشیده شدن طرفین،بازشدگی در سطح جدایش به طرفین حاصل می شود. در نواحی کوهسار، گسل در بین بلوکهای کوهی خود،   این نوع گسل  وجوددارند. </a:t>
            </a:r>
            <a:r>
              <a:rPr lang="fa-IR" sz="2800">
                <a:solidFill>
                  <a:srgbClr val="FFFF00"/>
                </a:solidFill>
                <a:latin typeface="Book Antiqua" pitchFamily="18" charset="0"/>
                <a:cs typeface="B Koodak" pitchFamily="2" charset="-78"/>
              </a:rPr>
              <a:t>در این گسل ها بلوک سمت دیواره آویخته نسبت به بلوک دیواره پایه که سطح شیب دارزیرین لغزش را تشکیل می دهد، پائین می رود.</a:t>
            </a:r>
            <a:endParaRPr lang="fa-IR" sz="2800">
              <a:latin typeface="Book Antiqua" pitchFamily="18" charset="0"/>
              <a:cs typeface="B Koodak" pitchFamily="2" charset="-78"/>
            </a:endParaRPr>
          </a:p>
        </p:txBody>
      </p:sp>
      <p:sp>
        <p:nvSpPr>
          <p:cNvPr id="31747" name="Text Box 3"/>
          <p:cNvSpPr txBox="1">
            <a:spLocks noChangeArrowheads="1"/>
          </p:cNvSpPr>
          <p:nvPr/>
        </p:nvSpPr>
        <p:spPr bwMode="auto">
          <a:xfrm>
            <a:off x="0" y="0"/>
            <a:ext cx="9144000" cy="584200"/>
          </a:xfrm>
          <a:prstGeom prst="rect">
            <a:avLst/>
          </a:prstGeom>
          <a:noFill/>
          <a:ln w="9525" algn="ctr">
            <a:noFill/>
            <a:miter lim="800000"/>
            <a:headEnd/>
            <a:tailEnd/>
          </a:ln>
          <a:effectLst/>
        </p:spPr>
        <p:txBody>
          <a:bodyPr>
            <a:spAutoFit/>
          </a:bodyPr>
          <a:lstStyle/>
          <a:p>
            <a:pPr>
              <a:spcBef>
                <a:spcPct val="50000"/>
              </a:spcBef>
              <a:defRPr/>
            </a:pPr>
            <a:r>
              <a:rPr lang="en-US" sz="2400" b="1" dirty="0">
                <a:effectLst>
                  <a:outerShdw blurRad="38100" dist="38100" dir="2700000" algn="tl">
                    <a:srgbClr val="FFFFFF"/>
                  </a:outerShdw>
                </a:effectLst>
                <a:latin typeface="Book Antiqua" pitchFamily="18" charset="0"/>
                <a:cs typeface="B Koodak" pitchFamily="2" charset="-78"/>
              </a:rPr>
              <a:t>Faults: Normal Faults</a:t>
            </a:r>
            <a:r>
              <a:rPr lang="fa-IR" sz="3200" b="1" dirty="0">
                <a:solidFill>
                  <a:srgbClr val="FFFF00"/>
                </a:solidFill>
                <a:effectLst>
                  <a:outerShdw blurRad="38100" dist="38100" dir="2700000" algn="tl">
                    <a:srgbClr val="FFFFFF"/>
                  </a:outerShdw>
                </a:effectLst>
                <a:latin typeface="Book Antiqua" pitchFamily="18" charset="0"/>
                <a:cs typeface="B Koodak" pitchFamily="2" charset="-78"/>
              </a:rPr>
              <a:t>گسل معمولی                                    </a:t>
            </a:r>
            <a:endParaRPr lang="en-US" sz="2400" b="1" dirty="0">
              <a:effectLst>
                <a:outerShdw blurRad="38100" dist="38100" dir="2700000" algn="tl">
                  <a:srgbClr val="FFFFFF"/>
                </a:outerShdw>
              </a:effectLst>
              <a:latin typeface="Book Antiqua" pitchFamily="18" charset="0"/>
              <a:cs typeface="B Koodak" pitchFamily="2" charset="-78"/>
            </a:endParaRPr>
          </a:p>
        </p:txBody>
      </p:sp>
      <p:grpSp>
        <p:nvGrpSpPr>
          <p:cNvPr id="356356" name="Group 4"/>
          <p:cNvGrpSpPr>
            <a:grpSpLocks/>
          </p:cNvGrpSpPr>
          <p:nvPr/>
        </p:nvGrpSpPr>
        <p:grpSpPr bwMode="auto">
          <a:xfrm>
            <a:off x="134938" y="3189288"/>
            <a:ext cx="4592637" cy="2693987"/>
            <a:chOff x="144" y="2112"/>
            <a:chExt cx="2736" cy="1569"/>
          </a:xfrm>
        </p:grpSpPr>
        <p:pic>
          <p:nvPicPr>
            <p:cNvPr id="356385" name="Picture 5" descr="USGS normal 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112"/>
              <a:ext cx="2736" cy="156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6386" name="Line 6"/>
            <p:cNvSpPr>
              <a:spLocks noChangeShapeType="1"/>
            </p:cNvSpPr>
            <p:nvPr/>
          </p:nvSpPr>
          <p:spPr bwMode="auto">
            <a:xfrm flipV="1">
              <a:off x="1473" y="2166"/>
              <a:ext cx="790" cy="279"/>
            </a:xfrm>
            <a:prstGeom prst="line">
              <a:avLst/>
            </a:prstGeom>
            <a:noFill/>
            <a:ln w="76200">
              <a:solidFill>
                <a:srgbClr val="FF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6387" name="Line 7"/>
            <p:cNvSpPr>
              <a:spLocks noChangeShapeType="1"/>
            </p:cNvSpPr>
            <p:nvPr/>
          </p:nvSpPr>
          <p:spPr bwMode="auto">
            <a:xfrm flipH="1">
              <a:off x="428" y="2581"/>
              <a:ext cx="781" cy="264"/>
            </a:xfrm>
            <a:prstGeom prst="line">
              <a:avLst/>
            </a:prstGeom>
            <a:noFill/>
            <a:ln w="76200">
              <a:solidFill>
                <a:srgbClr val="FF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56357" name="Text Box 8"/>
          <p:cNvSpPr txBox="1">
            <a:spLocks noChangeArrowheads="1"/>
          </p:cNvSpPr>
          <p:nvPr/>
        </p:nvSpPr>
        <p:spPr bwMode="auto">
          <a:xfrm rot="1021809">
            <a:off x="242888" y="502285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solidFill>
                  <a:srgbClr val="FFFF00"/>
                </a:solidFill>
                <a:cs typeface="B Koodak" pitchFamily="2" charset="-78"/>
              </a:rPr>
              <a:t>Hanging Wall</a:t>
            </a:r>
          </a:p>
        </p:txBody>
      </p:sp>
      <p:sp>
        <p:nvSpPr>
          <p:cNvPr id="356358" name="Text Box 9"/>
          <p:cNvSpPr txBox="1">
            <a:spLocks noChangeArrowheads="1"/>
          </p:cNvSpPr>
          <p:nvPr/>
        </p:nvSpPr>
        <p:spPr bwMode="auto">
          <a:xfrm rot="-728849">
            <a:off x="3048000" y="4953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solidFill>
                  <a:srgbClr val="FFFF00"/>
                </a:solidFill>
                <a:cs typeface="B Koodak" pitchFamily="2" charset="-78"/>
              </a:rPr>
              <a:t>Footwall</a:t>
            </a:r>
          </a:p>
        </p:txBody>
      </p:sp>
      <p:sp>
        <p:nvSpPr>
          <p:cNvPr id="356359" name="Text Box 10"/>
          <p:cNvSpPr txBox="1">
            <a:spLocks noChangeArrowheads="1"/>
          </p:cNvSpPr>
          <p:nvPr/>
        </p:nvSpPr>
        <p:spPr bwMode="auto">
          <a:xfrm>
            <a:off x="152400" y="5943600"/>
            <a:ext cx="4343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latin typeface="Book Antiqua" pitchFamily="18" charset="0"/>
                <a:cs typeface="B Koodak" pitchFamily="2" charset="-78"/>
              </a:rPr>
              <a:t>Relative movement of two blocks indicating a normal fault.</a:t>
            </a:r>
            <a:r>
              <a:rPr lang="en-US">
                <a:latin typeface="Book Antiqua" pitchFamily="18" charset="0"/>
                <a:cs typeface="B Koodak" pitchFamily="2" charset="-78"/>
              </a:rPr>
              <a:t>  </a:t>
            </a:r>
            <a:r>
              <a:rPr lang="en-US" sz="1200" b="1" i="1">
                <a:latin typeface="Book Antiqua" pitchFamily="18" charset="0"/>
                <a:cs typeface="B Koodak" pitchFamily="2" charset="-78"/>
              </a:rPr>
              <a:t>(</a:t>
            </a:r>
            <a:r>
              <a:rPr lang="en-US" sz="1200" i="1">
                <a:latin typeface="Book Antiqua" pitchFamily="18" charset="0"/>
                <a:cs typeface="B Koodak" pitchFamily="2" charset="-78"/>
              </a:rPr>
              <a:t>Credit: Modified after U.S. Geological Survey Department of the Interior/USGS)</a:t>
            </a:r>
            <a:endParaRPr lang="en-US" sz="1200" b="1" i="1">
              <a:latin typeface="Book Antiqua" pitchFamily="18" charset="0"/>
              <a:cs typeface="B Koodak" pitchFamily="2" charset="-78"/>
            </a:endParaRPr>
          </a:p>
        </p:txBody>
      </p:sp>
      <p:sp>
        <p:nvSpPr>
          <p:cNvPr id="356360" name="Text Box 11"/>
          <p:cNvSpPr txBox="1">
            <a:spLocks noChangeArrowheads="1"/>
          </p:cNvSpPr>
          <p:nvPr/>
        </p:nvSpPr>
        <p:spPr bwMode="auto">
          <a:xfrm>
            <a:off x="4876800" y="6019800"/>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400">
                <a:latin typeface="Book Antiqua" pitchFamily="18" charset="0"/>
                <a:cs typeface="B Koodak" pitchFamily="2" charset="-78"/>
              </a:rPr>
              <a:t>Diagrammatic sketch of the two types of blocks used in identifying normal faults.</a:t>
            </a:r>
          </a:p>
        </p:txBody>
      </p:sp>
      <p:grpSp>
        <p:nvGrpSpPr>
          <p:cNvPr id="356361" name="Group 12"/>
          <p:cNvGrpSpPr>
            <a:grpSpLocks/>
          </p:cNvGrpSpPr>
          <p:nvPr/>
        </p:nvGrpSpPr>
        <p:grpSpPr bwMode="auto">
          <a:xfrm>
            <a:off x="4953000" y="2654300"/>
            <a:ext cx="4038600" cy="3136900"/>
            <a:chOff x="3120" y="2016"/>
            <a:chExt cx="2400" cy="1728"/>
          </a:xfrm>
        </p:grpSpPr>
        <p:grpSp>
          <p:nvGrpSpPr>
            <p:cNvPr id="356365" name="Group 13"/>
            <p:cNvGrpSpPr>
              <a:grpSpLocks/>
            </p:cNvGrpSpPr>
            <p:nvPr/>
          </p:nvGrpSpPr>
          <p:grpSpPr bwMode="auto">
            <a:xfrm>
              <a:off x="3120" y="2016"/>
              <a:ext cx="2400" cy="1728"/>
              <a:chOff x="3264" y="1296"/>
              <a:chExt cx="2064" cy="1344"/>
            </a:xfrm>
          </p:grpSpPr>
          <p:grpSp>
            <p:nvGrpSpPr>
              <p:cNvPr id="356368" name="Group 14"/>
              <p:cNvGrpSpPr>
                <a:grpSpLocks/>
              </p:cNvGrpSpPr>
              <p:nvPr/>
            </p:nvGrpSpPr>
            <p:grpSpPr bwMode="auto">
              <a:xfrm>
                <a:off x="3264" y="1488"/>
                <a:ext cx="2064" cy="1152"/>
                <a:chOff x="3264" y="1488"/>
                <a:chExt cx="2064" cy="1152"/>
              </a:xfrm>
            </p:grpSpPr>
            <p:pic>
              <p:nvPicPr>
                <p:cNvPr id="356379" name="Picture 15" descr="MCj033419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2112"/>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80" name="AutoShape 16"/>
                <p:cNvSpPr>
                  <a:spLocks noChangeArrowheads="1"/>
                </p:cNvSpPr>
                <p:nvPr/>
              </p:nvSpPr>
              <p:spPr bwMode="auto">
                <a:xfrm>
                  <a:off x="3264" y="1488"/>
                  <a:ext cx="2064" cy="1152"/>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B Koodak" pitchFamily="2" charset="-78"/>
                  </a:endParaRPr>
                </a:p>
              </p:txBody>
            </p:sp>
            <p:sp>
              <p:nvSpPr>
                <p:cNvPr id="356381" name="Line 17"/>
                <p:cNvSpPr>
                  <a:spLocks noChangeShapeType="1"/>
                </p:cNvSpPr>
                <p:nvPr/>
              </p:nvSpPr>
              <p:spPr bwMode="auto">
                <a:xfrm flipH="1">
                  <a:off x="4368" y="1488"/>
                  <a:ext cx="265"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382" name="AutoShape 18"/>
                <p:cNvSpPr>
                  <a:spLocks noChangeArrowheads="1"/>
                </p:cNvSpPr>
                <p:nvPr/>
              </p:nvSpPr>
              <p:spPr bwMode="auto">
                <a:xfrm>
                  <a:off x="3840" y="2112"/>
                  <a:ext cx="212" cy="288"/>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B Koodak" pitchFamily="2" charset="-78"/>
                  </a:endParaRPr>
                </a:p>
              </p:txBody>
            </p:sp>
            <p:sp>
              <p:nvSpPr>
                <p:cNvPr id="356383" name="Line 19"/>
                <p:cNvSpPr>
                  <a:spLocks noChangeShapeType="1"/>
                </p:cNvSpPr>
                <p:nvPr/>
              </p:nvSpPr>
              <p:spPr bwMode="auto">
                <a:xfrm flipH="1">
                  <a:off x="4032" y="1776"/>
                  <a:ext cx="33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384" name="Line 20"/>
                <p:cNvSpPr>
                  <a:spLocks noChangeShapeType="1"/>
                </p:cNvSpPr>
                <p:nvPr/>
              </p:nvSpPr>
              <p:spPr bwMode="auto">
                <a:xfrm flipH="1">
                  <a:off x="3552" y="2304"/>
                  <a:ext cx="33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6369" name="Group 21"/>
              <p:cNvGrpSpPr>
                <a:grpSpLocks/>
              </p:cNvGrpSpPr>
              <p:nvPr/>
            </p:nvGrpSpPr>
            <p:grpSpPr bwMode="auto">
              <a:xfrm>
                <a:off x="3312" y="1296"/>
                <a:ext cx="1776" cy="1283"/>
                <a:chOff x="3312" y="1296"/>
                <a:chExt cx="1776" cy="1283"/>
              </a:xfrm>
            </p:grpSpPr>
            <p:sp>
              <p:nvSpPr>
                <p:cNvPr id="356370" name="Text Box 22"/>
                <p:cNvSpPr txBox="1">
                  <a:spLocks noChangeArrowheads="1"/>
                </p:cNvSpPr>
                <p:nvPr/>
              </p:nvSpPr>
              <p:spPr bwMode="auto">
                <a:xfrm>
                  <a:off x="3312" y="2256"/>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000">
                      <a:cs typeface="B Koodak" pitchFamily="2" charset="-78"/>
                    </a:rPr>
                    <a:t>Hanging Wall</a:t>
                  </a:r>
                </a:p>
              </p:txBody>
            </p:sp>
            <p:sp>
              <p:nvSpPr>
                <p:cNvPr id="356371" name="Text Box 23"/>
                <p:cNvSpPr txBox="1">
                  <a:spLocks noChangeArrowheads="1"/>
                </p:cNvSpPr>
                <p:nvPr/>
              </p:nvSpPr>
              <p:spPr bwMode="auto">
                <a:xfrm>
                  <a:off x="3696" y="2448"/>
                  <a:ext cx="52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000">
                      <a:cs typeface="B Koodak" pitchFamily="2" charset="-78"/>
                    </a:rPr>
                    <a:t>Foot Wall</a:t>
                  </a:r>
                </a:p>
              </p:txBody>
            </p:sp>
            <p:sp>
              <p:nvSpPr>
                <p:cNvPr id="356372" name="Tree"/>
                <p:cNvSpPr>
                  <a:spLocks noEditPoints="1" noChangeArrowheads="1"/>
                </p:cNvSpPr>
                <p:nvPr/>
              </p:nvSpPr>
              <p:spPr bwMode="auto">
                <a:xfrm>
                  <a:off x="3363" y="1440"/>
                  <a:ext cx="237"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7694720 60000 65536"/>
                    <a:gd name="T15" fmla="*/ 11796480 60000 65536"/>
                    <a:gd name="T16" fmla="*/ 11796480 60000 65536"/>
                    <a:gd name="T17" fmla="*/ 11796480 60000 65536"/>
                    <a:gd name="T18" fmla="*/ 0 60000 65536"/>
                    <a:gd name="T19" fmla="*/ 0 60000 65536"/>
                    <a:gd name="T20" fmla="*/ 0 60000 65536"/>
                    <a:gd name="T21" fmla="*/ 729 w 21600"/>
                    <a:gd name="T22" fmla="*/ 22451 h 21600"/>
                    <a:gd name="T23" fmla="*/ 21053 w 21600"/>
                    <a:gd name="T24" fmla="*/ 28276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6373" name="Tree"/>
                <p:cNvSpPr>
                  <a:spLocks noEditPoints="1" noChangeArrowheads="1"/>
                </p:cNvSpPr>
                <p:nvPr/>
              </p:nvSpPr>
              <p:spPr bwMode="auto">
                <a:xfrm>
                  <a:off x="4704" y="1296"/>
                  <a:ext cx="240"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7694720 60000 65536"/>
                    <a:gd name="T15" fmla="*/ 11796480 60000 65536"/>
                    <a:gd name="T16" fmla="*/ 11796480 60000 65536"/>
                    <a:gd name="T17" fmla="*/ 11796480 60000 65536"/>
                    <a:gd name="T18" fmla="*/ 0 60000 65536"/>
                    <a:gd name="T19" fmla="*/ 0 60000 65536"/>
                    <a:gd name="T20" fmla="*/ 0 60000 65536"/>
                    <a:gd name="T21" fmla="*/ 720 w 21600"/>
                    <a:gd name="T22" fmla="*/ 22451 h 21600"/>
                    <a:gd name="T23" fmla="*/ 21060 w 21600"/>
                    <a:gd name="T24" fmla="*/ 28276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6374" name="Tree"/>
                <p:cNvSpPr>
                  <a:spLocks noEditPoints="1" noChangeArrowheads="1"/>
                </p:cNvSpPr>
                <p:nvPr/>
              </p:nvSpPr>
              <p:spPr bwMode="auto">
                <a:xfrm>
                  <a:off x="3744" y="1440"/>
                  <a:ext cx="240"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7694720 60000 65536"/>
                    <a:gd name="T15" fmla="*/ 11796480 60000 65536"/>
                    <a:gd name="T16" fmla="*/ 11796480 60000 65536"/>
                    <a:gd name="T17" fmla="*/ 11796480 60000 65536"/>
                    <a:gd name="T18" fmla="*/ 0 60000 65536"/>
                    <a:gd name="T19" fmla="*/ 0 60000 65536"/>
                    <a:gd name="T20" fmla="*/ 0 60000 65536"/>
                    <a:gd name="T21" fmla="*/ 720 w 21600"/>
                    <a:gd name="T22" fmla="*/ 22451 h 21600"/>
                    <a:gd name="T23" fmla="*/ 21060 w 21600"/>
                    <a:gd name="T24" fmla="*/ 28276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6375" name="Tree"/>
                <p:cNvSpPr>
                  <a:spLocks noEditPoints="1" noChangeArrowheads="1"/>
                </p:cNvSpPr>
                <p:nvPr/>
              </p:nvSpPr>
              <p:spPr bwMode="auto">
                <a:xfrm>
                  <a:off x="3936" y="1296"/>
                  <a:ext cx="288" cy="3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7694720 60000 65536"/>
                    <a:gd name="T15" fmla="*/ 11796480 60000 65536"/>
                    <a:gd name="T16" fmla="*/ 11796480 60000 65536"/>
                    <a:gd name="T17" fmla="*/ 11796480 60000 65536"/>
                    <a:gd name="T18" fmla="*/ 0 60000 65536"/>
                    <a:gd name="T19" fmla="*/ 0 60000 65536"/>
                    <a:gd name="T20" fmla="*/ 0 60000 65536"/>
                    <a:gd name="T21" fmla="*/ 750 w 21600"/>
                    <a:gd name="T22" fmla="*/ 22457 h 21600"/>
                    <a:gd name="T23" fmla="*/ 21075 w 21600"/>
                    <a:gd name="T24" fmla="*/ 28286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6376" name="Tree"/>
                <p:cNvSpPr>
                  <a:spLocks noEditPoints="1" noChangeArrowheads="1"/>
                </p:cNvSpPr>
                <p:nvPr/>
              </p:nvSpPr>
              <p:spPr bwMode="auto">
                <a:xfrm>
                  <a:off x="4848" y="1392"/>
                  <a:ext cx="240"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7694720 60000 65536"/>
                    <a:gd name="T15" fmla="*/ 11796480 60000 65536"/>
                    <a:gd name="T16" fmla="*/ 11796480 60000 65536"/>
                    <a:gd name="T17" fmla="*/ 11796480 60000 65536"/>
                    <a:gd name="T18" fmla="*/ 0 60000 65536"/>
                    <a:gd name="T19" fmla="*/ 0 60000 65536"/>
                    <a:gd name="T20" fmla="*/ 0 60000 65536"/>
                    <a:gd name="T21" fmla="*/ 720 w 21600"/>
                    <a:gd name="T22" fmla="*/ 22451 h 21600"/>
                    <a:gd name="T23" fmla="*/ 21060 w 21600"/>
                    <a:gd name="T24" fmla="*/ 28276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6377" name="Line 29"/>
                <p:cNvSpPr>
                  <a:spLocks noChangeShapeType="1"/>
                </p:cNvSpPr>
                <p:nvPr/>
              </p:nvSpPr>
              <p:spPr bwMode="auto">
                <a:xfrm flipH="1">
                  <a:off x="3648" y="254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6378" name="Line 30"/>
                <p:cNvSpPr>
                  <a:spLocks noChangeShapeType="1"/>
                </p:cNvSpPr>
                <p:nvPr/>
              </p:nvSpPr>
              <p:spPr bwMode="auto">
                <a:xfrm>
                  <a:off x="3600" y="2400"/>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56366" name="Text Box 31"/>
            <p:cNvSpPr txBox="1">
              <a:spLocks noChangeArrowheads="1"/>
            </p:cNvSpPr>
            <p:nvPr/>
          </p:nvSpPr>
          <p:spPr bwMode="auto">
            <a:xfrm>
              <a:off x="4368" y="3024"/>
              <a:ext cx="7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400">
                  <a:latin typeface="Book Antiqua" pitchFamily="18" charset="0"/>
                  <a:cs typeface="B Koodak" pitchFamily="2" charset="-78"/>
                </a:rPr>
                <a:t>Footwall block</a:t>
              </a:r>
            </a:p>
          </p:txBody>
        </p:sp>
        <p:sp>
          <p:nvSpPr>
            <p:cNvPr id="356367" name="Text Box 32"/>
            <p:cNvSpPr txBox="1">
              <a:spLocks noChangeArrowheads="1"/>
            </p:cNvSpPr>
            <p:nvPr/>
          </p:nvSpPr>
          <p:spPr bwMode="auto">
            <a:xfrm>
              <a:off x="3168" y="2736"/>
              <a:ext cx="7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400">
                  <a:latin typeface="Book Antiqua" pitchFamily="18" charset="0"/>
                  <a:cs typeface="B Koodak" pitchFamily="2" charset="-78"/>
                </a:rPr>
                <a:t>Hanging wall block</a:t>
              </a:r>
            </a:p>
          </p:txBody>
        </p:sp>
      </p:grpSp>
      <p:sp>
        <p:nvSpPr>
          <p:cNvPr id="2" name="Rectangle 1"/>
          <p:cNvSpPr/>
          <p:nvPr/>
        </p:nvSpPr>
        <p:spPr>
          <a:xfrm>
            <a:off x="190516" y="4519114"/>
            <a:ext cx="1933543" cy="523220"/>
          </a:xfrm>
          <a:prstGeom prst="rect">
            <a:avLst/>
          </a:prstGeom>
        </p:spPr>
        <p:txBody>
          <a:bodyPr wrap="none">
            <a:spAutoFit/>
            <a:scene3d>
              <a:camera prst="orthographicFront">
                <a:rot lat="0" lon="0" rev="20400000"/>
              </a:camera>
              <a:lightRig rig="threePt" dir="t"/>
            </a:scene3d>
          </a:bodyPr>
          <a:lstStyle/>
          <a:p>
            <a:pPr>
              <a:defRPr/>
            </a:pPr>
            <a:r>
              <a:rPr lang="fa-IR" sz="2800" b="1" dirty="0">
                <a:solidFill>
                  <a:srgbClr val="00FFFF"/>
                </a:solidFill>
                <a:latin typeface="Book Antiqua" pitchFamily="18" charset="0"/>
                <a:cs typeface="B Koodak" pitchFamily="2" charset="-78"/>
              </a:rPr>
              <a:t>دیواره آویخته </a:t>
            </a:r>
            <a:endParaRPr lang="en-US" sz="2800" b="1" dirty="0">
              <a:solidFill>
                <a:srgbClr val="00FFFF"/>
              </a:solidFill>
            </a:endParaRPr>
          </a:p>
        </p:txBody>
      </p:sp>
      <p:sp>
        <p:nvSpPr>
          <p:cNvPr id="3" name="Rectangle 2"/>
          <p:cNvSpPr/>
          <p:nvPr/>
        </p:nvSpPr>
        <p:spPr>
          <a:xfrm>
            <a:off x="3121407" y="4371723"/>
            <a:ext cx="1529586" cy="523220"/>
          </a:xfrm>
          <a:prstGeom prst="rect">
            <a:avLst/>
          </a:prstGeom>
        </p:spPr>
        <p:txBody>
          <a:bodyPr wrap="none">
            <a:spAutoFit/>
            <a:scene3d>
              <a:camera prst="orthographicFront">
                <a:rot lat="0" lon="0" rev="600000"/>
              </a:camera>
              <a:lightRig rig="threePt" dir="t"/>
            </a:scene3d>
          </a:bodyPr>
          <a:lstStyle/>
          <a:p>
            <a:pPr>
              <a:defRPr/>
            </a:pPr>
            <a:r>
              <a:rPr lang="fa-IR" sz="2800" dirty="0">
                <a:solidFill>
                  <a:srgbClr val="00FFFF"/>
                </a:solidFill>
                <a:latin typeface="Book Antiqua" pitchFamily="18" charset="0"/>
                <a:cs typeface="B Koodak" pitchFamily="2" charset="-78"/>
              </a:rPr>
              <a:t>دیواره پایه </a:t>
            </a:r>
            <a:endParaRPr lang="en-US" sz="2800" dirty="0">
              <a:solidFill>
                <a:srgbClr val="00FFFF"/>
              </a:solidFill>
            </a:endParaRPr>
          </a:p>
        </p:txBody>
      </p:sp>
      <p:sp>
        <p:nvSpPr>
          <p:cNvPr id="356364" name="Rectangle 34"/>
          <p:cNvSpPr>
            <a:spLocks noChangeArrowheads="1"/>
          </p:cNvSpPr>
          <p:nvPr/>
        </p:nvSpPr>
        <p:spPr bwMode="auto">
          <a:xfrm>
            <a:off x="1943100" y="2752725"/>
            <a:ext cx="1116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2400">
                <a:solidFill>
                  <a:srgbClr val="FFFF00"/>
                </a:solidFill>
                <a:latin typeface="Book Antiqua" pitchFamily="18" charset="0"/>
                <a:cs typeface="B Koodak" pitchFamily="2" charset="-78"/>
              </a:rPr>
              <a:t>بازشدگی</a:t>
            </a:r>
            <a:endParaRPr lang="en-US" sz="2400"/>
          </a:p>
        </p:txBody>
      </p:sp>
    </p:spTree>
    <p:extLst>
      <p:ext uri="{BB962C8B-B14F-4D97-AF65-F5344CB8AC3E}">
        <p14:creationId xmlns:p14="http://schemas.microsoft.com/office/powerpoint/2010/main" val="2046038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تحلیل شبه استاتیک بلوک لغزشی نیومارک</a:t>
            </a:r>
            <a:endParaRPr lang="en-US" dirty="0">
              <a:cs typeface="B Koodak" pitchFamily="2" charset="-78"/>
            </a:endParaRPr>
          </a:p>
        </p:txBody>
      </p:sp>
      <p:sp>
        <p:nvSpPr>
          <p:cNvPr id="3" name="Content Placeholder 2"/>
          <p:cNvSpPr>
            <a:spLocks noGrp="1"/>
          </p:cNvSpPr>
          <p:nvPr>
            <p:ph idx="1"/>
          </p:nvPr>
        </p:nvSpPr>
        <p:spPr>
          <a:xfrm>
            <a:off x="0" y="609600"/>
            <a:ext cx="9121833" cy="6248400"/>
          </a:xfrm>
        </p:spPr>
        <p:txBody>
          <a:bodyPr>
            <a:normAutofit/>
          </a:bodyPr>
          <a:lstStyle/>
          <a:p>
            <a:pPr marL="0" indent="0" algn="r" rtl="1">
              <a:buNone/>
            </a:pPr>
            <a:r>
              <a:rPr lang="fa-IR" sz="2800" dirty="0" smtClean="0">
                <a:solidFill>
                  <a:srgbClr val="C00000"/>
                </a:solidFill>
                <a:cs typeface="B Koodak" pitchFamily="2" charset="-78"/>
              </a:rPr>
              <a:t> این روش براساس تعادل حدی بوده و شاخصی برای پایداری (تعیین ضریب اطمینان در برابر شروع لغزش) است. میزان تغییر شکل در این روش مورد نظر نمی باشد. </a:t>
            </a: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نیومارک (1995) رفتار شیروانی را در اثر حرکت زمین بستر (مطابق شکل) با نیروی مقاوم</a:t>
            </a:r>
            <a:r>
              <a:rPr lang="en-US" sz="2800" dirty="0" smtClean="0">
                <a:solidFill>
                  <a:srgbClr val="008000"/>
                </a:solidFill>
                <a:cs typeface="B Koodak" pitchFamily="2" charset="-78"/>
              </a:rPr>
              <a:t> </a:t>
            </a:r>
            <a:r>
              <a:rPr lang="fa-IR" sz="2800" dirty="0" smtClean="0">
                <a:solidFill>
                  <a:srgbClr val="008000"/>
                </a:solidFill>
                <a:cs typeface="B Koodak" pitchFamily="2" charset="-78"/>
              </a:rPr>
              <a:t> استاتیکی </a:t>
            </a:r>
            <a:r>
              <a:rPr lang="en-US" sz="2800" dirty="0" err="1" smtClean="0">
                <a:solidFill>
                  <a:srgbClr val="008000"/>
                </a:solidFill>
                <a:cs typeface="B Koodak" pitchFamily="2" charset="-78"/>
              </a:rPr>
              <a:t>Rs</a:t>
            </a:r>
            <a:r>
              <a:rPr lang="fa-IR" sz="2800" dirty="0" smtClean="0">
                <a:solidFill>
                  <a:srgbClr val="008000"/>
                </a:solidFill>
                <a:cs typeface="B Koodak" pitchFamily="2" charset="-78"/>
              </a:rPr>
              <a:t> و نیروی محرک استاتیکی </a:t>
            </a:r>
            <a:r>
              <a:rPr lang="en-US" sz="2800" dirty="0" smtClean="0">
                <a:solidFill>
                  <a:srgbClr val="008000"/>
                </a:solidFill>
                <a:cs typeface="B Koodak" pitchFamily="2" charset="-78"/>
              </a:rPr>
              <a:t>Ds</a:t>
            </a:r>
            <a:r>
              <a:rPr lang="fa-IR" sz="2800" dirty="0" smtClean="0">
                <a:solidFill>
                  <a:srgbClr val="008000"/>
                </a:solidFill>
                <a:cs typeface="B Koodak" pitchFamily="2" charset="-78"/>
              </a:rPr>
              <a:t> با فرض </a:t>
            </a:r>
            <a:r>
              <a:rPr lang="en-US" sz="2800" dirty="0" smtClean="0">
                <a:solidFill>
                  <a:srgbClr val="008000"/>
                </a:solidFill>
                <a:cs typeface="B Koodak" pitchFamily="2" charset="-78"/>
              </a:rPr>
              <a:t>C=0</a:t>
            </a:r>
            <a:r>
              <a:rPr lang="fa-IR" sz="2800" dirty="0" smtClean="0">
                <a:solidFill>
                  <a:srgbClr val="008000"/>
                </a:solidFill>
                <a:cs typeface="B Koodak" pitchFamily="2" charset="-78"/>
              </a:rPr>
              <a:t> ضریب اطمینان زیر را ارائه نمود:</a:t>
            </a:r>
            <a:r>
              <a:rPr lang="en-US" sz="2800" dirty="0" smtClean="0">
                <a:solidFill>
                  <a:srgbClr val="008000"/>
                </a:solidFill>
                <a:cs typeface="B Koodak" pitchFamily="2" charset="-78"/>
              </a:rPr>
              <a:t>      </a:t>
            </a:r>
            <a:r>
              <a:rPr lang="fa-IR" sz="2800" dirty="0" smtClean="0">
                <a:solidFill>
                  <a:srgbClr val="008000"/>
                </a:solidFill>
                <a:cs typeface="B Koodak" pitchFamily="2" charset="-78"/>
              </a:rPr>
              <a:t>  </a:t>
            </a:r>
          </a:p>
          <a:p>
            <a:pPr marL="0" indent="0" algn="r" rtl="1">
              <a:buNone/>
            </a:pPr>
            <a:endParaRPr lang="fa-IR" sz="2800" dirty="0">
              <a:solidFill>
                <a:srgbClr val="008000"/>
              </a:solidFill>
              <a:cs typeface="B Koodak" pitchFamily="2" charset="-78"/>
            </a:endParaRPr>
          </a:p>
          <a:p>
            <a:pPr marL="0" indent="0" algn="r" rtl="1">
              <a:buNone/>
            </a:pPr>
            <a:endParaRPr lang="fa-IR" sz="2800" dirty="0" smtClean="0">
              <a:solidFill>
                <a:srgbClr val="008000"/>
              </a:solidFill>
              <a:cs typeface="B Koodak" pitchFamily="2" charset="-78"/>
            </a:endParaRPr>
          </a:p>
          <a:p>
            <a:pPr marL="0" indent="0" algn="r" rtl="1">
              <a:buNone/>
            </a:pPr>
            <a:endParaRPr lang="fa-IR" sz="2800" dirty="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 </a:t>
            </a:r>
            <a:endParaRPr lang="en-US" sz="2800" dirty="0">
              <a:solidFill>
                <a:srgbClr val="C00000"/>
              </a:solidFill>
              <a:cs typeface="B Koodak"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66093471"/>
              </p:ext>
            </p:extLst>
          </p:nvPr>
        </p:nvGraphicFramePr>
        <p:xfrm>
          <a:off x="914400" y="3048000"/>
          <a:ext cx="3626068" cy="762000"/>
        </p:xfrm>
        <a:graphic>
          <a:graphicData uri="http://schemas.openxmlformats.org/presentationml/2006/ole">
            <mc:AlternateContent xmlns:mc="http://schemas.openxmlformats.org/markup-compatibility/2006">
              <mc:Choice xmlns:v="urn:schemas-microsoft-com:vml" Requires="v">
                <p:oleObj spid="_x0000_s1042" name="Equation" r:id="rId3" imgW="1752480" imgH="368280" progId="Equation.3">
                  <p:embed/>
                </p:oleObj>
              </mc:Choice>
              <mc:Fallback>
                <p:oleObj name="Equation" r:id="rId3" imgW="1752480" imgH="368280" progId="Equation.3">
                  <p:embed/>
                  <p:pic>
                    <p:nvPicPr>
                      <p:cNvPr id="0" name=""/>
                      <p:cNvPicPr/>
                      <p:nvPr/>
                    </p:nvPicPr>
                    <p:blipFill>
                      <a:blip r:embed="rId4"/>
                      <a:stretch>
                        <a:fillRect/>
                      </a:stretch>
                    </p:blipFill>
                    <p:spPr>
                      <a:xfrm>
                        <a:off x="914400" y="3048000"/>
                        <a:ext cx="3626068" cy="762000"/>
                      </a:xfrm>
                      <a:prstGeom prst="rect">
                        <a:avLst/>
                      </a:prstGeom>
                    </p:spPr>
                  </p:pic>
                </p:oleObj>
              </mc:Fallback>
            </mc:AlternateContent>
          </a:graphicData>
        </a:graphic>
      </p:graphicFrame>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912828"/>
            <a:ext cx="9007306" cy="292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ext Box 2"/>
          <p:cNvSpPr txBox="1">
            <a:spLocks noChangeArrowheads="1"/>
          </p:cNvSpPr>
          <p:nvPr/>
        </p:nvSpPr>
        <p:spPr bwMode="auto">
          <a:xfrm>
            <a:off x="0" y="76517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pPr>
            <a:r>
              <a:rPr lang="fa-IR" sz="2800">
                <a:solidFill>
                  <a:srgbClr val="FFFF00"/>
                </a:solidFill>
                <a:latin typeface="Book Antiqua" pitchFamily="18" charset="0"/>
                <a:cs typeface="B Koodak" pitchFamily="2" charset="-78"/>
              </a:rPr>
              <a:t>برعکس گسل معمولی، بلوک آویخته در اثر فشار طرفین روی سطح شیبدار گسل بالا رفته و در لایه های سنگی چروک یا تاخوردگی ایجاد می نماید. </a:t>
            </a:r>
          </a:p>
        </p:txBody>
      </p:sp>
      <p:sp>
        <p:nvSpPr>
          <p:cNvPr id="33795" name="Text Box 3"/>
          <p:cNvSpPr txBox="1">
            <a:spLocks noChangeArrowheads="1"/>
          </p:cNvSpPr>
          <p:nvPr/>
        </p:nvSpPr>
        <p:spPr bwMode="auto">
          <a:xfrm>
            <a:off x="0" y="0"/>
            <a:ext cx="9144000" cy="646113"/>
          </a:xfrm>
          <a:prstGeom prst="rect">
            <a:avLst/>
          </a:prstGeom>
          <a:noFill/>
          <a:ln w="9525" algn="ctr">
            <a:noFill/>
            <a:miter lim="800000"/>
            <a:headEnd/>
            <a:tailEnd/>
          </a:ln>
          <a:effectLst/>
        </p:spPr>
        <p:txBody>
          <a:bodyPr>
            <a:spAutoFit/>
          </a:bodyPr>
          <a:lstStyle/>
          <a:p>
            <a:pPr>
              <a:spcBef>
                <a:spcPct val="50000"/>
              </a:spcBef>
              <a:defRPr/>
            </a:pPr>
            <a:r>
              <a:rPr lang="en-US" sz="2400" b="1" dirty="0">
                <a:effectLst>
                  <a:outerShdw blurRad="38100" dist="38100" dir="2700000" algn="tl">
                    <a:srgbClr val="FFFFFF"/>
                  </a:outerShdw>
                </a:effectLst>
                <a:latin typeface="Book Antiqua" pitchFamily="18" charset="0"/>
                <a:cs typeface="B Koodak" pitchFamily="2" charset="-78"/>
              </a:rPr>
              <a:t>Faults:  Reverse Faults</a:t>
            </a:r>
            <a:r>
              <a:rPr lang="fa-IR" sz="3600" b="1" dirty="0">
                <a:solidFill>
                  <a:srgbClr val="FFFF00"/>
                </a:solidFill>
                <a:effectLst>
                  <a:outerShdw blurRad="38100" dist="38100" dir="2700000" algn="tl">
                    <a:srgbClr val="FFFFFF"/>
                  </a:outerShdw>
                </a:effectLst>
                <a:latin typeface="Book Antiqua" pitchFamily="18" charset="0"/>
                <a:cs typeface="B Koodak" pitchFamily="2" charset="-78"/>
              </a:rPr>
              <a:t>گسل معکوس                                  </a:t>
            </a:r>
            <a:endParaRPr lang="en-US" sz="3600" b="1" dirty="0">
              <a:effectLst>
                <a:outerShdw blurRad="38100" dist="38100" dir="2700000" algn="tl">
                  <a:srgbClr val="FFFFFF"/>
                </a:outerShdw>
              </a:effectLst>
              <a:latin typeface="Book Antiqua" pitchFamily="18" charset="0"/>
              <a:cs typeface="B Koodak" pitchFamily="2" charset="-78"/>
            </a:endParaRPr>
          </a:p>
        </p:txBody>
      </p:sp>
      <p:grpSp>
        <p:nvGrpSpPr>
          <p:cNvPr id="357380" name="Group 4"/>
          <p:cNvGrpSpPr>
            <a:grpSpLocks/>
          </p:cNvGrpSpPr>
          <p:nvPr/>
        </p:nvGrpSpPr>
        <p:grpSpPr bwMode="auto">
          <a:xfrm>
            <a:off x="4953000" y="2133600"/>
            <a:ext cx="4191000" cy="3657600"/>
            <a:chOff x="3120" y="2016"/>
            <a:chExt cx="2400" cy="1728"/>
          </a:xfrm>
        </p:grpSpPr>
        <p:grpSp>
          <p:nvGrpSpPr>
            <p:cNvPr id="357390" name="Group 5"/>
            <p:cNvGrpSpPr>
              <a:grpSpLocks/>
            </p:cNvGrpSpPr>
            <p:nvPr/>
          </p:nvGrpSpPr>
          <p:grpSpPr bwMode="auto">
            <a:xfrm>
              <a:off x="3120" y="2016"/>
              <a:ext cx="2400" cy="1728"/>
              <a:chOff x="3264" y="1296"/>
              <a:chExt cx="2064" cy="1344"/>
            </a:xfrm>
          </p:grpSpPr>
          <p:grpSp>
            <p:nvGrpSpPr>
              <p:cNvPr id="357393" name="Group 6"/>
              <p:cNvGrpSpPr>
                <a:grpSpLocks/>
              </p:cNvGrpSpPr>
              <p:nvPr/>
            </p:nvGrpSpPr>
            <p:grpSpPr bwMode="auto">
              <a:xfrm>
                <a:off x="3264" y="1488"/>
                <a:ext cx="2064" cy="1152"/>
                <a:chOff x="3264" y="1488"/>
                <a:chExt cx="2064" cy="1152"/>
              </a:xfrm>
            </p:grpSpPr>
            <p:pic>
              <p:nvPicPr>
                <p:cNvPr id="357404" name="Picture 7" descr="MCj033419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4" y="1938"/>
                  <a:ext cx="32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405" name="AutoShape 8"/>
                <p:cNvSpPr>
                  <a:spLocks noChangeArrowheads="1"/>
                </p:cNvSpPr>
                <p:nvPr/>
              </p:nvSpPr>
              <p:spPr bwMode="auto">
                <a:xfrm>
                  <a:off x="3264" y="1488"/>
                  <a:ext cx="2064" cy="1152"/>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B Koodak" pitchFamily="2" charset="-78"/>
                  </a:endParaRPr>
                </a:p>
              </p:txBody>
            </p:sp>
            <p:sp>
              <p:nvSpPr>
                <p:cNvPr id="357406" name="Line 9"/>
                <p:cNvSpPr>
                  <a:spLocks noChangeShapeType="1"/>
                </p:cNvSpPr>
                <p:nvPr/>
              </p:nvSpPr>
              <p:spPr bwMode="auto">
                <a:xfrm flipH="1">
                  <a:off x="4368" y="1488"/>
                  <a:ext cx="265" cy="288"/>
                </a:xfrm>
                <a:prstGeom prst="line">
                  <a:avLst/>
                </a:prstGeom>
                <a:noFill/>
                <a:ln w="38100">
                  <a:solidFill>
                    <a:srgbClr val="FF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07" name="AutoShape 10"/>
                <p:cNvSpPr>
                  <a:spLocks noChangeArrowheads="1"/>
                </p:cNvSpPr>
                <p:nvPr/>
              </p:nvSpPr>
              <p:spPr bwMode="auto">
                <a:xfrm>
                  <a:off x="3931" y="1886"/>
                  <a:ext cx="348" cy="288"/>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B Koodak" pitchFamily="2" charset="-78"/>
                  </a:endParaRPr>
                </a:p>
              </p:txBody>
            </p:sp>
            <p:sp>
              <p:nvSpPr>
                <p:cNvPr id="357408" name="Line 11"/>
                <p:cNvSpPr>
                  <a:spLocks noChangeShapeType="1"/>
                </p:cNvSpPr>
                <p:nvPr/>
              </p:nvSpPr>
              <p:spPr bwMode="auto">
                <a:xfrm flipH="1">
                  <a:off x="4279" y="1776"/>
                  <a:ext cx="89" cy="110"/>
                </a:xfrm>
                <a:prstGeom prst="line">
                  <a:avLst/>
                </a:prstGeom>
                <a:noFill/>
                <a:ln w="38100">
                  <a:solidFill>
                    <a:srgbClr val="FF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09" name="Line 12"/>
                <p:cNvSpPr>
                  <a:spLocks noChangeShapeType="1"/>
                </p:cNvSpPr>
                <p:nvPr/>
              </p:nvSpPr>
              <p:spPr bwMode="auto">
                <a:xfrm flipH="1">
                  <a:off x="3552" y="2178"/>
                  <a:ext cx="432" cy="462"/>
                </a:xfrm>
                <a:prstGeom prst="line">
                  <a:avLst/>
                </a:prstGeom>
                <a:noFill/>
                <a:ln w="38100">
                  <a:solidFill>
                    <a:srgbClr val="FF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7394" name="Group 13"/>
              <p:cNvGrpSpPr>
                <a:grpSpLocks/>
              </p:cNvGrpSpPr>
              <p:nvPr/>
            </p:nvGrpSpPr>
            <p:grpSpPr bwMode="auto">
              <a:xfrm>
                <a:off x="3319" y="1296"/>
                <a:ext cx="1769" cy="1275"/>
                <a:chOff x="3319" y="1296"/>
                <a:chExt cx="1769" cy="1275"/>
              </a:xfrm>
            </p:grpSpPr>
            <p:sp>
              <p:nvSpPr>
                <p:cNvPr id="357395" name="Text Box 14"/>
                <p:cNvSpPr txBox="1">
                  <a:spLocks noChangeArrowheads="1"/>
                </p:cNvSpPr>
                <p:nvPr/>
              </p:nvSpPr>
              <p:spPr bwMode="auto">
                <a:xfrm>
                  <a:off x="3319" y="2129"/>
                  <a:ext cx="43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000">
                      <a:cs typeface="B Koodak" pitchFamily="2" charset="-78"/>
                    </a:rPr>
                    <a:t>Hanging Wall</a:t>
                  </a:r>
                </a:p>
              </p:txBody>
            </p:sp>
            <p:sp>
              <p:nvSpPr>
                <p:cNvPr id="357396" name="Text Box 15"/>
                <p:cNvSpPr txBox="1">
                  <a:spLocks noChangeArrowheads="1"/>
                </p:cNvSpPr>
                <p:nvPr/>
              </p:nvSpPr>
              <p:spPr bwMode="auto">
                <a:xfrm>
                  <a:off x="3696" y="2448"/>
                  <a:ext cx="528"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000">
                      <a:cs typeface="B Koodak" pitchFamily="2" charset="-78"/>
                    </a:rPr>
                    <a:t>Foot Wall</a:t>
                  </a:r>
                </a:p>
              </p:txBody>
            </p:sp>
            <p:sp>
              <p:nvSpPr>
                <p:cNvPr id="357397" name="Tree"/>
                <p:cNvSpPr>
                  <a:spLocks noEditPoints="1" noChangeArrowheads="1"/>
                </p:cNvSpPr>
                <p:nvPr/>
              </p:nvSpPr>
              <p:spPr bwMode="auto">
                <a:xfrm>
                  <a:off x="3361" y="1440"/>
                  <a:ext cx="240"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7694720 60000 65536"/>
                    <a:gd name="T15" fmla="*/ 11796480 60000 65536"/>
                    <a:gd name="T16" fmla="*/ 11796480 60000 65536"/>
                    <a:gd name="T17" fmla="*/ 11796480 60000 65536"/>
                    <a:gd name="T18" fmla="*/ 0 60000 65536"/>
                    <a:gd name="T19" fmla="*/ 0 60000 65536"/>
                    <a:gd name="T20" fmla="*/ 0 60000 65536"/>
                    <a:gd name="T21" fmla="*/ 720 w 21600"/>
                    <a:gd name="T22" fmla="*/ 22451 h 21600"/>
                    <a:gd name="T23" fmla="*/ 21060 w 21600"/>
                    <a:gd name="T24" fmla="*/ 28276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7398" name="Tree"/>
                <p:cNvSpPr>
                  <a:spLocks noEditPoints="1" noChangeArrowheads="1"/>
                </p:cNvSpPr>
                <p:nvPr/>
              </p:nvSpPr>
              <p:spPr bwMode="auto">
                <a:xfrm>
                  <a:off x="4704" y="1296"/>
                  <a:ext cx="240"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7694720 60000 65536"/>
                    <a:gd name="T15" fmla="*/ 11796480 60000 65536"/>
                    <a:gd name="T16" fmla="*/ 11796480 60000 65536"/>
                    <a:gd name="T17" fmla="*/ 11796480 60000 65536"/>
                    <a:gd name="T18" fmla="*/ 0 60000 65536"/>
                    <a:gd name="T19" fmla="*/ 0 60000 65536"/>
                    <a:gd name="T20" fmla="*/ 0 60000 65536"/>
                    <a:gd name="T21" fmla="*/ 720 w 21600"/>
                    <a:gd name="T22" fmla="*/ 22451 h 21600"/>
                    <a:gd name="T23" fmla="*/ 21060 w 21600"/>
                    <a:gd name="T24" fmla="*/ 28276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7399" name="Tree"/>
                <p:cNvSpPr>
                  <a:spLocks noEditPoints="1" noChangeArrowheads="1"/>
                </p:cNvSpPr>
                <p:nvPr/>
              </p:nvSpPr>
              <p:spPr bwMode="auto">
                <a:xfrm>
                  <a:off x="3744" y="1440"/>
                  <a:ext cx="240"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7694720 60000 65536"/>
                    <a:gd name="T15" fmla="*/ 11796480 60000 65536"/>
                    <a:gd name="T16" fmla="*/ 11796480 60000 65536"/>
                    <a:gd name="T17" fmla="*/ 11796480 60000 65536"/>
                    <a:gd name="T18" fmla="*/ 0 60000 65536"/>
                    <a:gd name="T19" fmla="*/ 0 60000 65536"/>
                    <a:gd name="T20" fmla="*/ 0 60000 65536"/>
                    <a:gd name="T21" fmla="*/ 720 w 21600"/>
                    <a:gd name="T22" fmla="*/ 22451 h 21600"/>
                    <a:gd name="T23" fmla="*/ 21060 w 21600"/>
                    <a:gd name="T24" fmla="*/ 28276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7400" name="Tree"/>
                <p:cNvSpPr>
                  <a:spLocks noEditPoints="1" noChangeArrowheads="1"/>
                </p:cNvSpPr>
                <p:nvPr/>
              </p:nvSpPr>
              <p:spPr bwMode="auto">
                <a:xfrm>
                  <a:off x="3936" y="1296"/>
                  <a:ext cx="288" cy="3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7694720 60000 65536"/>
                    <a:gd name="T15" fmla="*/ 11796480 60000 65536"/>
                    <a:gd name="T16" fmla="*/ 11796480 60000 65536"/>
                    <a:gd name="T17" fmla="*/ 11796480 60000 65536"/>
                    <a:gd name="T18" fmla="*/ 0 60000 65536"/>
                    <a:gd name="T19" fmla="*/ 0 60000 65536"/>
                    <a:gd name="T20" fmla="*/ 0 60000 65536"/>
                    <a:gd name="T21" fmla="*/ 750 w 21600"/>
                    <a:gd name="T22" fmla="*/ 22457 h 21600"/>
                    <a:gd name="T23" fmla="*/ 21075 w 21600"/>
                    <a:gd name="T24" fmla="*/ 28286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7401" name="Tree"/>
                <p:cNvSpPr>
                  <a:spLocks noEditPoints="1" noChangeArrowheads="1"/>
                </p:cNvSpPr>
                <p:nvPr/>
              </p:nvSpPr>
              <p:spPr bwMode="auto">
                <a:xfrm>
                  <a:off x="4848" y="1392"/>
                  <a:ext cx="240"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7694720 60000 65536"/>
                    <a:gd name="T15" fmla="*/ 11796480 60000 65536"/>
                    <a:gd name="T16" fmla="*/ 11796480 60000 65536"/>
                    <a:gd name="T17" fmla="*/ 11796480 60000 65536"/>
                    <a:gd name="T18" fmla="*/ 0 60000 65536"/>
                    <a:gd name="T19" fmla="*/ 0 60000 65536"/>
                    <a:gd name="T20" fmla="*/ 0 60000 65536"/>
                    <a:gd name="T21" fmla="*/ 720 w 21600"/>
                    <a:gd name="T22" fmla="*/ 22451 h 21600"/>
                    <a:gd name="T23" fmla="*/ 21060 w 21600"/>
                    <a:gd name="T24" fmla="*/ 28276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7402" name="Line 21"/>
                <p:cNvSpPr>
                  <a:spLocks noChangeShapeType="1"/>
                </p:cNvSpPr>
                <p:nvPr/>
              </p:nvSpPr>
              <p:spPr bwMode="auto">
                <a:xfrm flipH="1">
                  <a:off x="3648" y="2544"/>
                  <a:ext cx="43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7403" name="Line 22"/>
                <p:cNvSpPr>
                  <a:spLocks noChangeShapeType="1"/>
                </p:cNvSpPr>
                <p:nvPr/>
              </p:nvSpPr>
              <p:spPr bwMode="auto">
                <a:xfrm>
                  <a:off x="3481" y="2287"/>
                  <a:ext cx="37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57391" name="Text Box 23"/>
            <p:cNvSpPr txBox="1">
              <a:spLocks noChangeArrowheads="1"/>
            </p:cNvSpPr>
            <p:nvPr/>
          </p:nvSpPr>
          <p:spPr bwMode="auto">
            <a:xfrm>
              <a:off x="4368" y="3024"/>
              <a:ext cx="720"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400">
                  <a:latin typeface="Book Antiqua" pitchFamily="18" charset="0"/>
                  <a:cs typeface="B Koodak" pitchFamily="2" charset="-78"/>
                </a:rPr>
                <a:t>Footwall block</a:t>
              </a:r>
            </a:p>
          </p:txBody>
        </p:sp>
        <p:sp>
          <p:nvSpPr>
            <p:cNvPr id="357392" name="Text Box 24"/>
            <p:cNvSpPr txBox="1">
              <a:spLocks noChangeArrowheads="1"/>
            </p:cNvSpPr>
            <p:nvPr/>
          </p:nvSpPr>
          <p:spPr bwMode="auto">
            <a:xfrm>
              <a:off x="3176" y="2706"/>
              <a:ext cx="720"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400">
                  <a:latin typeface="Book Antiqua" pitchFamily="18" charset="0"/>
                  <a:cs typeface="B Koodak" pitchFamily="2" charset="-78"/>
                </a:rPr>
                <a:t>Hanging wall block</a:t>
              </a:r>
            </a:p>
          </p:txBody>
        </p:sp>
      </p:grpSp>
      <p:grpSp>
        <p:nvGrpSpPr>
          <p:cNvPr id="357381" name="Group 25"/>
          <p:cNvGrpSpPr>
            <a:grpSpLocks/>
          </p:cNvGrpSpPr>
          <p:nvPr/>
        </p:nvGrpSpPr>
        <p:grpSpPr bwMode="auto">
          <a:xfrm>
            <a:off x="152400" y="2971800"/>
            <a:ext cx="4343400" cy="2855913"/>
            <a:chOff x="96" y="2112"/>
            <a:chExt cx="2880" cy="1559"/>
          </a:xfrm>
        </p:grpSpPr>
        <p:pic>
          <p:nvPicPr>
            <p:cNvPr id="357387" name="Picture 26" descr="reverse fa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2112"/>
              <a:ext cx="2880" cy="155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7388" name="Line 27"/>
            <p:cNvSpPr>
              <a:spLocks noChangeShapeType="1"/>
            </p:cNvSpPr>
            <p:nvPr/>
          </p:nvSpPr>
          <p:spPr bwMode="auto">
            <a:xfrm flipV="1">
              <a:off x="847" y="2449"/>
              <a:ext cx="504" cy="185"/>
            </a:xfrm>
            <a:prstGeom prst="line">
              <a:avLst/>
            </a:prstGeom>
            <a:noFill/>
            <a:ln w="76200">
              <a:solidFill>
                <a:srgbClr val="FF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7389" name="Line 28"/>
            <p:cNvSpPr>
              <a:spLocks noChangeShapeType="1"/>
            </p:cNvSpPr>
            <p:nvPr/>
          </p:nvSpPr>
          <p:spPr bwMode="auto">
            <a:xfrm flipH="1">
              <a:off x="1536" y="2153"/>
              <a:ext cx="583" cy="220"/>
            </a:xfrm>
            <a:prstGeom prst="line">
              <a:avLst/>
            </a:prstGeom>
            <a:noFill/>
            <a:ln w="76200">
              <a:solidFill>
                <a:srgbClr val="FF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57382" name="Text Box 29"/>
          <p:cNvSpPr txBox="1">
            <a:spLocks noChangeArrowheads="1"/>
          </p:cNvSpPr>
          <p:nvPr/>
        </p:nvSpPr>
        <p:spPr bwMode="auto">
          <a:xfrm>
            <a:off x="152400" y="5943600"/>
            <a:ext cx="4343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a:latin typeface="Book Antiqua" pitchFamily="18" charset="0"/>
                <a:cs typeface="B Koodak" pitchFamily="2" charset="-78"/>
              </a:rPr>
              <a:t>Relative movement of two blocks indicating a reverse fault</a:t>
            </a:r>
            <a:r>
              <a:rPr lang="en-US">
                <a:latin typeface="Book Antiqua" pitchFamily="18" charset="0"/>
                <a:cs typeface="B Koodak" pitchFamily="2" charset="-78"/>
              </a:rPr>
              <a:t>. </a:t>
            </a:r>
            <a:r>
              <a:rPr lang="en-US" sz="1200" b="1" i="1">
                <a:latin typeface="Book Antiqua" pitchFamily="18" charset="0"/>
                <a:cs typeface="B Koodak" pitchFamily="2" charset="-78"/>
              </a:rPr>
              <a:t>(</a:t>
            </a:r>
            <a:r>
              <a:rPr lang="en-US" sz="1200" i="1">
                <a:latin typeface="Book Antiqua" pitchFamily="18" charset="0"/>
                <a:cs typeface="B Koodak" pitchFamily="2" charset="-78"/>
              </a:rPr>
              <a:t>Credit: U.S. Geological Survey Department of the Interior/USGS)</a:t>
            </a:r>
            <a:endParaRPr lang="en-US" sz="1200" b="1" i="1">
              <a:latin typeface="Book Antiqua" pitchFamily="18" charset="0"/>
              <a:cs typeface="B Koodak" pitchFamily="2" charset="-78"/>
            </a:endParaRPr>
          </a:p>
        </p:txBody>
      </p:sp>
      <p:sp>
        <p:nvSpPr>
          <p:cNvPr id="357383" name="Text Box 30"/>
          <p:cNvSpPr txBox="1">
            <a:spLocks noChangeArrowheads="1"/>
          </p:cNvSpPr>
          <p:nvPr/>
        </p:nvSpPr>
        <p:spPr bwMode="auto">
          <a:xfrm>
            <a:off x="5105400" y="5943600"/>
            <a:ext cx="3505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a:latin typeface="Book Antiqua" pitchFamily="18" charset="0"/>
                <a:cs typeface="B Koodak" pitchFamily="2" charset="-78"/>
              </a:rPr>
              <a:t>Diagrammatic sketch of the two types of blocks used in identifying reverse faults.</a:t>
            </a:r>
          </a:p>
        </p:txBody>
      </p:sp>
      <p:sp>
        <p:nvSpPr>
          <p:cNvPr id="7176" name="Text Box 31"/>
          <p:cNvSpPr txBox="1">
            <a:spLocks noChangeArrowheads="1"/>
          </p:cNvSpPr>
          <p:nvPr/>
        </p:nvSpPr>
        <p:spPr bwMode="auto">
          <a:xfrm rot="1021809">
            <a:off x="381000" y="45720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scene3d>
              <a:camera prst="orthographicFront">
                <a:rot lat="0" lon="0" rev="21000000"/>
              </a:camera>
              <a:lightRig rig="threePt" dir="t"/>
            </a:scene3d>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dirty="0" smtClean="0">
                <a:solidFill>
                  <a:srgbClr val="FFFF00"/>
                </a:solidFill>
                <a:cs typeface="B Koodak" pitchFamily="2" charset="-78"/>
              </a:rPr>
              <a:t>Hanging Wall</a:t>
            </a:r>
          </a:p>
        </p:txBody>
      </p:sp>
      <p:sp>
        <p:nvSpPr>
          <p:cNvPr id="7177" name="Text Box 32"/>
          <p:cNvSpPr txBox="1">
            <a:spLocks noChangeArrowheads="1"/>
          </p:cNvSpPr>
          <p:nvPr/>
        </p:nvSpPr>
        <p:spPr bwMode="auto">
          <a:xfrm rot="-728849">
            <a:off x="3048000" y="4648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scene3d>
              <a:camera prst="orthographicFront">
                <a:rot lat="0" lon="0" rev="300000"/>
              </a:camera>
              <a:lightRig rig="threePt" dir="t"/>
            </a:scene3d>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dirty="0" smtClean="0">
                <a:solidFill>
                  <a:srgbClr val="FFFF00"/>
                </a:solidFill>
                <a:cs typeface="B Koodak" pitchFamily="2" charset="-78"/>
              </a:rPr>
              <a:t>Footwall</a:t>
            </a:r>
          </a:p>
        </p:txBody>
      </p:sp>
      <p:sp>
        <p:nvSpPr>
          <p:cNvPr id="357386" name="Rectangle 1"/>
          <p:cNvSpPr>
            <a:spLocks noChangeArrowheads="1"/>
          </p:cNvSpPr>
          <p:nvPr/>
        </p:nvSpPr>
        <p:spPr bwMode="auto">
          <a:xfrm>
            <a:off x="1963738" y="2525713"/>
            <a:ext cx="1090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2400">
                <a:solidFill>
                  <a:srgbClr val="FFFF00"/>
                </a:solidFill>
                <a:latin typeface="Book Antiqua" pitchFamily="18" charset="0"/>
                <a:cs typeface="B Koodak" pitchFamily="2" charset="-78"/>
              </a:rPr>
              <a:t>فشردگی</a:t>
            </a:r>
            <a:endParaRPr lang="en-US" sz="2400"/>
          </a:p>
        </p:txBody>
      </p:sp>
    </p:spTree>
    <p:extLst>
      <p:ext uri="{BB962C8B-B14F-4D97-AF65-F5344CB8AC3E}">
        <p14:creationId xmlns:p14="http://schemas.microsoft.com/office/powerpoint/2010/main" val="33767451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ext Box 2"/>
          <p:cNvSpPr txBox="1">
            <a:spLocks noChangeArrowheads="1"/>
          </p:cNvSpPr>
          <p:nvPr/>
        </p:nvSpPr>
        <p:spPr bwMode="auto">
          <a:xfrm>
            <a:off x="228600" y="5334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endParaRPr lang="en-US">
              <a:cs typeface="B Koodak" pitchFamily="2" charset="-78"/>
            </a:endParaRPr>
          </a:p>
        </p:txBody>
      </p:sp>
      <p:pic>
        <p:nvPicPr>
          <p:cNvPr id="358403" name="Picture 4" descr="USGS strike-s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36838"/>
            <a:ext cx="4714875" cy="23288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04" name="Text Box 5"/>
          <p:cNvSpPr txBox="1">
            <a:spLocks noChangeArrowheads="1"/>
          </p:cNvSpPr>
          <p:nvPr/>
        </p:nvSpPr>
        <p:spPr bwMode="auto">
          <a:xfrm>
            <a:off x="152400" y="5105400"/>
            <a:ext cx="4572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US" sz="1600">
                <a:latin typeface="Book Antiqua" pitchFamily="18" charset="0"/>
                <a:cs typeface="B Koodak" pitchFamily="2" charset="-78"/>
              </a:rPr>
              <a:t>In the example above, the fence has been offset to the right, therefore it is called a right lateral strike-slip fault.</a:t>
            </a:r>
            <a:r>
              <a:rPr lang="en-US" sz="1400" b="1">
                <a:latin typeface="Book Antiqua" pitchFamily="18" charset="0"/>
                <a:cs typeface="B Koodak" pitchFamily="2" charset="-78"/>
              </a:rPr>
              <a:t> </a:t>
            </a:r>
            <a:r>
              <a:rPr lang="en-US" sz="1200" b="1" i="1">
                <a:latin typeface="Book Antiqua" pitchFamily="18" charset="0"/>
                <a:cs typeface="B Koodak" pitchFamily="2" charset="-78"/>
              </a:rPr>
              <a:t>(</a:t>
            </a:r>
            <a:r>
              <a:rPr lang="en-US" sz="1200" i="1">
                <a:latin typeface="Book Antiqua" pitchFamily="18" charset="0"/>
                <a:cs typeface="B Koodak" pitchFamily="2" charset="-78"/>
              </a:rPr>
              <a:t>Credit: U.S. Geological Survey Department of the Interior/USGS)</a:t>
            </a:r>
            <a:endParaRPr lang="en-US" sz="1200" b="1" i="1">
              <a:latin typeface="Book Antiqua" pitchFamily="18" charset="0"/>
              <a:cs typeface="B Koodak" pitchFamily="2" charset="-78"/>
            </a:endParaRPr>
          </a:p>
        </p:txBody>
      </p:sp>
      <p:sp>
        <p:nvSpPr>
          <p:cNvPr id="358405" name="Text Box 6"/>
          <p:cNvSpPr txBox="1">
            <a:spLocks noChangeArrowheads="1"/>
          </p:cNvSpPr>
          <p:nvPr/>
        </p:nvSpPr>
        <p:spPr bwMode="auto">
          <a:xfrm>
            <a:off x="0" y="838200"/>
            <a:ext cx="502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buFont typeface="Wingdings" pitchFamily="2" charset="2"/>
              <a:buChar char="Ø"/>
            </a:pPr>
            <a:r>
              <a:rPr lang="en-US" sz="1600">
                <a:latin typeface="Book Antiqua" pitchFamily="18" charset="0"/>
                <a:cs typeface="B Koodak" pitchFamily="2" charset="-78"/>
              </a:rPr>
              <a:t>  </a:t>
            </a:r>
            <a:r>
              <a:rPr lang="fa-IR" sz="2800">
                <a:latin typeface="Book Antiqua" pitchFamily="18" charset="0"/>
                <a:cs typeface="B Koodak" pitchFamily="2" charset="-78"/>
              </a:rPr>
              <a:t>دراین نوع گسل دو بلوک بصورت افقی و در جهت خلاف یکدیگر بطور راست گرد یا چپ گرد حرکت می کنند.</a:t>
            </a:r>
            <a:endParaRPr lang="en-US" sz="2800">
              <a:latin typeface="Book Antiqua" pitchFamily="18" charset="0"/>
              <a:cs typeface="B Koodak" pitchFamily="2" charset="-78"/>
            </a:endParaRPr>
          </a:p>
        </p:txBody>
      </p:sp>
      <p:pic>
        <p:nvPicPr>
          <p:cNvPr id="358406" name="Picture 7" descr="RL offset aplite 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6113"/>
            <a:ext cx="3995737" cy="49482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07" name="Text Box 8"/>
          <p:cNvSpPr txBox="1">
            <a:spLocks noChangeArrowheads="1"/>
          </p:cNvSpPr>
          <p:nvPr/>
        </p:nvSpPr>
        <p:spPr bwMode="auto">
          <a:xfrm>
            <a:off x="4953000" y="5562600"/>
            <a:ext cx="4038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latin typeface="Book Antiqua" pitchFamily="18" charset="0"/>
                <a:cs typeface="B Koodak" pitchFamily="2" charset="-78"/>
              </a:rPr>
              <a:t>The photograph above displays a light-colored pegmatite vein offset to the right in a schistose matrix.</a:t>
            </a:r>
            <a:r>
              <a:rPr lang="en-US" sz="1400" b="1">
                <a:latin typeface="Book Antiqua" pitchFamily="18" charset="0"/>
                <a:cs typeface="B Koodak" pitchFamily="2" charset="-78"/>
              </a:rPr>
              <a:t>  </a:t>
            </a:r>
            <a:r>
              <a:rPr lang="en-US" sz="1200" b="1" i="1">
                <a:latin typeface="Book Antiqua" pitchFamily="18" charset="0"/>
                <a:cs typeface="B Koodak" pitchFamily="2" charset="-78"/>
              </a:rPr>
              <a:t>Photo courtesy of K. McCarney-Castle.</a:t>
            </a:r>
          </a:p>
        </p:txBody>
      </p:sp>
      <p:sp>
        <p:nvSpPr>
          <p:cNvPr id="29706" name="Text Box 10"/>
          <p:cNvSpPr txBox="1">
            <a:spLocks noChangeArrowheads="1"/>
          </p:cNvSpPr>
          <p:nvPr/>
        </p:nvSpPr>
        <p:spPr bwMode="auto">
          <a:xfrm>
            <a:off x="0" y="0"/>
            <a:ext cx="9144000" cy="646113"/>
          </a:xfrm>
          <a:prstGeom prst="rect">
            <a:avLst/>
          </a:prstGeom>
          <a:noFill/>
          <a:ln w="9525" algn="ctr">
            <a:noFill/>
            <a:miter lim="800000"/>
            <a:headEnd/>
            <a:tailEnd/>
          </a:ln>
          <a:effectLst/>
        </p:spPr>
        <p:txBody>
          <a:bodyPr>
            <a:spAutoFit/>
          </a:bodyPr>
          <a:lstStyle/>
          <a:p>
            <a:pPr>
              <a:spcBef>
                <a:spcPct val="50000"/>
              </a:spcBef>
              <a:defRPr/>
            </a:pPr>
            <a:r>
              <a:rPr lang="en-US" sz="3600" b="1" dirty="0">
                <a:solidFill>
                  <a:srgbClr val="FFFF00"/>
                </a:solidFill>
                <a:effectLst>
                  <a:outerShdw blurRad="38100" dist="38100" dir="2700000" algn="tl">
                    <a:srgbClr val="FFFFFF"/>
                  </a:outerShdw>
                </a:effectLst>
                <a:latin typeface="Book Antiqua" pitchFamily="18" charset="0"/>
                <a:cs typeface="B Koodak" pitchFamily="2" charset="-78"/>
              </a:rPr>
              <a:t>Faults: Strike-slip faults</a:t>
            </a:r>
            <a:r>
              <a:rPr lang="fa-IR" sz="3600" b="1" dirty="0">
                <a:solidFill>
                  <a:srgbClr val="FFFF00"/>
                </a:solidFill>
                <a:effectLst>
                  <a:outerShdw blurRad="38100" dist="38100" dir="2700000" algn="tl">
                    <a:srgbClr val="FFFFFF"/>
                  </a:outerShdw>
                </a:effectLst>
                <a:latin typeface="Book Antiqua" pitchFamily="18" charset="0"/>
                <a:cs typeface="B Koodak" pitchFamily="2" charset="-78"/>
              </a:rPr>
              <a:t>گسل جهش برشی     </a:t>
            </a:r>
            <a:endParaRPr lang="en-US" sz="3600" b="1" dirty="0">
              <a:solidFill>
                <a:srgbClr val="FFFF00"/>
              </a:solidFill>
              <a:effectLst>
                <a:outerShdw blurRad="38100" dist="38100" dir="2700000" algn="tl">
                  <a:srgbClr val="FFFFFF"/>
                </a:outerShdw>
              </a:effectLst>
              <a:latin typeface="Book Antiqua" pitchFamily="18" charset="0"/>
              <a:cs typeface="B Koodak" pitchFamily="2" charset="-78"/>
            </a:endParaRPr>
          </a:p>
        </p:txBody>
      </p:sp>
      <p:sp>
        <p:nvSpPr>
          <p:cNvPr id="358409" name="Line 11"/>
          <p:cNvSpPr>
            <a:spLocks noChangeShapeType="1"/>
          </p:cNvSpPr>
          <p:nvPr/>
        </p:nvSpPr>
        <p:spPr bwMode="auto">
          <a:xfrm flipV="1">
            <a:off x="6553200" y="4191000"/>
            <a:ext cx="60960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10" name="Line 12"/>
          <p:cNvSpPr>
            <a:spLocks noChangeShapeType="1"/>
          </p:cNvSpPr>
          <p:nvPr/>
        </p:nvSpPr>
        <p:spPr bwMode="auto">
          <a:xfrm flipH="1">
            <a:off x="7086600" y="4419600"/>
            <a:ext cx="68580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11" name="Text Box 13"/>
          <p:cNvSpPr txBox="1">
            <a:spLocks noChangeArrowheads="1"/>
          </p:cNvSpPr>
          <p:nvPr/>
        </p:nvSpPr>
        <p:spPr bwMode="auto">
          <a:xfrm>
            <a:off x="5410200" y="31242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a:cs typeface="B Koodak" pitchFamily="2" charset="-78"/>
              </a:rPr>
              <a:t>Right-lateral offset</a:t>
            </a:r>
          </a:p>
        </p:txBody>
      </p:sp>
      <p:sp>
        <p:nvSpPr>
          <p:cNvPr id="358412" name="TextBox 12"/>
          <p:cNvSpPr txBox="1">
            <a:spLocks noChangeArrowheads="1"/>
          </p:cNvSpPr>
          <p:nvPr/>
        </p:nvSpPr>
        <p:spPr bwMode="auto">
          <a:xfrm>
            <a:off x="7543800" y="6581775"/>
            <a:ext cx="138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latin typeface="Book Antiqua" pitchFamily="18" charset="0"/>
                <a:cs typeface="B Koodak" pitchFamily="2" charset="-78"/>
                <a:hlinkClick r:id="rId5" action="ppaction://hlinksldjump"/>
              </a:rPr>
              <a:t>Table of Contents</a:t>
            </a:r>
            <a:endParaRPr lang="en-US" sz="1200">
              <a:latin typeface="Book Antiqua" pitchFamily="18" charset="0"/>
              <a:cs typeface="B Koodak" pitchFamily="2" charset="-78"/>
            </a:endParaRPr>
          </a:p>
        </p:txBody>
      </p:sp>
      <p:sp>
        <p:nvSpPr>
          <p:cNvPr id="358413" name="Rectangle 13"/>
          <p:cNvSpPr>
            <a:spLocks noChangeArrowheads="1"/>
          </p:cNvSpPr>
          <p:nvPr/>
        </p:nvSpPr>
        <p:spPr bwMode="auto">
          <a:xfrm>
            <a:off x="1963738" y="2203450"/>
            <a:ext cx="183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2400">
                <a:solidFill>
                  <a:srgbClr val="FFFF00"/>
                </a:solidFill>
                <a:latin typeface="Book Antiqua" pitchFamily="18" charset="0"/>
                <a:cs typeface="B Koodak" pitchFamily="2" charset="-78"/>
              </a:rPr>
              <a:t>حرکت راستگرد</a:t>
            </a:r>
            <a:endParaRPr lang="en-US" sz="2400"/>
          </a:p>
        </p:txBody>
      </p:sp>
      <p:sp>
        <p:nvSpPr>
          <p:cNvPr id="358414" name="Rectangle 14"/>
          <p:cNvSpPr>
            <a:spLocks noChangeArrowheads="1"/>
          </p:cNvSpPr>
          <p:nvPr/>
        </p:nvSpPr>
        <p:spPr bwMode="auto">
          <a:xfrm>
            <a:off x="5865813" y="2697163"/>
            <a:ext cx="1831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2400">
                <a:solidFill>
                  <a:srgbClr val="FFFF00"/>
                </a:solidFill>
                <a:latin typeface="Book Antiqua" pitchFamily="18" charset="0"/>
                <a:cs typeface="B Koodak" pitchFamily="2" charset="-78"/>
              </a:rPr>
              <a:t>حرکت راستگرد</a:t>
            </a:r>
            <a:endParaRPr lang="en-US" sz="2400"/>
          </a:p>
        </p:txBody>
      </p:sp>
      <p:sp>
        <p:nvSpPr>
          <p:cNvPr id="358415" name="Rectangle 15"/>
          <p:cNvSpPr>
            <a:spLocks noChangeArrowheads="1"/>
          </p:cNvSpPr>
          <p:nvPr/>
        </p:nvSpPr>
        <p:spPr bwMode="auto">
          <a:xfrm>
            <a:off x="-158750" y="6026150"/>
            <a:ext cx="4883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fa-IR" sz="2400">
                <a:solidFill>
                  <a:srgbClr val="FFFF00"/>
                </a:solidFill>
                <a:latin typeface="Book Antiqua" pitchFamily="18" charset="0"/>
                <a:cs typeface="B Koodak" pitchFamily="2" charset="-78"/>
              </a:rPr>
              <a:t>برای تعیین چرخش شصت دست راست بطرف</a:t>
            </a:r>
          </a:p>
          <a:p>
            <a:pPr algn="r" rtl="1"/>
            <a:r>
              <a:rPr lang="fa-IR" sz="2400">
                <a:solidFill>
                  <a:srgbClr val="FFFF00"/>
                </a:solidFill>
                <a:latin typeface="Book Antiqua" pitchFamily="18" charset="0"/>
                <a:cs typeface="B Koodak" pitchFamily="2" charset="-78"/>
              </a:rPr>
              <a:t> داخل زمین باید باشد.</a:t>
            </a:r>
            <a:endParaRPr lang="en-US" sz="2400"/>
          </a:p>
        </p:txBody>
      </p:sp>
    </p:spTree>
    <p:extLst>
      <p:ext uri="{BB962C8B-B14F-4D97-AF65-F5344CB8AC3E}">
        <p14:creationId xmlns:p14="http://schemas.microsoft.com/office/powerpoint/2010/main" val="1463575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052513"/>
          </a:xfrm>
        </p:spPr>
        <p:txBody>
          <a:bodyPr rtlCol="0">
            <a:normAutofit fontScale="90000"/>
          </a:bodyPr>
          <a:lstStyle/>
          <a:p>
            <a:pPr algn="ctr" rtl="1" eaLnBrk="1" fontAlgn="auto" hangingPunct="1">
              <a:spcAft>
                <a:spcPts val="0"/>
              </a:spcAft>
              <a:defRPr/>
            </a:pPr>
            <a:r>
              <a:rPr lang="fa-IR" sz="4000" dirty="0" smtClean="0">
                <a:solidFill>
                  <a:srgbClr val="00FFFF"/>
                </a:solidFill>
                <a:cs typeface="B Koodak" pitchFamily="2" charset="-78"/>
              </a:rPr>
              <a:t>ساختار گسل معمولی و پیدایش فرورفتگی </a:t>
            </a:r>
            <a:r>
              <a:rPr lang="en-US" sz="4000" dirty="0" smtClean="0"/>
              <a:t> </a:t>
            </a:r>
            <a:r>
              <a:rPr lang="fa-IR" sz="2800" dirty="0" smtClean="0"/>
              <a:t/>
            </a:r>
            <a:br>
              <a:rPr lang="fa-IR" sz="2800" dirty="0" smtClean="0"/>
            </a:br>
            <a:r>
              <a:rPr lang="en-US" sz="2800" dirty="0"/>
              <a:t>Normal Fault Structures</a:t>
            </a:r>
            <a:endParaRPr lang="en-US" sz="2800" dirty="0" smtClean="0"/>
          </a:p>
        </p:txBody>
      </p:sp>
      <p:pic>
        <p:nvPicPr>
          <p:cNvPr id="3594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91440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Footer Placeholder 7"/>
          <p:cNvSpPr>
            <a:spLocks noGrp="1"/>
          </p:cNvSpPr>
          <p:nvPr>
            <p:ph type="ftr" sz="quarter" idx="11"/>
          </p:nvPr>
        </p:nvSpPr>
        <p:spPr>
          <a:xfrm>
            <a:off x="0" y="6381750"/>
            <a:ext cx="91440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2000" dirty="0" smtClean="0">
                <a:latin typeface="Calibri" pitchFamily="34" charset="0"/>
              </a:rPr>
              <a:t> Faults are classified by the kinds of movement that occur along them</a:t>
            </a:r>
          </a:p>
        </p:txBody>
      </p:sp>
      <p:sp>
        <p:nvSpPr>
          <p:cNvPr id="359429" name="Rectangle 1"/>
          <p:cNvSpPr>
            <a:spLocks noChangeArrowheads="1"/>
          </p:cNvSpPr>
          <p:nvPr/>
        </p:nvSpPr>
        <p:spPr bwMode="auto">
          <a:xfrm>
            <a:off x="438150" y="1052513"/>
            <a:ext cx="6416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fa-IR" sz="3200">
                <a:solidFill>
                  <a:srgbClr val="C00000"/>
                </a:solidFill>
                <a:latin typeface="Book Antiqua" pitchFamily="18" charset="0"/>
                <a:cs typeface="B Koodak" pitchFamily="2" charset="-78"/>
              </a:rPr>
              <a:t>فرورفتگی زمین : دراثر پیدایش گسل معمولی </a:t>
            </a:r>
            <a:endParaRPr lang="en-US" sz="3200">
              <a:solidFill>
                <a:srgbClr val="C00000"/>
              </a:solidFill>
            </a:endParaRPr>
          </a:p>
        </p:txBody>
      </p:sp>
      <p:cxnSp>
        <p:nvCxnSpPr>
          <p:cNvPr id="359430" name="Straight Arrow Connector 3"/>
          <p:cNvCxnSpPr>
            <a:cxnSpLocks noChangeShapeType="1"/>
          </p:cNvCxnSpPr>
          <p:nvPr/>
        </p:nvCxnSpPr>
        <p:spPr bwMode="auto">
          <a:xfrm>
            <a:off x="5724525" y="1582738"/>
            <a:ext cx="792163" cy="784225"/>
          </a:xfrm>
          <a:prstGeom prst="straightConnector1">
            <a:avLst/>
          </a:prstGeom>
          <a:noFill/>
          <a:ln w="28575" algn="ctr">
            <a:solidFill>
              <a:srgbClr val="FF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636577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736600"/>
          </a:xfrm>
        </p:spPr>
        <p:txBody>
          <a:bodyPr/>
          <a:lstStyle/>
          <a:p>
            <a:pPr>
              <a:defRPr/>
            </a:pPr>
            <a:r>
              <a:rPr lang="en-US" sz="2000" i="1" dirty="0">
                <a:solidFill>
                  <a:srgbClr val="FFFF00"/>
                </a:solidFill>
              </a:rPr>
              <a:t>Site </a:t>
            </a:r>
            <a:r>
              <a:rPr lang="en-US" sz="2000" i="1" dirty="0" smtClean="0">
                <a:solidFill>
                  <a:srgbClr val="FFFF00"/>
                </a:solidFill>
              </a:rPr>
              <a:t>Amplification</a:t>
            </a:r>
            <a:r>
              <a:rPr lang="fa-IR" sz="3600" dirty="0" smtClean="0">
                <a:solidFill>
                  <a:srgbClr val="FFFF00"/>
                </a:solidFill>
                <a:cs typeface="B Koodak" pitchFamily="2" charset="-78"/>
              </a:rPr>
              <a:t>شرائط تشدید حرکت در سطح زمین        </a:t>
            </a:r>
            <a:endParaRPr lang="en-US" sz="2000" i="1" dirty="0">
              <a:solidFill>
                <a:srgbClr val="FFFF00"/>
              </a:solidFill>
            </a:endParaRPr>
          </a:p>
        </p:txBody>
      </p:sp>
      <p:sp>
        <p:nvSpPr>
          <p:cNvPr id="22531" name="Rectangle 3"/>
          <p:cNvSpPr>
            <a:spLocks noGrp="1" noChangeArrowheads="1"/>
          </p:cNvSpPr>
          <p:nvPr>
            <p:ph type="body" idx="1"/>
          </p:nvPr>
        </p:nvSpPr>
        <p:spPr>
          <a:xfrm>
            <a:off x="6350" y="836613"/>
            <a:ext cx="9137650" cy="4191000"/>
          </a:xfrm>
        </p:spPr>
        <p:txBody>
          <a:bodyPr/>
          <a:lstStyle/>
          <a:p>
            <a:pPr algn="r" rtl="1">
              <a:defRPr/>
            </a:pPr>
            <a:r>
              <a:rPr lang="fa-IR" b="1" dirty="0" smtClean="0">
                <a:solidFill>
                  <a:srgbClr val="00FFFF"/>
                </a:solidFill>
                <a:cs typeface="B Koodak" pitchFamily="2" charset="-78"/>
              </a:rPr>
              <a:t>لرزه زمین در لایه سطحی از خاک نرم کاهش سرعت و افزایش دامنه حرکت خواهد داشت.</a:t>
            </a:r>
            <a:endParaRPr lang="fa-IR" b="1" dirty="0" smtClean="0">
              <a:solidFill>
                <a:srgbClr val="00FF00"/>
              </a:solidFill>
              <a:cs typeface="B Koodak" pitchFamily="2" charset="-78"/>
            </a:endParaRPr>
          </a:p>
          <a:p>
            <a:pPr algn="r" rtl="1">
              <a:defRPr/>
            </a:pPr>
            <a:r>
              <a:rPr lang="fa-IR" b="1" dirty="0" smtClean="0">
                <a:solidFill>
                  <a:srgbClr val="00FF00"/>
                </a:solidFill>
                <a:cs typeface="B Koodak" pitchFamily="2" charset="-78"/>
              </a:rPr>
              <a:t>سرعت موج برشی شاخص مناسبی برای ارزیابی چگونگی این افزایش است. </a:t>
            </a:r>
            <a:endParaRPr lang="fa-IR" b="1" dirty="0" smtClean="0">
              <a:solidFill>
                <a:srgbClr val="FFCCFF"/>
              </a:solidFill>
              <a:cs typeface="B Koodak" pitchFamily="2" charset="-78"/>
            </a:endParaRPr>
          </a:p>
          <a:p>
            <a:pPr algn="r" rtl="1">
              <a:defRPr/>
            </a:pPr>
            <a:r>
              <a:rPr lang="fa-IR" b="1" dirty="0" smtClean="0">
                <a:solidFill>
                  <a:srgbClr val="FFCCFF"/>
                </a:solidFill>
                <a:cs typeface="B Koodak" pitchFamily="2" charset="-78"/>
              </a:rPr>
              <a:t>سرعت موج برشی در عمق 30 متر (</a:t>
            </a:r>
            <a:r>
              <a:rPr lang="en-US" b="1" dirty="0">
                <a:solidFill>
                  <a:srgbClr val="00FFFF"/>
                </a:solidFill>
              </a:rPr>
              <a:t>V</a:t>
            </a:r>
            <a:r>
              <a:rPr lang="en-US" b="1" baseline="-25000" dirty="0">
                <a:solidFill>
                  <a:srgbClr val="00FFFF"/>
                </a:solidFill>
              </a:rPr>
              <a:t>S30</a:t>
            </a:r>
            <a:r>
              <a:rPr lang="fa-IR" b="1" dirty="0" smtClean="0">
                <a:solidFill>
                  <a:srgbClr val="FFCCFF"/>
                </a:solidFill>
                <a:cs typeface="B Koodak" pitchFamily="2" charset="-78"/>
              </a:rPr>
              <a:t>) و زمان رسیدن موج به سطح زمین در این ارزیابی استفاده می شود.</a:t>
            </a:r>
            <a:endParaRPr lang="fa-IR" b="1" dirty="0" smtClean="0">
              <a:solidFill>
                <a:srgbClr val="00FFFF"/>
              </a:solidFill>
              <a:cs typeface="B Koodak" pitchFamily="2" charset="-78"/>
            </a:endParaRPr>
          </a:p>
        </p:txBody>
      </p:sp>
    </p:spTree>
    <p:extLst>
      <p:ext uri="{BB962C8B-B14F-4D97-AF65-F5344CB8AC3E}">
        <p14:creationId xmlns:p14="http://schemas.microsoft.com/office/powerpoint/2010/main" val="29765263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6400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1475" name="Text Box 3"/>
          <p:cNvSpPr txBox="1">
            <a:spLocks noChangeArrowheads="1"/>
          </p:cNvSpPr>
          <p:nvPr/>
        </p:nvSpPr>
        <p:spPr bwMode="auto">
          <a:xfrm>
            <a:off x="2124075" y="0"/>
            <a:ext cx="43307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a-IR" sz="3600">
                <a:solidFill>
                  <a:srgbClr val="FFFF00"/>
                </a:solidFill>
                <a:latin typeface="Times" pitchFamily="18" charset="0"/>
                <a:cs typeface="B Koodak" pitchFamily="2" charset="-78"/>
              </a:rPr>
              <a:t>پیچیدگی های حرکت زمین</a:t>
            </a:r>
            <a:endParaRPr lang="en-US" sz="3600">
              <a:solidFill>
                <a:srgbClr val="FFFF00"/>
              </a:solidFill>
              <a:latin typeface="Times" pitchFamily="18" charset="0"/>
              <a:cs typeface="B Koodak" pitchFamily="2" charset="-78"/>
            </a:endParaRPr>
          </a:p>
        </p:txBody>
      </p:sp>
      <p:sp>
        <p:nvSpPr>
          <p:cNvPr id="361476" name="Text Box 4"/>
          <p:cNvSpPr txBox="1">
            <a:spLocks noChangeArrowheads="1"/>
          </p:cNvSpPr>
          <p:nvPr/>
        </p:nvSpPr>
        <p:spPr bwMode="auto">
          <a:xfrm>
            <a:off x="6858000" y="5943600"/>
            <a:ext cx="9969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000"/>
              <a:t>(Steidl)</a:t>
            </a:r>
          </a:p>
        </p:txBody>
      </p:sp>
    </p:spTree>
    <p:extLst>
      <p:ext uri="{BB962C8B-B14F-4D97-AF65-F5344CB8AC3E}">
        <p14:creationId xmlns:p14="http://schemas.microsoft.com/office/powerpoint/2010/main" val="33854679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a:cs typeface="B Koodak" pitchFamily="2" charset="-78"/>
              </a:rPr>
              <a:t>تحلیل دینامیکی بلوک لغزشی نیومارک</a:t>
            </a:r>
            <a:endParaRPr lang="en-US" dirty="0">
              <a:cs typeface="B Koodak" pitchFamily="2" charset="-78"/>
            </a:endParaRPr>
          </a:p>
        </p:txBody>
      </p:sp>
      <p:sp>
        <p:nvSpPr>
          <p:cNvPr id="3" name="Content Placeholder 2"/>
          <p:cNvSpPr>
            <a:spLocks noGrp="1"/>
          </p:cNvSpPr>
          <p:nvPr>
            <p:ph idx="1"/>
          </p:nvPr>
        </p:nvSpPr>
        <p:spPr>
          <a:xfrm>
            <a:off x="0" y="609600"/>
            <a:ext cx="9121833" cy="6248400"/>
          </a:xfrm>
        </p:spPr>
        <p:txBody>
          <a:bodyPr>
            <a:normAutofit/>
          </a:bodyPr>
          <a:lstStyle/>
          <a:p>
            <a:pPr marL="0" indent="0" algn="r" rtl="1">
              <a:buNone/>
            </a:pPr>
            <a:r>
              <a:rPr lang="fa-IR" sz="2800" dirty="0" smtClean="0">
                <a:solidFill>
                  <a:srgbClr val="C00000"/>
                </a:solidFill>
                <a:cs typeface="B Koodak" pitchFamily="2" charset="-78"/>
              </a:rPr>
              <a:t>با در نظر گرفتن نیرو های ماند به بلوک لغزان با شتاب                        نیروی افقی         ایجاد شده (از شتاب قائم چشم پوشی شده)</a:t>
            </a:r>
            <a:endParaRPr lang="fa-IR" sz="2800" dirty="0" smtClean="0">
              <a:solidFill>
                <a:srgbClr val="008000"/>
              </a:solidFill>
              <a:cs typeface="B Koodak" pitchFamily="2" charset="-78"/>
            </a:endParaRPr>
          </a:p>
          <a:p>
            <a:pPr marL="0" indent="0" algn="r" rtl="1">
              <a:buNone/>
            </a:pPr>
            <a:endParaRPr lang="fa-IR" sz="2800" dirty="0">
              <a:solidFill>
                <a:srgbClr val="008000"/>
              </a:solidFill>
              <a:cs typeface="B Koodak" pitchFamily="2" charset="-78"/>
            </a:endParaRPr>
          </a:p>
          <a:p>
            <a:pPr marL="0" indent="0" algn="r" rtl="1">
              <a:buNone/>
            </a:pP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با افزایش </a:t>
            </a:r>
            <a:r>
              <a:rPr lang="en-US" sz="2800" i="1" dirty="0" err="1" smtClean="0">
                <a:solidFill>
                  <a:srgbClr val="008000"/>
                </a:solidFill>
                <a:cs typeface="B Koodak" pitchFamily="2" charset="-78"/>
              </a:rPr>
              <a:t>K</a:t>
            </a:r>
            <a:r>
              <a:rPr lang="en-US" sz="2800" i="1" baseline="-25000" dirty="0" err="1" smtClean="0">
                <a:solidFill>
                  <a:srgbClr val="008000"/>
                </a:solidFill>
                <a:cs typeface="B Koodak" pitchFamily="2" charset="-78"/>
              </a:rPr>
              <a:t>h</a:t>
            </a:r>
            <a:r>
              <a:rPr lang="fa-IR" sz="2800" dirty="0" smtClean="0">
                <a:solidFill>
                  <a:srgbClr val="008000"/>
                </a:solidFill>
                <a:cs typeface="B Koodak" pitchFamily="2" charset="-78"/>
              </a:rPr>
              <a:t>  ضریب اطمینان گسیختگی کاهش یافته و </a:t>
            </a:r>
            <a:r>
              <a:rPr lang="en-US" sz="2800" i="1" dirty="0" err="1" smtClean="0">
                <a:solidFill>
                  <a:srgbClr val="008000"/>
                </a:solidFill>
                <a:cs typeface="B Koodak" pitchFamily="2" charset="-78"/>
              </a:rPr>
              <a:t>K</a:t>
            </a:r>
            <a:r>
              <a:rPr lang="en-US" sz="2800" i="1" baseline="-25000" dirty="0" err="1" smtClean="0">
                <a:solidFill>
                  <a:srgbClr val="008000"/>
                </a:solidFill>
                <a:cs typeface="B Koodak" pitchFamily="2" charset="-78"/>
              </a:rPr>
              <a:t>y</a:t>
            </a:r>
            <a:r>
              <a:rPr lang="fa-IR" sz="2800" dirty="0" smtClean="0">
                <a:solidFill>
                  <a:srgbClr val="008000"/>
                </a:solidFill>
                <a:cs typeface="B Koodak" pitchFamily="2" charset="-78"/>
              </a:rPr>
              <a:t>  متناظر با شتاب گسیختگی با ضریب اطمینان واحد است (            ).</a:t>
            </a:r>
          </a:p>
          <a:p>
            <a:pPr marL="0" indent="0" algn="r" rtl="1">
              <a:buNone/>
            </a:pPr>
            <a:r>
              <a:rPr lang="fa-IR" sz="2800" dirty="0" smtClean="0">
                <a:solidFill>
                  <a:srgbClr val="008000"/>
                </a:solidFill>
                <a:cs typeface="B Koodak" pitchFamily="2" charset="-78"/>
              </a:rPr>
              <a:t>برای لغزش در جهت مخالف (با کوچک بودن   و   )</a:t>
            </a:r>
            <a:endParaRPr lang="en-US" sz="2800" dirty="0">
              <a:solidFill>
                <a:srgbClr val="C00000"/>
              </a:solidFill>
              <a:cs typeface="B Koodak"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4308079"/>
            <a:ext cx="7391401" cy="254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23900"/>
            <a:ext cx="17430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082689"/>
            <a:ext cx="59798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8842892" cy="72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143800"/>
            <a:ext cx="904875" cy="31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699" y="3143800"/>
            <a:ext cx="2060925" cy="37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5686" y="3701588"/>
            <a:ext cx="1428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2096" y="3701588"/>
            <a:ext cx="13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998" y="3582525"/>
            <a:ext cx="2260601" cy="62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6522" y="6488668"/>
            <a:ext cx="864339" cy="369332"/>
          </a:xfrm>
          <a:prstGeom prst="rect">
            <a:avLst/>
          </a:prstGeom>
        </p:spPr>
        <p:txBody>
          <a:bodyPr wrap="none">
            <a:spAutoFit/>
          </a:bodyPr>
          <a:lstStyle/>
          <a:p>
            <a:pPr algn="r" rtl="1"/>
            <a:r>
              <a:rPr lang="fa-IR" dirty="0" smtClean="0">
                <a:solidFill>
                  <a:srgbClr val="FF0000"/>
                </a:solidFill>
                <a:cs typeface="B Koodak" pitchFamily="2" charset="-78"/>
              </a:rPr>
              <a:t>استاتیکی</a:t>
            </a:r>
            <a:endParaRPr lang="en-US" dirty="0">
              <a:solidFill>
                <a:srgbClr val="FF0000"/>
              </a:solidFill>
            </a:endParaRPr>
          </a:p>
        </p:txBody>
      </p:sp>
      <p:sp>
        <p:nvSpPr>
          <p:cNvPr id="14" name="Rectangle 13"/>
          <p:cNvSpPr/>
          <p:nvPr/>
        </p:nvSpPr>
        <p:spPr>
          <a:xfrm>
            <a:off x="5402184" y="6456402"/>
            <a:ext cx="872355" cy="369332"/>
          </a:xfrm>
          <a:prstGeom prst="rect">
            <a:avLst/>
          </a:prstGeom>
        </p:spPr>
        <p:txBody>
          <a:bodyPr wrap="none">
            <a:spAutoFit/>
          </a:bodyPr>
          <a:lstStyle/>
          <a:p>
            <a:pPr algn="r" rtl="1"/>
            <a:r>
              <a:rPr lang="fa-IR" dirty="0" smtClean="0">
                <a:solidFill>
                  <a:srgbClr val="FF0000"/>
                </a:solidFill>
                <a:cs typeface="B Koodak" pitchFamily="2" charset="-78"/>
              </a:rPr>
              <a:t>دینامیکی</a:t>
            </a:r>
            <a:endParaRPr lang="en-US" dirty="0">
              <a:solidFill>
                <a:srgbClr val="FF0000"/>
              </a:solidFill>
            </a:endParaRPr>
          </a:p>
        </p:txBody>
      </p:sp>
    </p:spTree>
    <p:extLst>
      <p:ext uri="{BB962C8B-B14F-4D97-AF65-F5344CB8AC3E}">
        <p14:creationId xmlns:p14="http://schemas.microsoft.com/office/powerpoint/2010/main" val="3071527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مثال</a:t>
            </a:r>
            <a:endParaRPr lang="en-US" dirty="0">
              <a:cs typeface="B Koodak" pitchFamily="2" charset="-78"/>
            </a:endParaRPr>
          </a:p>
        </p:txBody>
      </p:sp>
      <p:sp>
        <p:nvSpPr>
          <p:cNvPr id="3" name="Content Placeholder 2"/>
          <p:cNvSpPr>
            <a:spLocks noGrp="1"/>
          </p:cNvSpPr>
          <p:nvPr>
            <p:ph idx="1"/>
          </p:nvPr>
        </p:nvSpPr>
        <p:spPr>
          <a:xfrm>
            <a:off x="0" y="533400"/>
            <a:ext cx="9144000" cy="6324600"/>
          </a:xfrm>
        </p:spPr>
        <p:txBody>
          <a:bodyPr>
            <a:normAutofit/>
          </a:bodyPr>
          <a:lstStyle/>
          <a:p>
            <a:pPr marL="0" indent="0" algn="r" rtl="1">
              <a:buNone/>
            </a:pPr>
            <a:r>
              <a:rPr lang="fa-IR" sz="2800" dirty="0" smtClean="0">
                <a:solidFill>
                  <a:srgbClr val="C00000"/>
                </a:solidFill>
                <a:cs typeface="B Koodak" pitchFamily="2" charset="-78"/>
              </a:rPr>
              <a:t>شتاب گسیختگی را برای                 شکل زیر محاسبه کنید.</a:t>
            </a:r>
            <a:endParaRPr lang="fa-IR" sz="2800" dirty="0" smtClean="0">
              <a:solidFill>
                <a:srgbClr val="7030A0"/>
              </a:solidFill>
              <a:cs typeface="B Koodak" pitchFamily="2" charset="-78"/>
            </a:endParaRPr>
          </a:p>
          <a:p>
            <a:pPr marL="0" indent="0" algn="r" rtl="1">
              <a:buNone/>
            </a:pPr>
            <a:r>
              <a:rPr lang="fa-IR" sz="2400" dirty="0" smtClean="0">
                <a:solidFill>
                  <a:srgbClr val="7030A0"/>
                </a:solidFill>
                <a:cs typeface="B Koodak" pitchFamily="2" charset="-78"/>
              </a:rPr>
              <a:t>تغییر ضریب اطمینان</a:t>
            </a:r>
          </a:p>
          <a:p>
            <a:pPr marL="0" indent="0" algn="r" rtl="1">
              <a:buNone/>
            </a:pPr>
            <a:r>
              <a:rPr lang="fa-IR" sz="2400" dirty="0" smtClean="0">
                <a:solidFill>
                  <a:srgbClr val="7030A0"/>
                </a:solidFill>
                <a:cs typeface="B Koodak" pitchFamily="2" charset="-78"/>
              </a:rPr>
              <a:t>شبه استاتیکی افقی برای</a:t>
            </a:r>
          </a:p>
          <a:p>
            <a:pPr marL="0" indent="0" algn="r" rtl="1">
              <a:buNone/>
            </a:pPr>
            <a:r>
              <a:rPr lang="fa-IR" sz="2400" dirty="0" smtClean="0">
                <a:solidFill>
                  <a:srgbClr val="7030A0"/>
                </a:solidFill>
                <a:cs typeface="B Koodak" pitchFamily="2" charset="-78"/>
              </a:rPr>
              <a:t>بلوک روی سطح شیبدار با</a:t>
            </a:r>
          </a:p>
          <a:p>
            <a:pPr marL="0" indent="0" algn="r" rtl="1">
              <a:buNone/>
            </a:pPr>
            <a:r>
              <a:rPr lang="fa-IR" sz="2400" dirty="0" smtClean="0">
                <a:solidFill>
                  <a:srgbClr val="7030A0"/>
                </a:solidFill>
                <a:cs typeface="B Koodak" pitchFamily="2" charset="-78"/>
              </a:rPr>
              <a:t>زاویه 20 درجه و</a:t>
            </a:r>
          </a:p>
          <a:p>
            <a:pPr marL="0" indent="0" algn="r" rtl="1">
              <a:buNone/>
            </a:pPr>
            <a:r>
              <a:rPr lang="fa-IR" sz="2400" dirty="0" smtClean="0">
                <a:solidFill>
                  <a:srgbClr val="7030A0"/>
                </a:solidFill>
                <a:cs typeface="B Koodak" pitchFamily="2" charset="-78"/>
              </a:rPr>
              <a:t>و        با ضریب گسیختگی </a:t>
            </a:r>
          </a:p>
          <a:p>
            <a:pPr marL="0" indent="0" algn="r" rtl="1">
              <a:buNone/>
            </a:pPr>
            <a:r>
              <a:rPr lang="fa-IR" sz="2400" dirty="0" smtClean="0">
                <a:solidFill>
                  <a:srgbClr val="7030A0"/>
                </a:solidFill>
                <a:cs typeface="B Koodak" pitchFamily="2" charset="-78"/>
              </a:rPr>
              <a:t>واحدخواهد بود. برای</a:t>
            </a:r>
          </a:p>
          <a:p>
            <a:pPr marL="0" indent="0" algn="r" rtl="1">
              <a:buNone/>
            </a:pPr>
            <a:r>
              <a:rPr lang="fa-IR" sz="2400" dirty="0">
                <a:solidFill>
                  <a:srgbClr val="7030A0"/>
                </a:solidFill>
                <a:cs typeface="B Koodak" pitchFamily="2" charset="-78"/>
              </a:rPr>
              <a:t> </a:t>
            </a:r>
            <a:r>
              <a:rPr lang="fa-IR" sz="2400" dirty="0" smtClean="0">
                <a:solidFill>
                  <a:srgbClr val="7030A0"/>
                </a:solidFill>
                <a:cs typeface="B Koodak" pitchFamily="2" charset="-78"/>
              </a:rPr>
              <a:t>                    ضریب گسیختگی مطابق شکل به ترتیب 0/17 و 0/36 است.</a:t>
            </a:r>
            <a:endParaRPr lang="en-US" sz="2400" dirty="0">
              <a:solidFill>
                <a:srgbClr val="C00000"/>
              </a:solidFill>
              <a:cs typeface="B Koodak" pitchFamily="2" charset="-7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09600"/>
            <a:ext cx="1152907"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6477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4075976495"/>
              </p:ext>
            </p:extLst>
          </p:nvPr>
        </p:nvGraphicFramePr>
        <p:xfrm>
          <a:off x="6446520" y="2286000"/>
          <a:ext cx="893763" cy="446087"/>
        </p:xfrm>
        <a:graphic>
          <a:graphicData uri="http://schemas.openxmlformats.org/presentationml/2006/ole">
            <mc:AlternateContent xmlns:mc="http://schemas.openxmlformats.org/markup-compatibility/2006">
              <mc:Choice xmlns:v="urn:schemas-microsoft-com:vml" Requires="v">
                <p:oleObj spid="_x0000_s3119" name="Equation" r:id="rId5" imgW="431640" imgH="215640" progId="Equation.3">
                  <p:embed/>
                </p:oleObj>
              </mc:Choice>
              <mc:Fallback>
                <p:oleObj name="Equation" r:id="rId5" imgW="431640" imgH="215640" progId="Equation.3">
                  <p:embed/>
                  <p:pic>
                    <p:nvPicPr>
                      <p:cNvPr id="0" name="Object 3"/>
                      <p:cNvPicPr>
                        <a:picLocks noChangeAspect="1" noChangeArrowheads="1"/>
                      </p:cNvPicPr>
                      <p:nvPr/>
                    </p:nvPicPr>
                    <p:blipFill>
                      <a:blip r:embed="rId6"/>
                      <a:srcRect/>
                      <a:stretch>
                        <a:fillRect/>
                      </a:stretch>
                    </p:blipFill>
                    <p:spPr bwMode="auto">
                      <a:xfrm>
                        <a:off x="6446520" y="2286000"/>
                        <a:ext cx="8937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13686877"/>
              </p:ext>
            </p:extLst>
          </p:nvPr>
        </p:nvGraphicFramePr>
        <p:xfrm>
          <a:off x="7777163" y="3657600"/>
          <a:ext cx="1366837" cy="446088"/>
        </p:xfrm>
        <a:graphic>
          <a:graphicData uri="http://schemas.openxmlformats.org/presentationml/2006/ole">
            <mc:AlternateContent xmlns:mc="http://schemas.openxmlformats.org/markup-compatibility/2006">
              <mc:Choice xmlns:v="urn:schemas-microsoft-com:vml" Requires="v">
                <p:oleObj spid="_x0000_s3120" name="Equation" r:id="rId7" imgW="660240" imgH="215640" progId="Equation.3">
                  <p:embed/>
                </p:oleObj>
              </mc:Choice>
              <mc:Fallback>
                <p:oleObj name="Equation" r:id="rId7" imgW="660240" imgH="215640" progId="Equation.3">
                  <p:embed/>
                  <p:pic>
                    <p:nvPicPr>
                      <p:cNvPr id="0" name="Object 3"/>
                      <p:cNvPicPr>
                        <a:picLocks noChangeAspect="1" noChangeArrowheads="1"/>
                      </p:cNvPicPr>
                      <p:nvPr/>
                    </p:nvPicPr>
                    <p:blipFill>
                      <a:blip r:embed="rId8"/>
                      <a:srcRect/>
                      <a:stretch>
                        <a:fillRect/>
                      </a:stretch>
                    </p:blipFill>
                    <p:spPr bwMode="auto">
                      <a:xfrm>
                        <a:off x="7777163" y="3657600"/>
                        <a:ext cx="136683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97541800"/>
              </p:ext>
            </p:extLst>
          </p:nvPr>
        </p:nvGraphicFramePr>
        <p:xfrm>
          <a:off x="8458201" y="2819401"/>
          <a:ext cx="446860" cy="304800"/>
        </p:xfrm>
        <a:graphic>
          <a:graphicData uri="http://schemas.openxmlformats.org/presentationml/2006/ole">
            <mc:AlternateContent xmlns:mc="http://schemas.openxmlformats.org/markup-compatibility/2006">
              <mc:Choice xmlns:v="urn:schemas-microsoft-com:vml" Requires="v">
                <p:oleObj spid="_x0000_s3121" name="Equation" r:id="rId9" imgW="380880" imgH="152280" progId="Equation.3">
                  <p:embed/>
                </p:oleObj>
              </mc:Choice>
              <mc:Fallback>
                <p:oleObj name="Equation" r:id="rId9" imgW="380880" imgH="152280" progId="Equation.3">
                  <p:embed/>
                  <p:pic>
                    <p:nvPicPr>
                      <p:cNvPr id="0" name="Object 3"/>
                      <p:cNvPicPr>
                        <a:picLocks noChangeAspect="1" noChangeArrowheads="1"/>
                      </p:cNvPicPr>
                      <p:nvPr/>
                    </p:nvPicPr>
                    <p:blipFill>
                      <a:blip r:embed="rId10"/>
                      <a:srcRect/>
                      <a:stretch>
                        <a:fillRect/>
                      </a:stretch>
                    </p:blipFill>
                    <p:spPr bwMode="auto">
                      <a:xfrm>
                        <a:off x="8458201" y="2819401"/>
                        <a:ext cx="446860" cy="304800"/>
                      </a:xfrm>
                      <a:prstGeom prst="rect">
                        <a:avLst/>
                      </a:prstGeom>
                      <a:noFill/>
                      <a:ln>
                        <a:noFill/>
                      </a:ln>
                    </p:spPr>
                  </p:pic>
                </p:oleObj>
              </mc:Fallback>
            </mc:AlternateContent>
          </a:graphicData>
        </a:graphic>
      </p:graphicFrame>
      <p:pic>
        <p:nvPicPr>
          <p:cNvPr id="308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0575" y="4314158"/>
            <a:ext cx="5991225" cy="244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09600"/>
            <a:ext cx="9105900" cy="6248400"/>
          </a:xfrm>
        </p:spPr>
        <p:txBody>
          <a:bodyPr>
            <a:normAutofit/>
          </a:bodyPr>
          <a:lstStyle/>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82144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934200"/>
          </a:xfrm>
        </p:spPr>
        <p:txBody>
          <a:bodyPr/>
          <a:lstStyle/>
          <a:p>
            <a:pPr marL="0" indent="0" algn="r" rtl="1">
              <a:buNone/>
            </a:pPr>
            <a:r>
              <a:rPr lang="fa-IR" dirty="0" smtClean="0">
                <a:solidFill>
                  <a:srgbClr val="C00000"/>
                </a:solidFill>
                <a:cs typeface="B Koodak" pitchFamily="2" charset="-78"/>
              </a:rPr>
              <a:t>گشتاور کل:</a:t>
            </a:r>
            <a:endParaRPr lang="fa-IR" dirty="0" smtClean="0">
              <a:solidFill>
                <a:srgbClr val="7030A0"/>
              </a:solidFill>
              <a:cs typeface="B Koodak" pitchFamily="2" charset="-78"/>
            </a:endParaRPr>
          </a:p>
          <a:p>
            <a:pPr marL="0" indent="0" algn="r" rtl="1">
              <a:buNone/>
            </a:pPr>
            <a:endParaRPr lang="fa-IR" dirty="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ضریب گسیختگی می تواند مقداری از</a:t>
            </a:r>
            <a:r>
              <a:rPr lang="en-US" sz="2800" i="1" dirty="0" err="1">
                <a:solidFill>
                  <a:srgbClr val="008000"/>
                </a:solidFill>
                <a:cs typeface="B Koodak" pitchFamily="2" charset="-78"/>
              </a:rPr>
              <a:t>K</a:t>
            </a:r>
            <a:r>
              <a:rPr lang="en-US" sz="2800" i="1" baseline="-25000" dirty="0" err="1">
                <a:solidFill>
                  <a:srgbClr val="008000"/>
                </a:solidFill>
                <a:cs typeface="B Koodak" pitchFamily="2" charset="-78"/>
              </a:rPr>
              <a:t>h</a:t>
            </a:r>
            <a:r>
              <a:rPr lang="fa-IR" sz="2800" dirty="0" smtClean="0">
                <a:solidFill>
                  <a:srgbClr val="7030A0"/>
                </a:solidFill>
                <a:cs typeface="B Koodak" pitchFamily="2" charset="-78"/>
              </a:rPr>
              <a:t> محسوب شود که ضریب اطمینان شبه استاتیکی را معادل واحد نماید. زیرا گشتاور مقاوم در این حالت برابر گشتاور محرک است. پس:</a:t>
            </a:r>
          </a:p>
          <a:p>
            <a:pPr marL="0" indent="0" algn="r" rtl="1">
              <a:buNone/>
            </a:pPr>
            <a:endParaRPr lang="fa-IR" sz="2800" dirty="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شتاب گسیختگی برابر</a:t>
            </a:r>
            <a:r>
              <a:rPr lang="en-US" sz="2800" dirty="0" smtClean="0">
                <a:solidFill>
                  <a:srgbClr val="7030A0"/>
                </a:solidFill>
                <a:cs typeface="B Koodak" pitchFamily="2" charset="-78"/>
              </a:rPr>
              <a:t>g</a:t>
            </a:r>
            <a:r>
              <a:rPr lang="fa-IR" sz="2800" dirty="0" smtClean="0">
                <a:solidFill>
                  <a:srgbClr val="7030A0"/>
                </a:solidFill>
                <a:cs typeface="B Koodak" pitchFamily="2" charset="-78"/>
              </a:rPr>
              <a:t> 0/2 است.</a:t>
            </a: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با شروع لغزش بلوک روی شیب تحت اثر شتاب مربعی بزرگتر از گسیختگی با دامنه </a:t>
            </a:r>
            <a:r>
              <a:rPr lang="en-US" sz="2800" i="1" dirty="0" smtClean="0">
                <a:solidFill>
                  <a:srgbClr val="008000"/>
                </a:solidFill>
                <a:cs typeface="B Koodak" pitchFamily="2" charset="-78"/>
              </a:rPr>
              <a:t>A</a:t>
            </a:r>
            <a:r>
              <a:rPr lang="fa-IR" sz="2800" dirty="0" smtClean="0">
                <a:solidFill>
                  <a:srgbClr val="008000"/>
                </a:solidFill>
                <a:cs typeface="B Koodak" pitchFamily="2" charset="-78"/>
              </a:rPr>
              <a:t> و مدت زمان</a:t>
            </a:r>
            <a:r>
              <a:rPr lang="en-US" sz="2800" dirty="0" smtClean="0">
                <a:solidFill>
                  <a:srgbClr val="008000"/>
                </a:solidFill>
                <a:cs typeface="B Koodak" pitchFamily="2" charset="-78"/>
              </a:rPr>
              <a:t>   </a:t>
            </a:r>
            <a:r>
              <a:rPr lang="fa-IR" sz="2800" dirty="0" smtClean="0">
                <a:solidFill>
                  <a:srgbClr val="008000"/>
                </a:solidFill>
                <a:cs typeface="B Koodak" pitchFamily="2" charset="-78"/>
              </a:rPr>
              <a:t>   برای شتاب گسیختگی </a:t>
            </a:r>
            <a:r>
              <a:rPr lang="en-US" sz="2800" i="1" dirty="0" smtClean="0">
                <a:solidFill>
                  <a:srgbClr val="008000"/>
                </a:solidFill>
                <a:cs typeface="B Koodak" pitchFamily="2" charset="-78"/>
              </a:rPr>
              <a:t>a</a:t>
            </a:r>
            <a:r>
              <a:rPr lang="en-US" sz="2800" baseline="-25000" dirty="0" smtClean="0">
                <a:solidFill>
                  <a:srgbClr val="008000"/>
                </a:solidFill>
                <a:cs typeface="B Koodak" pitchFamily="2" charset="-78"/>
              </a:rPr>
              <a:t>y</a:t>
            </a:r>
            <a:r>
              <a:rPr lang="fa-IR" sz="2800" dirty="0" smtClean="0">
                <a:solidFill>
                  <a:srgbClr val="008000"/>
                </a:solidFill>
                <a:cs typeface="B Koodak" pitchFamily="2" charset="-78"/>
              </a:rPr>
              <a:t> کمتر از</a:t>
            </a:r>
            <a:r>
              <a:rPr lang="en-US" sz="2800" i="1" dirty="0">
                <a:solidFill>
                  <a:srgbClr val="008000"/>
                </a:solidFill>
                <a:cs typeface="B Koodak" pitchFamily="2" charset="-78"/>
              </a:rPr>
              <a:t>A</a:t>
            </a:r>
            <a:r>
              <a:rPr lang="fa-IR" sz="2800" dirty="0" smtClean="0">
                <a:solidFill>
                  <a:srgbClr val="008000"/>
                </a:solidFill>
                <a:cs typeface="B Koodak" pitchFamily="2" charset="-78"/>
              </a:rPr>
              <a:t> ، شتاب بلوک در طول فاصله زمانی </a:t>
            </a:r>
            <a:r>
              <a:rPr lang="en-US" sz="2800" i="1" dirty="0" smtClean="0">
                <a:solidFill>
                  <a:srgbClr val="008000"/>
                </a:solidFill>
                <a:cs typeface="B Koodak" pitchFamily="2" charset="-78"/>
              </a:rPr>
              <a:t>t</a:t>
            </a:r>
            <a:r>
              <a:rPr lang="en-US" sz="2800" i="1" baseline="-25000" dirty="0" smtClean="0">
                <a:solidFill>
                  <a:srgbClr val="008000"/>
                </a:solidFill>
                <a:cs typeface="B Koodak" pitchFamily="2" charset="-78"/>
              </a:rPr>
              <a:t>o</a:t>
            </a:r>
            <a:r>
              <a:rPr lang="fa-IR" sz="2800" dirty="0" smtClean="0">
                <a:solidFill>
                  <a:srgbClr val="008000"/>
                </a:solidFill>
                <a:cs typeface="B Koodak" pitchFamily="2" charset="-78"/>
              </a:rPr>
              <a:t> تا       </a:t>
            </a:r>
            <a:r>
              <a:rPr lang="en-US" sz="2800" dirty="0" smtClean="0">
                <a:solidFill>
                  <a:srgbClr val="008000"/>
                </a:solidFill>
                <a:cs typeface="B Koodak" pitchFamily="2" charset="-78"/>
              </a:rPr>
              <a:t>    </a:t>
            </a:r>
            <a:r>
              <a:rPr lang="fa-IR" sz="2800" dirty="0" smtClean="0">
                <a:solidFill>
                  <a:srgbClr val="008000"/>
                </a:solidFill>
                <a:cs typeface="B Koodak" pitchFamily="2" charset="-78"/>
              </a:rPr>
              <a:t>  بصورت زیر است:</a:t>
            </a:r>
            <a:endParaRPr lang="en-US" sz="2800" dirty="0" smtClean="0">
              <a:solidFill>
                <a:srgbClr val="008000"/>
              </a:solidFill>
              <a:cs typeface="B Koodak" pitchFamily="2" charset="-78"/>
            </a:endParaRPr>
          </a:p>
          <a:p>
            <a:pPr marL="0" indent="0" algn="r" rtl="1">
              <a:buNone/>
            </a:pPr>
            <a:r>
              <a:rPr lang="fa-IR" sz="2800" dirty="0">
                <a:solidFill>
                  <a:srgbClr val="008000"/>
                </a:solidFill>
                <a:cs typeface="B Koodak" pitchFamily="2" charset="-78"/>
              </a:rPr>
              <a:t> </a:t>
            </a:r>
            <a:r>
              <a:rPr lang="fa-IR" sz="2800" dirty="0" smtClean="0">
                <a:solidFill>
                  <a:srgbClr val="008000"/>
                </a:solidFill>
                <a:cs typeface="B Koodak" pitchFamily="2" charset="-78"/>
              </a:rPr>
              <a:t>       شتاب سطح شیب است.</a:t>
            </a:r>
          </a:p>
          <a:p>
            <a:pPr marL="0" indent="0" algn="r" rtl="1">
              <a:buNone/>
            </a:pPr>
            <a:r>
              <a:rPr lang="fa-IR" sz="2800" dirty="0" smtClean="0">
                <a:solidFill>
                  <a:srgbClr val="008000"/>
                </a:solidFill>
                <a:cs typeface="B Koodak" pitchFamily="2" charset="-78"/>
              </a:rPr>
              <a:t>حرکت نسبی بلوک در این فاصله زمانی با دو با ر انتگرال گیری از شتاب نسبی بدست می آید:</a:t>
            </a:r>
            <a:endParaRPr lang="en-US" sz="2800" dirty="0">
              <a:solidFill>
                <a:srgbClr val="008000"/>
              </a:solidFill>
              <a:cs typeface="B Koodak"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7239000" cy="73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1"/>
            <a:ext cx="5791200" cy="42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 y="2743200"/>
            <a:ext cx="436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114800"/>
            <a:ext cx="372428"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1" y="4438650"/>
            <a:ext cx="777240" cy="32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 y="4876800"/>
            <a:ext cx="5446396" cy="32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4400" y="4978102"/>
            <a:ext cx="579120" cy="30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653" y="6019800"/>
            <a:ext cx="56007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920" y="693420"/>
            <a:ext cx="8229600" cy="4525963"/>
          </a:xfrm>
        </p:spPr>
        <p:txBody>
          <a:bodyPr>
            <a:normAutofit/>
          </a:bodyPr>
          <a:lstStyle/>
          <a:p>
            <a:pPr marL="0" indent="0" algn="r" rtl="1">
              <a:buNone/>
            </a:pPr>
            <a:r>
              <a:rPr lang="fa-IR" sz="2400" dirty="0" smtClean="0">
                <a:solidFill>
                  <a:srgbClr val="C00000"/>
                </a:solidFill>
                <a:cs typeface="B Koodak" pitchFamily="2" charset="-78"/>
              </a:rPr>
              <a:t>تغییرات سرعت</a:t>
            </a:r>
          </a:p>
          <a:p>
            <a:pPr marL="0" indent="0" algn="r" rtl="1">
              <a:buNone/>
            </a:pPr>
            <a:r>
              <a:rPr lang="fa-IR" sz="2400" dirty="0" smtClean="0">
                <a:solidFill>
                  <a:srgbClr val="C00000"/>
                </a:solidFill>
                <a:cs typeface="B Koodak" pitchFamily="2" charset="-78"/>
              </a:rPr>
              <a:t>نسبی و تغییرمکان نسبی بین </a:t>
            </a:r>
          </a:p>
          <a:p>
            <a:pPr marL="0" indent="0" algn="r" rtl="1">
              <a:buNone/>
            </a:pPr>
            <a:r>
              <a:rPr lang="fa-IR" sz="2400" dirty="0" smtClean="0">
                <a:solidFill>
                  <a:srgbClr val="C00000"/>
                </a:solidFill>
                <a:cs typeface="B Koodak" pitchFamily="2" charset="-78"/>
              </a:rPr>
              <a:t>بلوک و سطح شیبدار در اثر </a:t>
            </a:r>
          </a:p>
          <a:p>
            <a:pPr marL="0" indent="0" algn="r" rtl="1">
              <a:buNone/>
            </a:pPr>
            <a:r>
              <a:rPr lang="fa-IR" sz="2400" dirty="0" smtClean="0">
                <a:solidFill>
                  <a:srgbClr val="C00000"/>
                </a:solidFill>
                <a:cs typeface="B Koodak" pitchFamily="2" charset="-78"/>
              </a:rPr>
              <a:t>نوسانی که از شتاب گسیختگی</a:t>
            </a:r>
          </a:p>
          <a:p>
            <a:pPr marL="0" indent="0" algn="r" rtl="1">
              <a:buNone/>
            </a:pPr>
            <a:r>
              <a:rPr lang="fa-IR" sz="2400" dirty="0" smtClean="0">
                <a:solidFill>
                  <a:srgbClr val="C00000"/>
                </a:solidFill>
                <a:cs typeface="B Koodak" pitchFamily="2" charset="-78"/>
              </a:rPr>
              <a:t>در فاصله زمانی  </a:t>
            </a:r>
            <a:r>
              <a:rPr lang="en-US" sz="2400" i="1" dirty="0">
                <a:solidFill>
                  <a:srgbClr val="008000"/>
                </a:solidFill>
                <a:cs typeface="B Koodak" pitchFamily="2" charset="-78"/>
              </a:rPr>
              <a:t>t</a:t>
            </a:r>
            <a:r>
              <a:rPr lang="en-US" sz="2400" i="1" baseline="-25000" dirty="0">
                <a:solidFill>
                  <a:srgbClr val="008000"/>
                </a:solidFill>
                <a:cs typeface="B Koodak" pitchFamily="2" charset="-78"/>
              </a:rPr>
              <a:t>o</a:t>
            </a:r>
            <a:r>
              <a:rPr lang="fa-IR" sz="2400" dirty="0" smtClean="0">
                <a:solidFill>
                  <a:srgbClr val="C00000"/>
                </a:solidFill>
                <a:cs typeface="B Koodak" pitchFamily="2" charset="-78"/>
              </a:rPr>
              <a:t>  و              </a:t>
            </a:r>
          </a:p>
          <a:p>
            <a:pPr marL="0" indent="0" algn="r" rtl="1">
              <a:buNone/>
            </a:pPr>
            <a:r>
              <a:rPr lang="fa-IR" sz="2400" dirty="0" smtClean="0">
                <a:solidFill>
                  <a:srgbClr val="C00000"/>
                </a:solidFill>
                <a:cs typeface="B Koodak" pitchFamily="2" charset="-78"/>
              </a:rPr>
              <a:t>شدیدتر شده است.    </a:t>
            </a:r>
            <a:endParaRPr lang="fa-IR" sz="2400" dirty="0" smtClean="0">
              <a:solidFill>
                <a:srgbClr val="008000"/>
              </a:solidFill>
              <a:cs typeface="B Koodak" pitchFamily="2" charset="-78"/>
            </a:endParaRPr>
          </a:p>
          <a:p>
            <a:pPr marL="0" indent="0" algn="r" rtl="1">
              <a:buNone/>
            </a:pPr>
            <a:r>
              <a:rPr lang="fa-IR" sz="2400" dirty="0" smtClean="0">
                <a:solidFill>
                  <a:srgbClr val="008000"/>
                </a:solidFill>
                <a:cs typeface="B Koodak" pitchFamily="2" charset="-78"/>
              </a:rPr>
              <a:t>در لحظه               سرعت نسبی </a:t>
            </a:r>
          </a:p>
          <a:p>
            <a:pPr marL="0" indent="0" algn="r" rtl="1">
              <a:buNone/>
            </a:pPr>
            <a:r>
              <a:rPr lang="fa-IR" sz="2400" dirty="0" smtClean="0">
                <a:solidFill>
                  <a:srgbClr val="008000"/>
                </a:solidFill>
                <a:cs typeface="B Koodak" pitchFamily="2" charset="-78"/>
              </a:rPr>
              <a:t>به  مقدار حداکثر خود می رسد.</a:t>
            </a:r>
            <a:endParaRPr lang="en-US" sz="2400" dirty="0">
              <a:solidFill>
                <a:srgbClr val="C00000"/>
              </a:solidFill>
              <a:cs typeface="B Koodak"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04800"/>
            <a:ext cx="719865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295400"/>
            <a:ext cx="5601564"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537823"/>
            <a:ext cx="777240" cy="32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2958" y="3467100"/>
            <a:ext cx="777240" cy="32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7023" y="4572000"/>
            <a:ext cx="32996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3134</Words>
  <Application>Microsoft Office PowerPoint</Application>
  <PresentationFormat>On-screen Show (4:3)</PresentationFormat>
  <Paragraphs>344</Paragraphs>
  <Slides>70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Office Theme</vt:lpstr>
      <vt:lpstr>Equation</vt:lpstr>
      <vt:lpstr>PowerPoint Presentation</vt:lpstr>
      <vt:lpstr>روش نیومارک،  الگوسازی بلوکی</vt:lpstr>
      <vt:lpstr>فرضیات                  :</vt:lpstr>
      <vt:lpstr>.</vt:lpstr>
      <vt:lpstr>تحلیل شبه استاتیک بلوک لغزشی نیومارک</vt:lpstr>
      <vt:lpstr>تحلیل دینامیکی بلوک لغزشی نیومارک</vt:lpstr>
      <vt:lpstr>مثال</vt:lpstr>
      <vt:lpstr>PowerPoint Presentation</vt:lpstr>
      <vt:lpstr>PowerPoint Presentation</vt:lpstr>
      <vt:lpstr>.</vt:lpstr>
      <vt:lpstr>.</vt:lpstr>
      <vt:lpstr>.</vt:lpstr>
      <vt:lpstr>.</vt:lpstr>
      <vt:lpstr>.</vt:lpstr>
      <vt:lpstr>.</vt:lpstr>
      <vt:lpstr>.</vt:lpstr>
      <vt:lpstr>.</vt:lpstr>
      <vt:lpstr>مثال</vt:lpstr>
      <vt:lpstr>.</vt:lpstr>
      <vt:lpstr>.</vt:lpstr>
      <vt:lpstr>.</vt:lpstr>
      <vt:lpstr>.</vt:lpstr>
      <vt:lpstr>.</vt:lpstr>
      <vt:lpstr>.</vt:lpstr>
      <vt:lpstr>فراسنج مقاومت خاک روانگرا شده </vt:lpstr>
      <vt:lpstr>.</vt:lpstr>
      <vt:lpstr>.</vt:lpstr>
      <vt:lpstr>روش بِرن</vt:lpstr>
      <vt:lpstr>   (a شبکه اجزاء سد سن فرناندو بالایی،      (bتغییرمکانهای سد با ضریب 2</vt:lpstr>
      <vt:lpstr>مثال</vt:lpstr>
      <vt:lpstr>.</vt:lpstr>
      <vt:lpstr>مقایسه تغییرمکان دائم روش بازیار و LSI</vt:lpstr>
      <vt:lpstr>مثال</vt:lpstr>
      <vt:lpstr>عوامل مؤثر دیگر در لغزش بلوک ها</vt:lpstr>
      <vt:lpstr>تحقیقات مکدیسی و سید (Makdisi and Seed (1978))</vt:lpstr>
      <vt:lpstr>محاسبه تغییرشکل ماندگار ناشی از لغزش</vt:lpstr>
      <vt:lpstr>مثال:</vt:lpstr>
      <vt:lpstr>تحلیل جابجایی جاری شدن خاک</vt:lpstr>
      <vt:lpstr>.</vt:lpstr>
      <vt:lpstr>.</vt:lpstr>
      <vt:lpstr>روش محاسبه فرارجانبی خاک Bartlett and Youd (1992)</vt:lpstr>
      <vt:lpstr>.</vt:lpstr>
      <vt:lpstr>.</vt:lpstr>
      <vt:lpstr>مثال</vt:lpstr>
      <vt:lpstr>.</vt:lpstr>
      <vt:lpstr>.</vt:lpstr>
      <vt:lpstr>.</vt:lpstr>
      <vt:lpstr>PowerPoint Presentation</vt:lpstr>
      <vt:lpstr>PowerPoint Presentation</vt:lpstr>
      <vt:lpstr>PowerPoint Presentation</vt:lpstr>
      <vt:lpstr>PowerPoint Presentation</vt:lpstr>
      <vt:lpstr>ساختار گسل معمولی و پیدایش فرورفتگی   Normal Fault Structures</vt:lpstr>
      <vt:lpstr>Site Amplificationشرائط تشدید حرکت در سطح زمین        </vt:lpstr>
      <vt:lpstr>PowerPoint Presentation</vt:lpstr>
      <vt:lpstr>.</vt:lpstr>
      <vt:lpstr>.</vt:lpstr>
      <vt:lpstr>.</vt:lpstr>
      <vt:lpstr>.</vt:lpstr>
      <vt:lpstr>.</vt:lpstr>
      <vt:lpstr>.</vt:lpstr>
      <vt:lpstr>.</vt:lpstr>
      <vt:lpstr>.</vt:lpstr>
      <vt:lpstr>.</vt:lpstr>
      <vt:lpstr>.</vt:lpstr>
      <vt:lpstr>.</vt:lpstr>
      <vt:lpstr>.</vt:lpstr>
      <vt:lpstr>.</vt:lpstr>
      <vt:lpstr>.</vt:lpstr>
      <vt:lpstr>.</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Sadr</dc:creator>
  <cp:lastModifiedBy>Sadr</cp:lastModifiedBy>
  <cp:revision>64</cp:revision>
  <dcterms:created xsi:type="dcterms:W3CDTF">2016-10-07T07:52:30Z</dcterms:created>
  <dcterms:modified xsi:type="dcterms:W3CDTF">2016-12-20T16:04:36Z</dcterms:modified>
</cp:coreProperties>
</file>