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1"/>
  </p:notesMasterIdLst>
  <p:sldIdLst>
    <p:sldId id="257" r:id="rId2"/>
    <p:sldId id="347" r:id="rId3"/>
    <p:sldId id="348" r:id="rId4"/>
    <p:sldId id="349" r:id="rId5"/>
    <p:sldId id="350" r:id="rId6"/>
    <p:sldId id="351" r:id="rId7"/>
    <p:sldId id="352" r:id="rId8"/>
    <p:sldId id="353" r:id="rId9"/>
    <p:sldId id="354" r:id="rId10"/>
    <p:sldId id="355" r:id="rId11"/>
    <p:sldId id="258" r:id="rId12"/>
    <p:sldId id="289" r:id="rId13"/>
    <p:sldId id="290" r:id="rId14"/>
    <p:sldId id="291" r:id="rId15"/>
    <p:sldId id="292" r:id="rId16"/>
    <p:sldId id="294" r:id="rId17"/>
    <p:sldId id="295" r:id="rId18"/>
    <p:sldId id="296" r:id="rId19"/>
    <p:sldId id="297" r:id="rId20"/>
    <p:sldId id="298" r:id="rId21"/>
    <p:sldId id="305" r:id="rId22"/>
    <p:sldId id="299" r:id="rId23"/>
    <p:sldId id="300" r:id="rId24"/>
    <p:sldId id="301" r:id="rId25"/>
    <p:sldId id="302" r:id="rId26"/>
    <p:sldId id="303" r:id="rId27"/>
    <p:sldId id="304"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319" r:id="rId42"/>
    <p:sldId id="320" r:id="rId43"/>
    <p:sldId id="321" r:id="rId44"/>
    <p:sldId id="329" r:id="rId45"/>
    <p:sldId id="330" r:id="rId46"/>
    <p:sldId id="322" r:id="rId47"/>
    <p:sldId id="323" r:id="rId48"/>
    <p:sldId id="324" r:id="rId49"/>
    <p:sldId id="325" r:id="rId50"/>
    <p:sldId id="326" r:id="rId51"/>
    <p:sldId id="327" r:id="rId52"/>
    <p:sldId id="339" r:id="rId53"/>
    <p:sldId id="340" r:id="rId54"/>
    <p:sldId id="343" r:id="rId55"/>
    <p:sldId id="344" r:id="rId56"/>
    <p:sldId id="341" r:id="rId57"/>
    <p:sldId id="328" r:id="rId58"/>
    <p:sldId id="342" r:id="rId59"/>
    <p:sldId id="345" r:id="rId60"/>
    <p:sldId id="260" r:id="rId61"/>
    <p:sldId id="261" r:id="rId62"/>
    <p:sldId id="262" r:id="rId63"/>
    <p:sldId id="263" r:id="rId64"/>
    <p:sldId id="264" r:id="rId65"/>
    <p:sldId id="265" r:id="rId66"/>
    <p:sldId id="331" r:id="rId67"/>
    <p:sldId id="266" r:id="rId68"/>
    <p:sldId id="267" r:id="rId69"/>
    <p:sldId id="268" r:id="rId70"/>
    <p:sldId id="269" r:id="rId71"/>
    <p:sldId id="270" r:id="rId72"/>
    <p:sldId id="271" r:id="rId73"/>
    <p:sldId id="272" r:id="rId74"/>
    <p:sldId id="273" r:id="rId75"/>
    <p:sldId id="332" r:id="rId76"/>
    <p:sldId id="333" r:id="rId77"/>
    <p:sldId id="334" r:id="rId78"/>
    <p:sldId id="335" r:id="rId79"/>
    <p:sldId id="336" r:id="rId80"/>
    <p:sldId id="337" r:id="rId81"/>
    <p:sldId id="338" r:id="rId82"/>
    <p:sldId id="274" r:id="rId83"/>
    <p:sldId id="346" r:id="rId84"/>
    <p:sldId id="275" r:id="rId85"/>
    <p:sldId id="397" r:id="rId86"/>
    <p:sldId id="436" r:id="rId87"/>
    <p:sldId id="437" r:id="rId88"/>
    <p:sldId id="460" r:id="rId89"/>
    <p:sldId id="461" r:id="rId90"/>
    <p:sldId id="462" r:id="rId91"/>
    <p:sldId id="463" r:id="rId92"/>
    <p:sldId id="438" r:id="rId93"/>
    <p:sldId id="465" r:id="rId94"/>
    <p:sldId id="466" r:id="rId95"/>
    <p:sldId id="467" r:id="rId96"/>
    <p:sldId id="464" r:id="rId97"/>
    <p:sldId id="439" r:id="rId98"/>
    <p:sldId id="468" r:id="rId99"/>
    <p:sldId id="440" r:id="rId100"/>
    <p:sldId id="441" r:id="rId101"/>
    <p:sldId id="442" r:id="rId102"/>
    <p:sldId id="443" r:id="rId103"/>
    <p:sldId id="444" r:id="rId104"/>
    <p:sldId id="445" r:id="rId105"/>
    <p:sldId id="446" r:id="rId106"/>
    <p:sldId id="447" r:id="rId107"/>
    <p:sldId id="448" r:id="rId108"/>
    <p:sldId id="449" r:id="rId109"/>
    <p:sldId id="450" r:id="rId110"/>
    <p:sldId id="451" r:id="rId111"/>
    <p:sldId id="452" r:id="rId112"/>
    <p:sldId id="453" r:id="rId113"/>
    <p:sldId id="454" r:id="rId114"/>
    <p:sldId id="455" r:id="rId115"/>
    <p:sldId id="456" r:id="rId116"/>
    <p:sldId id="457" r:id="rId117"/>
    <p:sldId id="458" r:id="rId118"/>
    <p:sldId id="459" r:id="rId119"/>
    <p:sldId id="276" r:id="rId120"/>
    <p:sldId id="401" r:id="rId121"/>
    <p:sldId id="400" r:id="rId122"/>
    <p:sldId id="398" r:id="rId123"/>
    <p:sldId id="399" r:id="rId124"/>
    <p:sldId id="356" r:id="rId125"/>
    <p:sldId id="357" r:id="rId126"/>
    <p:sldId id="358" r:id="rId127"/>
    <p:sldId id="359" r:id="rId128"/>
    <p:sldId id="360" r:id="rId129"/>
    <p:sldId id="361" r:id="rId130"/>
    <p:sldId id="362" r:id="rId131"/>
    <p:sldId id="363" r:id="rId132"/>
    <p:sldId id="364" r:id="rId133"/>
    <p:sldId id="365" r:id="rId134"/>
    <p:sldId id="366" r:id="rId135"/>
    <p:sldId id="367" r:id="rId136"/>
    <p:sldId id="368" r:id="rId137"/>
    <p:sldId id="369" r:id="rId138"/>
    <p:sldId id="402" r:id="rId139"/>
    <p:sldId id="370" r:id="rId140"/>
    <p:sldId id="372" r:id="rId141"/>
    <p:sldId id="373" r:id="rId142"/>
    <p:sldId id="374" r:id="rId143"/>
    <p:sldId id="375" r:id="rId144"/>
    <p:sldId id="376" r:id="rId145"/>
    <p:sldId id="377" r:id="rId146"/>
    <p:sldId id="378" r:id="rId147"/>
    <p:sldId id="379" r:id="rId148"/>
    <p:sldId id="380" r:id="rId149"/>
    <p:sldId id="381" r:id="rId150"/>
    <p:sldId id="382" r:id="rId151"/>
    <p:sldId id="383" r:id="rId152"/>
    <p:sldId id="384" r:id="rId153"/>
    <p:sldId id="385" r:id="rId154"/>
    <p:sldId id="386" r:id="rId155"/>
    <p:sldId id="387" r:id="rId156"/>
    <p:sldId id="388" r:id="rId157"/>
    <p:sldId id="389" r:id="rId158"/>
    <p:sldId id="390" r:id="rId159"/>
    <p:sldId id="391" r:id="rId160"/>
    <p:sldId id="392" r:id="rId161"/>
    <p:sldId id="393" r:id="rId162"/>
    <p:sldId id="394" r:id="rId163"/>
    <p:sldId id="395" r:id="rId164"/>
    <p:sldId id="396" r:id="rId165"/>
    <p:sldId id="277" r:id="rId166"/>
    <p:sldId id="278" r:id="rId167"/>
    <p:sldId id="279" r:id="rId168"/>
    <p:sldId id="280" r:id="rId169"/>
    <p:sldId id="281" r:id="rId170"/>
    <p:sldId id="282" r:id="rId171"/>
    <p:sldId id="283" r:id="rId172"/>
    <p:sldId id="284" r:id="rId173"/>
    <p:sldId id="403" r:id="rId174"/>
    <p:sldId id="285" r:id="rId175"/>
    <p:sldId id="286" r:id="rId176"/>
    <p:sldId id="287" r:id="rId177"/>
    <p:sldId id="288" r:id="rId178"/>
    <p:sldId id="435" r:id="rId179"/>
    <p:sldId id="404" r:id="rId180"/>
    <p:sldId id="405" r:id="rId181"/>
    <p:sldId id="406" r:id="rId182"/>
    <p:sldId id="407" r:id="rId183"/>
    <p:sldId id="408" r:id="rId184"/>
    <p:sldId id="409" r:id="rId185"/>
    <p:sldId id="410" r:id="rId186"/>
    <p:sldId id="411" r:id="rId187"/>
    <p:sldId id="412" r:id="rId188"/>
    <p:sldId id="413" r:id="rId189"/>
    <p:sldId id="414" r:id="rId190"/>
    <p:sldId id="415" r:id="rId191"/>
    <p:sldId id="416" r:id="rId192"/>
    <p:sldId id="417" r:id="rId193"/>
    <p:sldId id="418" r:id="rId194"/>
    <p:sldId id="419" r:id="rId195"/>
    <p:sldId id="420" r:id="rId196"/>
    <p:sldId id="421" r:id="rId197"/>
    <p:sldId id="422" r:id="rId198"/>
    <p:sldId id="423" r:id="rId199"/>
    <p:sldId id="424" r:id="rId200"/>
    <p:sldId id="425" r:id="rId201"/>
    <p:sldId id="426" r:id="rId202"/>
    <p:sldId id="427" r:id="rId203"/>
    <p:sldId id="428" r:id="rId204"/>
    <p:sldId id="429" r:id="rId205"/>
    <p:sldId id="430" r:id="rId206"/>
    <p:sldId id="431" r:id="rId207"/>
    <p:sldId id="432" r:id="rId208"/>
    <p:sldId id="433" r:id="rId209"/>
    <p:sldId id="434" r:id="rId2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66CCFF"/>
    <a:srgbClr val="00FF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50" d="100"/>
          <a:sy n="50" d="100"/>
        </p:scale>
        <p:origin x="-1176"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1"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presProps" Target="pres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theme" Target="theme/theme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95DAFA-E168-4947-8DEA-AFE50BBE71F3}" type="datetimeFigureOut">
              <a:rPr lang="en-US" smtClean="0"/>
              <a:t>11/27/2016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16DB34-4D84-46B6-86F0-141CDF2D8029}" type="slidenum">
              <a:rPr lang="en-US" smtClean="0"/>
              <a:t>‹#›</a:t>
            </a:fld>
            <a:endParaRPr lang="en-US"/>
          </a:p>
        </p:txBody>
      </p:sp>
    </p:spTree>
    <p:extLst>
      <p:ext uri="{BB962C8B-B14F-4D97-AF65-F5344CB8AC3E}">
        <p14:creationId xmlns:p14="http://schemas.microsoft.com/office/powerpoint/2010/main" val="3430746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algn="l" rtl="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algn="l" rtl="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algn="l" rtl="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algn="l" rtl="0" eaLnBrk="0" fontAlgn="base" hangingPunct="0">
              <a:spcBef>
                <a:spcPct val="30000"/>
              </a:spcBef>
              <a:spcAft>
                <a:spcPct val="0"/>
              </a:spcAft>
              <a:defRPr sz="1200">
                <a:solidFill>
                  <a:schemeClr val="tx1"/>
                </a:solidFill>
                <a:latin typeface="Arial" pitchFamily="34" charset="0"/>
                <a:cs typeface="Arial" pitchFamily="34" charset="0"/>
              </a:defRPr>
            </a:lvl9pPr>
          </a:lstStyle>
          <a:p>
            <a:fld id="{3138775F-BD66-4A5C-86FB-3C7008597C26}" type="slidenum">
              <a:rPr lang="ja-JP" altLang="en-US"/>
              <a:pPr/>
              <a:t>44</a:t>
            </a:fld>
            <a:endParaRPr lang="en-US" altLang="ja-JP"/>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algn="l" rtl="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algn="l" rtl="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algn="l" rtl="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algn="l" rtl="0" eaLnBrk="0" fontAlgn="base" hangingPunct="0">
              <a:spcBef>
                <a:spcPct val="30000"/>
              </a:spcBef>
              <a:spcAft>
                <a:spcPct val="0"/>
              </a:spcAft>
              <a:defRPr sz="1200">
                <a:solidFill>
                  <a:schemeClr val="tx1"/>
                </a:solidFill>
                <a:latin typeface="Arial" pitchFamily="34" charset="0"/>
                <a:cs typeface="Arial" pitchFamily="34" charset="0"/>
              </a:defRPr>
            </a:lvl9pPr>
          </a:lstStyle>
          <a:p>
            <a:fld id="{D8CDF0D8-CF21-4484-8A81-4BBD0CD73C02}" type="slidenum">
              <a:rPr lang="ja-JP" altLang="en-US"/>
              <a:pPr/>
              <a:t>45</a:t>
            </a:fld>
            <a:endParaRPr lang="en-US" altLang="ja-JP"/>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0ADBB7-5D52-4898-A192-910F692CD3C2}"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C8187-E712-44E4-A177-07D88D5F8862}" type="slidenum">
              <a:rPr lang="en-US" smtClean="0"/>
              <a:t>‹#›</a:t>
            </a:fld>
            <a:endParaRPr lang="en-US"/>
          </a:p>
        </p:txBody>
      </p:sp>
    </p:spTree>
    <p:extLst>
      <p:ext uri="{BB962C8B-B14F-4D97-AF65-F5344CB8AC3E}">
        <p14:creationId xmlns:p14="http://schemas.microsoft.com/office/powerpoint/2010/main" val="1695540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0ADBB7-5D52-4898-A192-910F692CD3C2}"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C8187-E712-44E4-A177-07D88D5F8862}" type="slidenum">
              <a:rPr lang="en-US" smtClean="0"/>
              <a:t>‹#›</a:t>
            </a:fld>
            <a:endParaRPr lang="en-US"/>
          </a:p>
        </p:txBody>
      </p:sp>
    </p:spTree>
    <p:extLst>
      <p:ext uri="{BB962C8B-B14F-4D97-AF65-F5344CB8AC3E}">
        <p14:creationId xmlns:p14="http://schemas.microsoft.com/office/powerpoint/2010/main" val="2190219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0ADBB7-5D52-4898-A192-910F692CD3C2}"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C8187-E712-44E4-A177-07D88D5F8862}" type="slidenum">
              <a:rPr lang="en-US" smtClean="0"/>
              <a:t>‹#›</a:t>
            </a:fld>
            <a:endParaRPr lang="en-US"/>
          </a:p>
        </p:txBody>
      </p:sp>
    </p:spTree>
    <p:extLst>
      <p:ext uri="{BB962C8B-B14F-4D97-AF65-F5344CB8AC3E}">
        <p14:creationId xmlns:p14="http://schemas.microsoft.com/office/powerpoint/2010/main" val="108050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0ADBB7-5D52-4898-A192-910F692CD3C2}"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C8187-E712-44E4-A177-07D88D5F8862}" type="slidenum">
              <a:rPr lang="en-US" smtClean="0"/>
              <a:t>‹#›</a:t>
            </a:fld>
            <a:endParaRPr lang="en-US"/>
          </a:p>
        </p:txBody>
      </p:sp>
    </p:spTree>
    <p:extLst>
      <p:ext uri="{BB962C8B-B14F-4D97-AF65-F5344CB8AC3E}">
        <p14:creationId xmlns:p14="http://schemas.microsoft.com/office/powerpoint/2010/main" val="119416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0ADBB7-5D52-4898-A192-910F692CD3C2}"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C8187-E712-44E4-A177-07D88D5F8862}" type="slidenum">
              <a:rPr lang="en-US" smtClean="0"/>
              <a:t>‹#›</a:t>
            </a:fld>
            <a:endParaRPr lang="en-US"/>
          </a:p>
        </p:txBody>
      </p:sp>
    </p:spTree>
    <p:extLst>
      <p:ext uri="{BB962C8B-B14F-4D97-AF65-F5344CB8AC3E}">
        <p14:creationId xmlns:p14="http://schemas.microsoft.com/office/powerpoint/2010/main" val="3342714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0ADBB7-5D52-4898-A192-910F692CD3C2}" type="datetimeFigureOut">
              <a:rPr lang="en-US" smtClean="0"/>
              <a:t>11/27/2016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C8187-E712-44E4-A177-07D88D5F8862}" type="slidenum">
              <a:rPr lang="en-US" smtClean="0"/>
              <a:t>‹#›</a:t>
            </a:fld>
            <a:endParaRPr lang="en-US"/>
          </a:p>
        </p:txBody>
      </p:sp>
    </p:spTree>
    <p:extLst>
      <p:ext uri="{BB962C8B-B14F-4D97-AF65-F5344CB8AC3E}">
        <p14:creationId xmlns:p14="http://schemas.microsoft.com/office/powerpoint/2010/main" val="2499778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0ADBB7-5D52-4898-A192-910F692CD3C2}" type="datetimeFigureOut">
              <a:rPr lang="en-US" smtClean="0"/>
              <a:t>11/27/2016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5C8187-E712-44E4-A177-07D88D5F8862}" type="slidenum">
              <a:rPr lang="en-US" smtClean="0"/>
              <a:t>‹#›</a:t>
            </a:fld>
            <a:endParaRPr lang="en-US"/>
          </a:p>
        </p:txBody>
      </p:sp>
    </p:spTree>
    <p:extLst>
      <p:ext uri="{BB962C8B-B14F-4D97-AF65-F5344CB8AC3E}">
        <p14:creationId xmlns:p14="http://schemas.microsoft.com/office/powerpoint/2010/main" val="2505599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0ADBB7-5D52-4898-A192-910F692CD3C2}" type="datetimeFigureOut">
              <a:rPr lang="en-US" smtClean="0"/>
              <a:t>11/27/2016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5C8187-E712-44E4-A177-07D88D5F8862}" type="slidenum">
              <a:rPr lang="en-US" smtClean="0"/>
              <a:t>‹#›</a:t>
            </a:fld>
            <a:endParaRPr lang="en-US"/>
          </a:p>
        </p:txBody>
      </p:sp>
    </p:spTree>
    <p:extLst>
      <p:ext uri="{BB962C8B-B14F-4D97-AF65-F5344CB8AC3E}">
        <p14:creationId xmlns:p14="http://schemas.microsoft.com/office/powerpoint/2010/main" val="3250936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0ADBB7-5D52-4898-A192-910F692CD3C2}" type="datetimeFigureOut">
              <a:rPr lang="en-US" smtClean="0"/>
              <a:t>11/27/2016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5C8187-E712-44E4-A177-07D88D5F8862}" type="slidenum">
              <a:rPr lang="en-US" smtClean="0"/>
              <a:t>‹#›</a:t>
            </a:fld>
            <a:endParaRPr lang="en-US"/>
          </a:p>
        </p:txBody>
      </p:sp>
    </p:spTree>
    <p:extLst>
      <p:ext uri="{BB962C8B-B14F-4D97-AF65-F5344CB8AC3E}">
        <p14:creationId xmlns:p14="http://schemas.microsoft.com/office/powerpoint/2010/main" val="1779521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0ADBB7-5D52-4898-A192-910F692CD3C2}" type="datetimeFigureOut">
              <a:rPr lang="en-US" smtClean="0"/>
              <a:t>11/27/2016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C8187-E712-44E4-A177-07D88D5F8862}" type="slidenum">
              <a:rPr lang="en-US" smtClean="0"/>
              <a:t>‹#›</a:t>
            </a:fld>
            <a:endParaRPr lang="en-US"/>
          </a:p>
        </p:txBody>
      </p:sp>
    </p:spTree>
    <p:extLst>
      <p:ext uri="{BB962C8B-B14F-4D97-AF65-F5344CB8AC3E}">
        <p14:creationId xmlns:p14="http://schemas.microsoft.com/office/powerpoint/2010/main" val="380772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0ADBB7-5D52-4898-A192-910F692CD3C2}" type="datetimeFigureOut">
              <a:rPr lang="en-US" smtClean="0"/>
              <a:t>11/27/2016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C8187-E712-44E4-A177-07D88D5F8862}" type="slidenum">
              <a:rPr lang="en-US" smtClean="0"/>
              <a:t>‹#›</a:t>
            </a:fld>
            <a:endParaRPr lang="en-US"/>
          </a:p>
        </p:txBody>
      </p:sp>
    </p:spTree>
    <p:extLst>
      <p:ext uri="{BB962C8B-B14F-4D97-AF65-F5344CB8AC3E}">
        <p14:creationId xmlns:p14="http://schemas.microsoft.com/office/powerpoint/2010/main" val="164108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0ADBB7-5D52-4898-A192-910F692CD3C2}" type="datetimeFigureOut">
              <a:rPr lang="en-US" smtClean="0"/>
              <a:t>11/27/2016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C8187-E712-44E4-A177-07D88D5F8862}" type="slidenum">
              <a:rPr lang="en-US" smtClean="0"/>
              <a:t>‹#›</a:t>
            </a:fld>
            <a:endParaRPr lang="en-US"/>
          </a:p>
        </p:txBody>
      </p:sp>
    </p:spTree>
    <p:extLst>
      <p:ext uri="{BB962C8B-B14F-4D97-AF65-F5344CB8AC3E}">
        <p14:creationId xmlns:p14="http://schemas.microsoft.com/office/powerpoint/2010/main" val="1715079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99.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01.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02.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03.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0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205.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206.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image" Target="../media/image207.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209.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image" Target="../media/image211.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213.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214.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215.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2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217.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218.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219.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221.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223.png"/><Relationship Id="rId2" Type="http://schemas.openxmlformats.org/officeDocument/2006/relationships/image" Target="../media/image222.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224.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225.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226.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228.png"/><Relationship Id="rId2" Type="http://schemas.openxmlformats.org/officeDocument/2006/relationships/image" Target="../media/image2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0.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29.png"/><Relationship Id="rId1" Type="http://schemas.openxmlformats.org/officeDocument/2006/relationships/slideLayout" Target="../slideLayouts/slideLayout2.xml"/><Relationship Id="rId5" Type="http://schemas.openxmlformats.org/officeDocument/2006/relationships/image" Target="../media/image232.png"/><Relationship Id="rId4" Type="http://schemas.openxmlformats.org/officeDocument/2006/relationships/image" Target="../media/image231.png"/></Relationships>
</file>

<file path=ppt/slides/_rels/slide151.xml.rels><?xml version="1.0" encoding="UTF-8" standalone="yes"?>
<Relationships xmlns="http://schemas.openxmlformats.org/package/2006/relationships"><Relationship Id="rId2" Type="http://schemas.openxmlformats.org/officeDocument/2006/relationships/image" Target="../media/image233.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234.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235.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236.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238.png"/><Relationship Id="rId2" Type="http://schemas.openxmlformats.org/officeDocument/2006/relationships/image" Target="../media/image237.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39.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241.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242.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244.png"/><Relationship Id="rId2" Type="http://schemas.openxmlformats.org/officeDocument/2006/relationships/image" Target="../media/image243.png"/><Relationship Id="rId1" Type="http://schemas.openxmlformats.org/officeDocument/2006/relationships/slideLayout" Target="../slideLayouts/slideLayout2.xml"/><Relationship Id="rId4" Type="http://schemas.openxmlformats.org/officeDocument/2006/relationships/image" Target="../media/image245.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0.xml.rels><?xml version="1.0" encoding="UTF-8" standalone="yes"?>
<Relationships xmlns="http://schemas.openxmlformats.org/package/2006/relationships"><Relationship Id="rId3" Type="http://schemas.openxmlformats.org/officeDocument/2006/relationships/image" Target="../media/image247.png"/><Relationship Id="rId2" Type="http://schemas.openxmlformats.org/officeDocument/2006/relationships/image" Target="../media/image246.png"/><Relationship Id="rId1" Type="http://schemas.openxmlformats.org/officeDocument/2006/relationships/slideLayout" Target="../slideLayouts/slideLayout2.xml"/><Relationship Id="rId4" Type="http://schemas.openxmlformats.org/officeDocument/2006/relationships/image" Target="../media/image248.png"/></Relationships>
</file>

<file path=ppt/slides/_rels/slide161.xml.rels><?xml version="1.0" encoding="UTF-8" standalone="yes"?>
<Relationships xmlns="http://schemas.openxmlformats.org/package/2006/relationships"><Relationship Id="rId2" Type="http://schemas.openxmlformats.org/officeDocument/2006/relationships/image" Target="../media/image249.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252.png"/><Relationship Id="rId2" Type="http://schemas.openxmlformats.org/officeDocument/2006/relationships/image" Target="../media/image251.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254.png"/><Relationship Id="rId2" Type="http://schemas.openxmlformats.org/officeDocument/2006/relationships/image" Target="../media/image253.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255.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256.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257.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259.png"/><Relationship Id="rId2" Type="http://schemas.openxmlformats.org/officeDocument/2006/relationships/image" Target="../media/image258.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261.png"/><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70.xml.rels><?xml version="1.0" encoding="UTF-8" standalone="yes"?>
<Relationships xmlns="http://schemas.openxmlformats.org/package/2006/relationships"><Relationship Id="rId3" Type="http://schemas.openxmlformats.org/officeDocument/2006/relationships/image" Target="../media/image263.png"/><Relationship Id="rId7" Type="http://schemas.openxmlformats.org/officeDocument/2006/relationships/image" Target="../media/image267.png"/><Relationship Id="rId2" Type="http://schemas.openxmlformats.org/officeDocument/2006/relationships/image" Target="../media/image262.png"/><Relationship Id="rId1" Type="http://schemas.openxmlformats.org/officeDocument/2006/relationships/slideLayout" Target="../slideLayouts/slideLayout2.xml"/><Relationship Id="rId6" Type="http://schemas.openxmlformats.org/officeDocument/2006/relationships/image" Target="../media/image266.png"/><Relationship Id="rId5" Type="http://schemas.openxmlformats.org/officeDocument/2006/relationships/image" Target="../media/image265.png"/><Relationship Id="rId4" Type="http://schemas.openxmlformats.org/officeDocument/2006/relationships/image" Target="../media/image264.png"/></Relationships>
</file>

<file path=ppt/slides/_rels/slide171.xml.rels><?xml version="1.0" encoding="UTF-8" standalone="yes"?>
<Relationships xmlns="http://schemas.openxmlformats.org/package/2006/relationships"><Relationship Id="rId3" Type="http://schemas.openxmlformats.org/officeDocument/2006/relationships/image" Target="../media/image269.png"/><Relationship Id="rId2" Type="http://schemas.openxmlformats.org/officeDocument/2006/relationships/image" Target="../media/image268.png"/><Relationship Id="rId1" Type="http://schemas.openxmlformats.org/officeDocument/2006/relationships/slideLayout" Target="../slideLayouts/slideLayout2.xml"/><Relationship Id="rId4" Type="http://schemas.openxmlformats.org/officeDocument/2006/relationships/image" Target="../media/image270.png"/></Relationships>
</file>

<file path=ppt/slides/_rels/slide172.xml.rels><?xml version="1.0" encoding="UTF-8" standalone="yes"?>
<Relationships xmlns="http://schemas.openxmlformats.org/package/2006/relationships"><Relationship Id="rId2" Type="http://schemas.openxmlformats.org/officeDocument/2006/relationships/image" Target="../media/image271.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272.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273.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275.png"/><Relationship Id="rId2" Type="http://schemas.openxmlformats.org/officeDocument/2006/relationships/image" Target="../media/image274.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276.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278.png"/><Relationship Id="rId2" Type="http://schemas.openxmlformats.org/officeDocument/2006/relationships/image" Target="../media/image277.png"/><Relationship Id="rId1" Type="http://schemas.openxmlformats.org/officeDocument/2006/relationships/slideLayout" Target="../slideLayouts/slideLayout2.xml"/><Relationship Id="rId4" Type="http://schemas.openxmlformats.org/officeDocument/2006/relationships/image" Target="../media/image279.png"/></Relationships>
</file>

<file path=ppt/slides/_rels/slide178.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8.wmf"/><Relationship Id="rId5" Type="http://schemas.openxmlformats.org/officeDocument/2006/relationships/oleObject" Target="../embeddings/oleObject1.bin"/><Relationship Id="rId4" Type="http://schemas.openxmlformats.org/officeDocument/2006/relationships/image" Target="../media/image30.png"/></Relationships>
</file>

<file path=ppt/slides/_rels/slide180.xml.rels><?xml version="1.0" encoding="UTF-8" standalone="yes"?>
<Relationships xmlns="http://schemas.openxmlformats.org/package/2006/relationships"><Relationship Id="rId2" Type="http://schemas.openxmlformats.org/officeDocument/2006/relationships/image" Target="../media/image281.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283.png"/><Relationship Id="rId2" Type="http://schemas.openxmlformats.org/officeDocument/2006/relationships/image" Target="../media/image282.png"/><Relationship Id="rId1" Type="http://schemas.openxmlformats.org/officeDocument/2006/relationships/slideLayout" Target="../slideLayouts/slideLayout2.xml"/><Relationship Id="rId5" Type="http://schemas.openxmlformats.org/officeDocument/2006/relationships/image" Target="../media/image285.png"/><Relationship Id="rId4" Type="http://schemas.openxmlformats.org/officeDocument/2006/relationships/image" Target="../media/image284.png"/></Relationships>
</file>

<file path=ppt/slides/_rels/slide182.xml.rels><?xml version="1.0" encoding="UTF-8" standalone="yes"?>
<Relationships xmlns="http://schemas.openxmlformats.org/package/2006/relationships"><Relationship Id="rId2" Type="http://schemas.openxmlformats.org/officeDocument/2006/relationships/image" Target="../media/image286.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287.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288.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289.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285.png"/><Relationship Id="rId2" Type="http://schemas.openxmlformats.org/officeDocument/2006/relationships/image" Target="../media/image290.png"/><Relationship Id="rId1" Type="http://schemas.openxmlformats.org/officeDocument/2006/relationships/slideLayout" Target="../slideLayouts/slideLayout2.xml"/><Relationship Id="rId4" Type="http://schemas.openxmlformats.org/officeDocument/2006/relationships/image" Target="../media/image291.png"/></Relationships>
</file>

<file path=ppt/slides/_rels/slide187.xml.rels><?xml version="1.0" encoding="UTF-8" standalone="yes"?>
<Relationships xmlns="http://schemas.openxmlformats.org/package/2006/relationships"><Relationship Id="rId2" Type="http://schemas.openxmlformats.org/officeDocument/2006/relationships/image" Target="../media/image292.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293.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29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296.png"/><Relationship Id="rId2" Type="http://schemas.openxmlformats.org/officeDocument/2006/relationships/image" Target="../media/image295.png"/><Relationship Id="rId1" Type="http://schemas.openxmlformats.org/officeDocument/2006/relationships/slideLayout" Target="../slideLayouts/slideLayout2.xml"/><Relationship Id="rId4" Type="http://schemas.openxmlformats.org/officeDocument/2006/relationships/image" Target="../media/image297.png"/></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298.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299.png"/><Relationship Id="rId1" Type="http://schemas.openxmlformats.org/officeDocument/2006/relationships/slideLayout" Target="../slideLayouts/slideLayout2.xml"/><Relationship Id="rId4" Type="http://schemas.openxmlformats.org/officeDocument/2006/relationships/image" Target="../media/image301.png"/></Relationships>
</file>

<file path=ppt/slides/_rels/slide194.xml.rels><?xml version="1.0" encoding="UTF-8" standalone="yes"?>
<Relationships xmlns="http://schemas.openxmlformats.org/package/2006/relationships"><Relationship Id="rId3" Type="http://schemas.openxmlformats.org/officeDocument/2006/relationships/image" Target="../media/image303.png"/><Relationship Id="rId2" Type="http://schemas.openxmlformats.org/officeDocument/2006/relationships/image" Target="../media/image302.png"/><Relationship Id="rId1" Type="http://schemas.openxmlformats.org/officeDocument/2006/relationships/slideLayout" Target="../slideLayouts/slideLayout2.xml"/><Relationship Id="rId5" Type="http://schemas.openxmlformats.org/officeDocument/2006/relationships/image" Target="../media/image305.png"/><Relationship Id="rId4" Type="http://schemas.openxmlformats.org/officeDocument/2006/relationships/image" Target="../media/image304.png"/></Relationships>
</file>

<file path=ppt/slides/_rels/slide195.xml.rels><?xml version="1.0" encoding="UTF-8" standalone="yes"?>
<Relationships xmlns="http://schemas.openxmlformats.org/package/2006/relationships"><Relationship Id="rId8" Type="http://schemas.openxmlformats.org/officeDocument/2006/relationships/image" Target="../media/image310.png"/><Relationship Id="rId3" Type="http://schemas.openxmlformats.org/officeDocument/2006/relationships/image" Target="../media/image307.png"/><Relationship Id="rId7" Type="http://schemas.openxmlformats.org/officeDocument/2006/relationships/image" Target="../media/image309.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06.wmf"/><Relationship Id="rId5" Type="http://schemas.openxmlformats.org/officeDocument/2006/relationships/oleObject" Target="../embeddings/oleObject10.bin"/><Relationship Id="rId4" Type="http://schemas.openxmlformats.org/officeDocument/2006/relationships/image" Target="../media/image308.png"/><Relationship Id="rId9" Type="http://schemas.openxmlformats.org/officeDocument/2006/relationships/image" Target="../media/image311.png"/></Relationships>
</file>

<file path=ppt/slides/_rels/slide196.xml.rels><?xml version="1.0" encoding="UTF-8" standalone="yes"?>
<Relationships xmlns="http://schemas.openxmlformats.org/package/2006/relationships"><Relationship Id="rId2" Type="http://schemas.openxmlformats.org/officeDocument/2006/relationships/image" Target="../media/image312.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313.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36.png"/><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38.png"/><Relationship Id="rId10" Type="http://schemas.openxmlformats.org/officeDocument/2006/relationships/image" Target="../media/image39.png"/><Relationship Id="rId4" Type="http://schemas.openxmlformats.org/officeDocument/2006/relationships/image" Target="../media/image37.png"/><Relationship Id="rId9" Type="http://schemas.openxmlformats.org/officeDocument/2006/relationships/image" Target="../media/image35.wmf"/></Relationships>
</file>

<file path=ppt/slides/_rels/slide2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oleObject" Target="../embeddings/oleObject4.bin"/><Relationship Id="rId7"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wmf"/><Relationship Id="rId9"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54.pn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oleObject" Target="../embeddings/oleObject8.bin"/><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61.wmf"/><Relationship Id="rId17" Type="http://schemas.openxmlformats.org/officeDocument/2006/relationships/image" Target="../media/image71.png"/><Relationship Id="rId2" Type="http://schemas.openxmlformats.org/officeDocument/2006/relationships/slideLayout" Target="../slideLayouts/slideLayout2.xml"/><Relationship Id="rId16" Type="http://schemas.openxmlformats.org/officeDocument/2006/relationships/image" Target="../media/image70.png"/><Relationship Id="rId1" Type="http://schemas.openxmlformats.org/officeDocument/2006/relationships/vmlDrawing" Target="../drawings/vmlDrawing5.vml"/><Relationship Id="rId6" Type="http://schemas.openxmlformats.org/officeDocument/2006/relationships/image" Target="../media/image66.png"/><Relationship Id="rId11" Type="http://schemas.openxmlformats.org/officeDocument/2006/relationships/oleObject" Target="../embeddings/oleObject7.bin"/><Relationship Id="rId5" Type="http://schemas.openxmlformats.org/officeDocument/2006/relationships/image" Target="../media/image65.png"/><Relationship Id="rId15" Type="http://schemas.openxmlformats.org/officeDocument/2006/relationships/image" Target="../media/image69.png"/><Relationship Id="rId10" Type="http://schemas.openxmlformats.org/officeDocument/2006/relationships/image" Target="../media/image60.wmf"/><Relationship Id="rId4" Type="http://schemas.openxmlformats.org/officeDocument/2006/relationships/image" Target="../media/image64.png"/><Relationship Id="rId9" Type="http://schemas.openxmlformats.org/officeDocument/2006/relationships/oleObject" Target="../embeddings/oleObject6.bin"/><Relationship Id="rId14" Type="http://schemas.openxmlformats.org/officeDocument/2006/relationships/image" Target="../media/image62.wm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3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3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3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9.png"/></Relationships>
</file>

<file path=ppt/slides/_rels/slide38.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3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 Id="rId5" Type="http://schemas.openxmlformats.org/officeDocument/2006/relationships/image" Target="../media/image100.png"/><Relationship Id="rId4" Type="http://schemas.openxmlformats.org/officeDocument/2006/relationships/image" Target="../media/image99.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6.png"/><Relationship Id="rId11" Type="http://schemas.openxmlformats.org/officeDocument/2006/relationships/image" Target="../media/image111.png"/><Relationship Id="rId5" Type="http://schemas.openxmlformats.org/officeDocument/2006/relationships/image" Target="../media/image105.png"/><Relationship Id="rId10" Type="http://schemas.openxmlformats.org/officeDocument/2006/relationships/image" Target="../media/image110.png"/><Relationship Id="rId4" Type="http://schemas.openxmlformats.org/officeDocument/2006/relationships/image" Target="../media/image104.png"/><Relationship Id="rId9" Type="http://schemas.openxmlformats.org/officeDocument/2006/relationships/image" Target="../media/image109.png"/></Relationships>
</file>

<file path=ppt/slides/_rels/slide4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1.png"/><Relationship Id="rId7" Type="http://schemas.openxmlformats.org/officeDocument/2006/relationships/image" Target="../media/image125.png"/><Relationship Id="rId2"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52.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128.png"/><Relationship Id="rId7" Type="http://schemas.openxmlformats.org/officeDocument/2006/relationships/image" Target="../media/image132.png"/><Relationship Id="rId2" Type="http://schemas.openxmlformats.org/officeDocument/2006/relationships/image" Target="../media/image127.png"/><Relationship Id="rId1" Type="http://schemas.openxmlformats.org/officeDocument/2006/relationships/slideLayout" Target="../slideLayouts/slideLayout2.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png"/><Relationship Id="rId9" Type="http://schemas.openxmlformats.org/officeDocument/2006/relationships/image" Target="../media/image134.png"/></Relationships>
</file>

<file path=ppt/slides/_rels/slide53.xml.rels><?xml version="1.0" encoding="UTF-8" standalone="yes"?>
<Relationships xmlns="http://schemas.openxmlformats.org/package/2006/relationships"><Relationship Id="rId3" Type="http://schemas.openxmlformats.org/officeDocument/2006/relationships/image" Target="../media/image136.png"/><Relationship Id="rId7" Type="http://schemas.openxmlformats.org/officeDocument/2006/relationships/image" Target="../media/image140.png"/><Relationship Id="rId2" Type="http://schemas.openxmlformats.org/officeDocument/2006/relationships/image" Target="../media/image135.png"/><Relationship Id="rId1" Type="http://schemas.openxmlformats.org/officeDocument/2006/relationships/slideLayout" Target="../slideLayouts/slideLayout2.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137.png"/></Relationships>
</file>

<file path=ppt/slides/_rels/slide54.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image" Target="../media/image142.png"/><Relationship Id="rId7" Type="http://schemas.openxmlformats.org/officeDocument/2006/relationships/image" Target="../media/image146.png"/><Relationship Id="rId2" Type="http://schemas.openxmlformats.org/officeDocument/2006/relationships/image" Target="../media/image141.png"/><Relationship Id="rId1" Type="http://schemas.openxmlformats.org/officeDocument/2006/relationships/slideLayout" Target="../slideLayouts/slideLayout2.xml"/><Relationship Id="rId6" Type="http://schemas.openxmlformats.org/officeDocument/2006/relationships/image" Target="../media/image145.png"/><Relationship Id="rId5" Type="http://schemas.openxmlformats.org/officeDocument/2006/relationships/image" Target="../media/image144.png"/><Relationship Id="rId4" Type="http://schemas.openxmlformats.org/officeDocument/2006/relationships/image" Target="../media/image143.png"/></Relationships>
</file>

<file path=ppt/slides/_rels/slide55.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156.png"/><Relationship Id="rId3" Type="http://schemas.openxmlformats.org/officeDocument/2006/relationships/image" Target="../media/image151.png"/><Relationship Id="rId7" Type="http://schemas.openxmlformats.org/officeDocument/2006/relationships/image" Target="../media/image155.png"/><Relationship Id="rId2" Type="http://schemas.openxmlformats.org/officeDocument/2006/relationships/image" Target="../media/image150.png"/><Relationship Id="rId1" Type="http://schemas.openxmlformats.org/officeDocument/2006/relationships/slideLayout" Target="../slideLayouts/slideLayout2.xml"/><Relationship Id="rId6" Type="http://schemas.openxmlformats.org/officeDocument/2006/relationships/image" Target="../media/image154.png"/><Relationship Id="rId5" Type="http://schemas.openxmlformats.org/officeDocument/2006/relationships/image" Target="../media/image153.png"/><Relationship Id="rId10" Type="http://schemas.openxmlformats.org/officeDocument/2006/relationships/image" Target="../media/image158.png"/><Relationship Id="rId4" Type="http://schemas.openxmlformats.org/officeDocument/2006/relationships/image" Target="../media/image152.png"/><Relationship Id="rId9" Type="http://schemas.openxmlformats.org/officeDocument/2006/relationships/image" Target="../media/image15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59.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png"/><Relationship Id="rId1" Type="http://schemas.openxmlformats.org/officeDocument/2006/relationships/slideLayout" Target="../slideLayouts/slideLayout2.xml"/><Relationship Id="rId4" Type="http://schemas.openxmlformats.org/officeDocument/2006/relationships/image" Target="../media/image164.png"/></Relationships>
</file>

<file path=ppt/slides/_rels/slide66.xml.rels><?xml version="1.0" encoding="UTF-8" standalone="yes"?>
<Relationships xmlns="http://schemas.openxmlformats.org/package/2006/relationships"><Relationship Id="rId2" Type="http://schemas.openxmlformats.org/officeDocument/2006/relationships/image" Target="../media/image16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7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image" Target="../media/image17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7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7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7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80.png"/><Relationship Id="rId1" Type="http://schemas.openxmlformats.org/officeDocument/2006/relationships/slideLayout" Target="../slideLayouts/slideLayout2.xml"/><Relationship Id="rId4" Type="http://schemas.openxmlformats.org/officeDocument/2006/relationships/image" Target="../media/image182.png"/></Relationships>
</file>

<file path=ppt/slides/_rels/slide83.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image" Target="../media/image183.png"/><Relationship Id="rId1" Type="http://schemas.openxmlformats.org/officeDocument/2006/relationships/slideLayout" Target="../slideLayouts/slideLayout2.xml"/><Relationship Id="rId4" Type="http://schemas.openxmlformats.org/officeDocument/2006/relationships/image" Target="../media/image185.png"/></Relationships>
</file>

<file path=ppt/slides/_rels/slide84.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image" Target="../media/image18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8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8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image" Target="../media/image19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9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9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9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9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9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68313" y="4724400"/>
            <a:ext cx="8007350" cy="1785938"/>
          </a:xfrm>
        </p:spPr>
        <p:txBody>
          <a:bodyPr>
            <a:normAutofit fontScale="85000" lnSpcReduction="20000"/>
          </a:bodyPr>
          <a:lstStyle/>
          <a:p>
            <a:pPr algn="ctr" rtl="1">
              <a:buNone/>
              <a:defRPr/>
            </a:pPr>
            <a:r>
              <a:rPr lang="fa-IR" sz="4800" b="1" dirty="0">
                <a:cs typeface="B Koodak" pitchFamily="2" charset="-78"/>
              </a:rPr>
              <a:t>اثرات ساختگاه - خصوصیات دینامیکی خاک </a:t>
            </a:r>
            <a:endParaRPr lang="fa-IR" sz="4800" b="1" dirty="0" smtClean="0">
              <a:cs typeface="B Koodak" pitchFamily="2" charset="-78"/>
            </a:endParaRPr>
          </a:p>
          <a:p>
            <a:pPr algn="ctr" rtl="1">
              <a:buNone/>
              <a:defRPr/>
            </a:pPr>
            <a:r>
              <a:rPr lang="fa-IR" sz="4800" dirty="0" smtClean="0">
                <a:solidFill>
                  <a:srgbClr val="C00000"/>
                </a:solidFill>
                <a:effectLst/>
                <a:cs typeface="B Koodak" pitchFamily="2" charset="-78"/>
              </a:rPr>
              <a:t>ژئوتكنيك </a:t>
            </a:r>
            <a:r>
              <a:rPr lang="fa-IR" sz="4800" dirty="0">
                <a:solidFill>
                  <a:srgbClr val="C00000"/>
                </a:solidFill>
                <a:effectLst/>
                <a:cs typeface="B Koodak" pitchFamily="2" charset="-78"/>
              </a:rPr>
              <a:t>لرزه‌اي </a:t>
            </a:r>
            <a:endParaRPr lang="en-US" sz="4800" dirty="0" smtClean="0">
              <a:solidFill>
                <a:srgbClr val="C00000"/>
              </a:solidFill>
              <a:effectLst/>
              <a:cs typeface="B Koodak" pitchFamily="2" charset="-78"/>
            </a:endParaRPr>
          </a:p>
          <a:p>
            <a:pPr algn="ctr" rtl="1">
              <a:buNone/>
              <a:defRPr/>
            </a:pPr>
            <a:r>
              <a:rPr lang="fa-IR" u="sng" dirty="0" smtClean="0">
                <a:solidFill>
                  <a:srgbClr val="C00000"/>
                </a:solidFill>
                <a:cs typeface="B Koodak" pitchFamily="2" charset="-78"/>
              </a:rPr>
              <a:t>فصل پنجم</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796" y="0"/>
            <a:ext cx="6205404" cy="463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7714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762000"/>
          </a:xfrm>
        </p:spPr>
        <p:txBody>
          <a:bodyPr/>
          <a:lstStyle/>
          <a:p>
            <a:pPr algn="r" rtl="1"/>
            <a:r>
              <a:rPr lang="fa-IR" dirty="0" smtClean="0">
                <a:cs typeface="B Koodak" pitchFamily="2" charset="-78"/>
              </a:rPr>
              <a:t>نیروهای تکتونیکی منطقه</a:t>
            </a:r>
            <a:endParaRPr lang="en-US" dirty="0">
              <a:cs typeface="B Koodak" pitchFamily="2" charset="-78"/>
            </a:endParaRPr>
          </a:p>
        </p:txBody>
      </p:sp>
      <p:sp>
        <p:nvSpPr>
          <p:cNvPr id="3" name="Content Placeholder 2"/>
          <p:cNvSpPr>
            <a:spLocks noGrp="1"/>
          </p:cNvSpPr>
          <p:nvPr>
            <p:ph idx="1"/>
          </p:nvPr>
        </p:nvSpPr>
        <p:spPr/>
        <p:txBody>
          <a:bodyPr/>
          <a:lstStyle/>
          <a:p>
            <a:endParaRPr lang="en-US"/>
          </a:p>
        </p:txBody>
      </p:sp>
      <p:pic>
        <p:nvPicPr>
          <p:cNvPr id="4" name="Picture 3" descr="EAfrica.jpg"/>
          <p:cNvPicPr>
            <a:picLocks noChangeAspect="1"/>
          </p:cNvPicPr>
          <p:nvPr/>
        </p:nvPicPr>
        <p:blipFill>
          <a:blip r:embed="rId2"/>
          <a:stretch>
            <a:fillRect/>
          </a:stretch>
        </p:blipFill>
        <p:spPr>
          <a:xfrm>
            <a:off x="3453394" y="2039456"/>
            <a:ext cx="5690606" cy="4788064"/>
          </a:xfrm>
          <a:prstGeom prst="rect">
            <a:avLst/>
          </a:prstGeom>
          <a:ln>
            <a:solidFill>
              <a:schemeClr val="tx1">
                <a:lumMod val="95000"/>
                <a:lumOff val="5000"/>
              </a:schemeClr>
            </a:solidFill>
          </a:ln>
        </p:spPr>
      </p:pic>
      <p:grpSp>
        <p:nvGrpSpPr>
          <p:cNvPr id="5" name="Group 4"/>
          <p:cNvGrpSpPr>
            <a:grpSpLocks/>
          </p:cNvGrpSpPr>
          <p:nvPr/>
        </p:nvGrpSpPr>
        <p:grpSpPr bwMode="auto">
          <a:xfrm>
            <a:off x="-76200" y="609600"/>
            <a:ext cx="4572000" cy="2286000"/>
            <a:chOff x="228600" y="4114800"/>
            <a:chExt cx="5257800" cy="2584450"/>
          </a:xfrm>
        </p:grpSpPr>
        <p:pic>
          <p:nvPicPr>
            <p:cNvPr id="6" name="Picture 5" descr="I:\Earth Science Education\Earthquakes\Subdu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114800"/>
              <a:ext cx="5257800" cy="2584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10"/>
            <p:cNvSpPr txBox="1">
              <a:spLocks noChangeArrowheads="1"/>
            </p:cNvSpPr>
            <p:nvPr/>
          </p:nvSpPr>
          <p:spPr bwMode="auto">
            <a:xfrm>
              <a:off x="3200400" y="6324600"/>
              <a:ext cx="2057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b="1" kern="1200">
                  <a:solidFill>
                    <a:schemeClr val="tx1"/>
                  </a:solidFill>
                  <a:latin typeface="Tahoma" pitchFamily="34" charset="0"/>
                  <a:ea typeface="+mn-ea"/>
                  <a:cs typeface="+mn-cs"/>
                </a:defRPr>
              </a:lvl1pPr>
              <a:lvl2pPr marL="457200" algn="l" rtl="0" fontAlgn="base">
                <a:spcBef>
                  <a:spcPct val="0"/>
                </a:spcBef>
                <a:spcAft>
                  <a:spcPct val="0"/>
                </a:spcAft>
                <a:defRPr b="1" kern="1200">
                  <a:solidFill>
                    <a:schemeClr val="tx1"/>
                  </a:solidFill>
                  <a:latin typeface="Tahoma" pitchFamily="34" charset="0"/>
                  <a:ea typeface="+mn-ea"/>
                  <a:cs typeface="+mn-cs"/>
                </a:defRPr>
              </a:lvl2pPr>
              <a:lvl3pPr marL="914400" algn="l" rtl="0" fontAlgn="base">
                <a:spcBef>
                  <a:spcPct val="0"/>
                </a:spcBef>
                <a:spcAft>
                  <a:spcPct val="0"/>
                </a:spcAft>
                <a:defRPr b="1" kern="1200">
                  <a:solidFill>
                    <a:schemeClr val="tx1"/>
                  </a:solidFill>
                  <a:latin typeface="Tahoma" pitchFamily="34" charset="0"/>
                  <a:ea typeface="+mn-ea"/>
                  <a:cs typeface="+mn-cs"/>
                </a:defRPr>
              </a:lvl3pPr>
              <a:lvl4pPr marL="1371600" algn="l" rtl="0" fontAlgn="base">
                <a:spcBef>
                  <a:spcPct val="0"/>
                </a:spcBef>
                <a:spcAft>
                  <a:spcPct val="0"/>
                </a:spcAft>
                <a:defRPr b="1" kern="1200">
                  <a:solidFill>
                    <a:schemeClr val="tx1"/>
                  </a:solidFill>
                  <a:latin typeface="Tahoma" pitchFamily="34" charset="0"/>
                  <a:ea typeface="+mn-ea"/>
                  <a:cs typeface="+mn-cs"/>
                </a:defRPr>
              </a:lvl4pPr>
              <a:lvl5pPr marL="1828800" algn="l" rtl="0" fontAlgn="base">
                <a:spcBef>
                  <a:spcPct val="0"/>
                </a:spcBef>
                <a:spcAft>
                  <a:spcPct val="0"/>
                </a:spcAft>
                <a:defRPr b="1" kern="1200">
                  <a:solidFill>
                    <a:schemeClr val="tx1"/>
                  </a:solidFill>
                  <a:latin typeface="Tahoma" pitchFamily="34" charset="0"/>
                  <a:ea typeface="+mn-ea"/>
                  <a:cs typeface="+mn-cs"/>
                </a:defRPr>
              </a:lvl5pPr>
              <a:lvl6pPr marL="2286000" algn="l" defTabSz="914400" rtl="0" eaLnBrk="1" latinLnBrk="0" hangingPunct="1">
                <a:defRPr b="1" kern="1200">
                  <a:solidFill>
                    <a:schemeClr val="tx1"/>
                  </a:solidFill>
                  <a:latin typeface="Tahoma" pitchFamily="34" charset="0"/>
                  <a:ea typeface="+mn-ea"/>
                  <a:cs typeface="+mn-cs"/>
                </a:defRPr>
              </a:lvl6pPr>
              <a:lvl7pPr marL="2743200" algn="l" defTabSz="914400" rtl="0" eaLnBrk="1" latinLnBrk="0" hangingPunct="1">
                <a:defRPr b="1" kern="1200">
                  <a:solidFill>
                    <a:schemeClr val="tx1"/>
                  </a:solidFill>
                  <a:latin typeface="Tahoma" pitchFamily="34" charset="0"/>
                  <a:ea typeface="+mn-ea"/>
                  <a:cs typeface="+mn-cs"/>
                </a:defRPr>
              </a:lvl7pPr>
              <a:lvl8pPr marL="3200400" algn="l" defTabSz="914400" rtl="0" eaLnBrk="1" latinLnBrk="0" hangingPunct="1">
                <a:defRPr b="1" kern="1200">
                  <a:solidFill>
                    <a:schemeClr val="tx1"/>
                  </a:solidFill>
                  <a:latin typeface="Tahoma" pitchFamily="34" charset="0"/>
                  <a:ea typeface="+mn-ea"/>
                  <a:cs typeface="+mn-cs"/>
                </a:defRPr>
              </a:lvl8pPr>
              <a:lvl9pPr marL="3657600" algn="l" defTabSz="914400" rtl="0" eaLnBrk="1" latinLnBrk="0" hangingPunct="1">
                <a:defRPr b="1" kern="1200">
                  <a:solidFill>
                    <a:schemeClr val="tx1"/>
                  </a:solidFill>
                  <a:latin typeface="Tahoma" pitchFamily="34" charset="0"/>
                  <a:ea typeface="+mn-ea"/>
                  <a:cs typeface="+mn-cs"/>
                </a:defRPr>
              </a:lvl9pPr>
            </a:lstStyle>
            <a:p>
              <a:r>
                <a:rPr lang="en-US" sz="1000"/>
                <a:t>http:visibleearth.nasa.gov/</a:t>
              </a:r>
            </a:p>
          </p:txBody>
        </p:sp>
      </p:grpSp>
      <p:pic>
        <p:nvPicPr>
          <p:cNvPr id="8" name="Picture 7" descr="I:\Earth Science Education\Earthquakes\and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 y="4114801"/>
            <a:ext cx="3949310"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30985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spTree>
    <p:extLst>
      <p:ext uri="{BB962C8B-B14F-4D97-AF65-F5344CB8AC3E}">
        <p14:creationId xmlns:p14="http://schemas.microsoft.com/office/powerpoint/2010/main" val="220006209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spTree>
    <p:extLst>
      <p:ext uri="{BB962C8B-B14F-4D97-AF65-F5344CB8AC3E}">
        <p14:creationId xmlns:p14="http://schemas.microsoft.com/office/powerpoint/2010/main" val="220006209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spTree>
    <p:extLst>
      <p:ext uri="{BB962C8B-B14F-4D97-AF65-F5344CB8AC3E}">
        <p14:creationId xmlns:p14="http://schemas.microsoft.com/office/powerpoint/2010/main" val="220006209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spTree>
    <p:extLst>
      <p:ext uri="{BB962C8B-B14F-4D97-AF65-F5344CB8AC3E}">
        <p14:creationId xmlns:p14="http://schemas.microsoft.com/office/powerpoint/2010/main" val="220006209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spTree>
    <p:extLst>
      <p:ext uri="{BB962C8B-B14F-4D97-AF65-F5344CB8AC3E}">
        <p14:creationId xmlns:p14="http://schemas.microsoft.com/office/powerpoint/2010/main" val="220006209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spTree>
    <p:extLst>
      <p:ext uri="{BB962C8B-B14F-4D97-AF65-F5344CB8AC3E}">
        <p14:creationId xmlns:p14="http://schemas.microsoft.com/office/powerpoint/2010/main" val="220006209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spTree>
    <p:extLst>
      <p:ext uri="{BB962C8B-B14F-4D97-AF65-F5344CB8AC3E}">
        <p14:creationId xmlns:p14="http://schemas.microsoft.com/office/powerpoint/2010/main" val="220006209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spTree>
    <p:extLst>
      <p:ext uri="{BB962C8B-B14F-4D97-AF65-F5344CB8AC3E}">
        <p14:creationId xmlns:p14="http://schemas.microsoft.com/office/powerpoint/2010/main" val="220006209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spTree>
    <p:extLst>
      <p:ext uri="{BB962C8B-B14F-4D97-AF65-F5344CB8AC3E}">
        <p14:creationId xmlns:p14="http://schemas.microsoft.com/office/powerpoint/2010/main" val="220006209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spTree>
    <p:extLst>
      <p:ext uri="{BB962C8B-B14F-4D97-AF65-F5344CB8AC3E}">
        <p14:creationId xmlns:p14="http://schemas.microsoft.com/office/powerpoint/2010/main" val="2200062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marL="0" marR="0" rtl="1">
              <a:lnSpc>
                <a:spcPct val="115000"/>
              </a:lnSpc>
              <a:spcBef>
                <a:spcPts val="0"/>
              </a:spcBef>
              <a:spcAft>
                <a:spcPts val="1000"/>
              </a:spcAft>
            </a:pPr>
            <a:r>
              <a:rPr lang="fa-IR" b="1" dirty="0">
                <a:cs typeface="B Koodak" pitchFamily="2" charset="-78"/>
              </a:rPr>
              <a:t>اثرات ساختگاه - </a:t>
            </a:r>
            <a:r>
              <a:rPr lang="fa-IR" b="1" dirty="0" smtClean="0">
                <a:cs typeface="B Koodak" pitchFamily="2" charset="-78"/>
              </a:rPr>
              <a:t>پاسخ </a:t>
            </a:r>
            <a:r>
              <a:rPr lang="fa-IR" b="1" dirty="0">
                <a:cs typeface="B Koodak" pitchFamily="2" charset="-78"/>
              </a:rPr>
              <a:t>دینامیکی </a:t>
            </a:r>
            <a:r>
              <a:rPr lang="fa-IR" b="1" dirty="0" smtClean="0">
                <a:cs typeface="B Koodak" pitchFamily="2" charset="-78"/>
              </a:rPr>
              <a:t>زمین </a:t>
            </a:r>
            <a:endParaRPr lang="en-US" dirty="0">
              <a:ea typeface="Calibri"/>
              <a:cs typeface="B Koodak" pitchFamily="2" charset="-78"/>
            </a:endParaRPr>
          </a:p>
        </p:txBody>
      </p:sp>
      <p:sp>
        <p:nvSpPr>
          <p:cNvPr id="3" name="Subtitle 2"/>
          <p:cNvSpPr>
            <a:spLocks noGrp="1"/>
          </p:cNvSpPr>
          <p:nvPr>
            <p:ph type="subTitle" idx="1"/>
          </p:nvPr>
        </p:nvSpPr>
        <p:spPr/>
        <p:txBody>
          <a:bodyPr/>
          <a:lstStyle/>
          <a:p>
            <a:endParaRPr lang="en-US">
              <a:cs typeface="B Koodak" pitchFamily="2" charset="-78"/>
            </a:endParaRPr>
          </a:p>
        </p:txBody>
      </p:sp>
    </p:spTree>
    <p:extLst>
      <p:ext uri="{BB962C8B-B14F-4D97-AF65-F5344CB8AC3E}">
        <p14:creationId xmlns:p14="http://schemas.microsoft.com/office/powerpoint/2010/main" val="361136439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spTree>
    <p:extLst>
      <p:ext uri="{BB962C8B-B14F-4D97-AF65-F5344CB8AC3E}">
        <p14:creationId xmlns:p14="http://schemas.microsoft.com/office/powerpoint/2010/main" val="220006209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spTree>
    <p:extLst>
      <p:ext uri="{BB962C8B-B14F-4D97-AF65-F5344CB8AC3E}">
        <p14:creationId xmlns:p14="http://schemas.microsoft.com/office/powerpoint/2010/main" val="220006209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spTree>
    <p:extLst>
      <p:ext uri="{BB962C8B-B14F-4D97-AF65-F5344CB8AC3E}">
        <p14:creationId xmlns:p14="http://schemas.microsoft.com/office/powerpoint/2010/main" val="220006209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spTree>
    <p:extLst>
      <p:ext uri="{BB962C8B-B14F-4D97-AF65-F5344CB8AC3E}">
        <p14:creationId xmlns:p14="http://schemas.microsoft.com/office/powerpoint/2010/main" val="220006209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spTree>
    <p:extLst>
      <p:ext uri="{BB962C8B-B14F-4D97-AF65-F5344CB8AC3E}">
        <p14:creationId xmlns:p14="http://schemas.microsoft.com/office/powerpoint/2010/main" val="220006209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spTree>
    <p:extLst>
      <p:ext uri="{BB962C8B-B14F-4D97-AF65-F5344CB8AC3E}">
        <p14:creationId xmlns:p14="http://schemas.microsoft.com/office/powerpoint/2010/main" val="220006209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spTree>
    <p:extLst>
      <p:ext uri="{BB962C8B-B14F-4D97-AF65-F5344CB8AC3E}">
        <p14:creationId xmlns:p14="http://schemas.microsoft.com/office/powerpoint/2010/main" val="220006209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spTree>
    <p:extLst>
      <p:ext uri="{BB962C8B-B14F-4D97-AF65-F5344CB8AC3E}">
        <p14:creationId xmlns:p14="http://schemas.microsoft.com/office/powerpoint/2010/main" val="220006209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spTree>
    <p:extLst>
      <p:ext uri="{BB962C8B-B14F-4D97-AF65-F5344CB8AC3E}">
        <p14:creationId xmlns:p14="http://schemas.microsoft.com/office/powerpoint/2010/main" val="220006209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طراحی مخاطره و تعیین تاریخچه ساختگاه بستر یک سد</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smtClean="0">
                <a:solidFill>
                  <a:srgbClr val="C00000"/>
                </a:solidFill>
                <a:cs typeface="B Koodak" pitchFamily="2" charset="-78"/>
              </a:rPr>
              <a:t>فهرست عناوین:</a:t>
            </a: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تعریف زلزله طرح</a:t>
            </a:r>
          </a:p>
          <a:p>
            <a:pPr marL="0" indent="0" algn="r" rtl="1">
              <a:buNone/>
            </a:pPr>
            <a:r>
              <a:rPr lang="fa-IR" sz="2800" dirty="0" smtClean="0">
                <a:solidFill>
                  <a:srgbClr val="0000FF"/>
                </a:solidFill>
                <a:cs typeface="B Koodak" pitchFamily="2" charset="-78"/>
              </a:rPr>
              <a:t>توصیه های </a:t>
            </a:r>
            <a:r>
              <a:rPr lang="en-US" sz="2800" dirty="0" smtClean="0">
                <a:solidFill>
                  <a:srgbClr val="0000FF"/>
                </a:solidFill>
                <a:cs typeface="B Koodak" pitchFamily="2" charset="-78"/>
              </a:rPr>
              <a:t>ICOLD</a:t>
            </a: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توصیه های آئین نامه ایران</a:t>
            </a:r>
            <a:endParaRPr lang="en-US" sz="2800" dirty="0">
              <a:solidFill>
                <a:srgbClr val="C00000"/>
              </a:solidFill>
              <a:cs typeface="B Koodak" pitchFamily="2" charset="-78"/>
            </a:endParaRPr>
          </a:p>
        </p:txBody>
      </p:sp>
    </p:spTree>
    <p:extLst>
      <p:ext uri="{BB962C8B-B14F-4D97-AF65-F5344CB8AC3E}">
        <p14:creationId xmlns:p14="http://schemas.microsoft.com/office/powerpoint/2010/main" val="3071527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fa-IR" dirty="0" smtClean="0">
                <a:cs typeface="B Koodak" pitchFamily="2" charset="-78"/>
              </a:rPr>
              <a:t>شاخص های دینامیکی ساختگاه</a:t>
            </a:r>
            <a:endParaRPr lang="en-US" dirty="0">
              <a:cs typeface="B Koodak" pitchFamily="2" charset="-78"/>
            </a:endParaRPr>
          </a:p>
        </p:txBody>
      </p:sp>
      <p:sp>
        <p:nvSpPr>
          <p:cNvPr id="3" name="Content Placeholder 2"/>
          <p:cNvSpPr>
            <a:spLocks noGrp="1"/>
          </p:cNvSpPr>
          <p:nvPr>
            <p:ph idx="1"/>
          </p:nvPr>
        </p:nvSpPr>
        <p:spPr>
          <a:xfrm>
            <a:off x="0" y="685800"/>
            <a:ext cx="9144000" cy="6324600"/>
          </a:xfrm>
        </p:spPr>
        <p:txBody>
          <a:bodyPr>
            <a:normAutofit/>
          </a:bodyPr>
          <a:lstStyle/>
          <a:p>
            <a:pPr marL="0" indent="0" algn="r" rtl="1">
              <a:buNone/>
            </a:pPr>
            <a:r>
              <a:rPr lang="fa-IR" dirty="0" smtClean="0">
                <a:solidFill>
                  <a:srgbClr val="0070C0"/>
                </a:solidFill>
                <a:cs typeface="B Koodak" pitchFamily="2" charset="-78"/>
              </a:rPr>
              <a:t>اهداف ارزیابی پاسخ ساختگاه عبارتست از :</a:t>
            </a:r>
          </a:p>
          <a:p>
            <a:pPr algn="r" rtl="1">
              <a:buFontTx/>
              <a:buChar char="-"/>
            </a:pPr>
            <a:r>
              <a:rPr lang="fa-IR" dirty="0" smtClean="0">
                <a:solidFill>
                  <a:srgbClr val="0070C0"/>
                </a:solidFill>
                <a:cs typeface="B Koodak" pitchFamily="2" charset="-78"/>
              </a:rPr>
              <a:t>الگوسازی مکانیزم شکست بستر</a:t>
            </a:r>
          </a:p>
          <a:p>
            <a:pPr algn="r" rtl="1">
              <a:buFontTx/>
              <a:buChar char="-"/>
            </a:pPr>
            <a:r>
              <a:rPr lang="fa-IR" dirty="0" smtClean="0">
                <a:solidFill>
                  <a:srgbClr val="0070C0"/>
                </a:solidFill>
                <a:cs typeface="B Koodak" pitchFamily="2" charset="-78"/>
              </a:rPr>
              <a:t>انتشار امواج تنشی از بستر سنگی تا سطح زمین </a:t>
            </a:r>
          </a:p>
          <a:p>
            <a:pPr algn="r" rtl="1">
              <a:buFontTx/>
              <a:buChar char="-"/>
            </a:pPr>
            <a:r>
              <a:rPr lang="fa-IR" dirty="0" smtClean="0">
                <a:solidFill>
                  <a:srgbClr val="0070C0"/>
                </a:solidFill>
                <a:cs typeface="B Koodak" pitchFamily="2" charset="-78"/>
              </a:rPr>
              <a:t>رفتارزمین از سطح بستر سنگی تا سطح زمین</a:t>
            </a:r>
          </a:p>
          <a:p>
            <a:pPr algn="r" rtl="1">
              <a:buFontTx/>
              <a:buChar char="-"/>
            </a:pPr>
            <a:r>
              <a:rPr lang="fa-IR" dirty="0" smtClean="0">
                <a:solidFill>
                  <a:srgbClr val="0070C0"/>
                </a:solidFill>
                <a:cs typeface="B Koodak" pitchFamily="2" charset="-78"/>
              </a:rPr>
              <a:t>چگونگی حرکت سطح زمین </a:t>
            </a:r>
          </a:p>
          <a:p>
            <a:pPr algn="r" rtl="1">
              <a:buFontTx/>
              <a:buChar char="-"/>
            </a:pPr>
            <a:endParaRPr lang="fa-IR" dirty="0">
              <a:solidFill>
                <a:srgbClr val="0070C0"/>
              </a:solidFill>
              <a:cs typeface="B Koodak" pitchFamily="2" charset="-78"/>
            </a:endParaRPr>
          </a:p>
          <a:p>
            <a:pPr marL="0" indent="0" algn="r" rtl="1">
              <a:buNone/>
            </a:pPr>
            <a:r>
              <a:rPr lang="fa-IR" dirty="0" smtClean="0">
                <a:solidFill>
                  <a:srgbClr val="C00000"/>
                </a:solidFill>
                <a:cs typeface="B Koodak" pitchFamily="2" charset="-78"/>
              </a:rPr>
              <a:t>به پیچیدگی رفتار ساختگاه بیشتر روابط ارائه شده پایه تجربی دارد.</a:t>
            </a:r>
          </a:p>
          <a:p>
            <a:pPr marL="0" indent="0" algn="r" rtl="1">
              <a:buNone/>
            </a:pPr>
            <a:r>
              <a:rPr lang="fa-IR" dirty="0" smtClean="0">
                <a:solidFill>
                  <a:srgbClr val="C00000"/>
                </a:solidFill>
                <a:cs typeface="B Koodak" pitchFamily="2" charset="-78"/>
              </a:rPr>
              <a:t>همچنین خطرپذیری محل و حرکت پذیری بستر سنگی نیز در تعیین پاسخ ساختگاه تأثیر گذار است.</a:t>
            </a:r>
            <a:endParaRPr lang="en-US" dirty="0">
              <a:solidFill>
                <a:srgbClr val="C00000"/>
              </a:solidFill>
              <a:cs typeface="B Koodak" pitchFamily="2" charset="-78"/>
            </a:endParaRPr>
          </a:p>
        </p:txBody>
      </p:sp>
    </p:spTree>
    <p:extLst>
      <p:ext uri="{BB962C8B-B14F-4D97-AF65-F5344CB8AC3E}">
        <p14:creationId xmlns:p14="http://schemas.microsoft.com/office/powerpoint/2010/main" val="382664733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طراحی مخاطره و تعیین تاریخچه ساختگاه بستر یک سد</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smtClean="0">
                <a:solidFill>
                  <a:srgbClr val="0000FF"/>
                </a:solidFill>
                <a:cs typeface="B Koodak" pitchFamily="2" charset="-78"/>
              </a:rPr>
              <a:t>تعریف زلزله طرح</a:t>
            </a:r>
            <a:endParaRPr lang="fa-IR" sz="2800" dirty="0" smtClean="0">
              <a:solidFill>
                <a:srgbClr val="C00000"/>
              </a:solidFill>
              <a:cs typeface="B Koodak" pitchFamily="2" charset="-78"/>
            </a:endParaRPr>
          </a:p>
          <a:p>
            <a:pPr marL="0" indent="0" algn="r" rtl="1">
              <a:buNone/>
            </a:pPr>
            <a:r>
              <a:rPr lang="fa-IR" sz="2800" dirty="0" smtClean="0">
                <a:solidFill>
                  <a:srgbClr val="C00000"/>
                </a:solidFill>
                <a:cs typeface="B Koodak" pitchFamily="2" charset="-78"/>
              </a:rPr>
              <a:t>خطرسازی زلزله یک تحقیق چند رویکردی از مخاطرات محتمل بوده که بدنبال آن تاریخچه لرزه بستر طراحی با توجه به حداکثر جابجایی گسل نزدیک است که باعث لغزش سنگ ها به داخل مخزن سد نشده و آسیبی به بدنه سد و تجهیزات جنبی آن نداشته باشد، تعیین خواهد شد. </a:t>
            </a: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از طرف دیگروجود عدم قطعیت در نظریه ها و آمارها و اطلاعات موجود، نیاز به یک تحقیق دقیق درجهت اطمینان بخشی به طراحی زلزله هدف و نتایج آن ضروری است. </a:t>
            </a:r>
          </a:p>
          <a:p>
            <a:pPr marL="0" indent="0" algn="r" rtl="1">
              <a:buNone/>
            </a:pPr>
            <a:r>
              <a:rPr lang="fa-IR" sz="2800" dirty="0" smtClean="0">
                <a:solidFill>
                  <a:srgbClr val="0000FF"/>
                </a:solidFill>
                <a:cs typeface="B Koodak" pitchFamily="2" charset="-78"/>
              </a:rPr>
              <a:t>این تحقیق شامل </a:t>
            </a:r>
            <a:r>
              <a:rPr lang="fa-IR" sz="2800" dirty="0" smtClean="0">
                <a:solidFill>
                  <a:srgbClr val="C00000"/>
                </a:solidFill>
                <a:cs typeface="B Koodak" pitchFamily="2" charset="-78"/>
              </a:rPr>
              <a:t>مطالعه دقیق زمین شناسی</a:t>
            </a:r>
            <a:r>
              <a:rPr lang="fa-IR" sz="2800" dirty="0" smtClean="0">
                <a:solidFill>
                  <a:srgbClr val="0000FF"/>
                </a:solidFill>
                <a:cs typeface="B Koodak" pitchFamily="2" charset="-78"/>
              </a:rPr>
              <a:t> و </a:t>
            </a:r>
            <a:r>
              <a:rPr lang="fa-IR" sz="2800" dirty="0" smtClean="0">
                <a:solidFill>
                  <a:srgbClr val="C00000"/>
                </a:solidFill>
                <a:cs typeface="B Koodak" pitchFamily="2" charset="-78"/>
              </a:rPr>
              <a:t>ژئوتکتونیک لرزه ای بستر سد و پهنه مخزن</a:t>
            </a:r>
            <a:r>
              <a:rPr lang="fa-IR" sz="2800" dirty="0" smtClean="0">
                <a:solidFill>
                  <a:srgbClr val="0000FF"/>
                </a:solidFill>
                <a:cs typeface="B Koodak" pitchFamily="2" charset="-78"/>
              </a:rPr>
              <a:t> و </a:t>
            </a:r>
            <a:r>
              <a:rPr lang="fa-IR" sz="2800" dirty="0" smtClean="0">
                <a:solidFill>
                  <a:srgbClr val="C00000"/>
                </a:solidFill>
                <a:cs typeface="B Koodak" pitchFamily="2" charset="-78"/>
              </a:rPr>
              <a:t>ارزیابی خطرسنجی و تحلیل احتمالات وقوع زلزله</a:t>
            </a:r>
            <a:r>
              <a:rPr lang="fa-IR" sz="2800" dirty="0" smtClean="0">
                <a:solidFill>
                  <a:srgbClr val="0000FF"/>
                </a:solidFill>
                <a:cs typeface="B Koodak" pitchFamily="2" charset="-78"/>
              </a:rPr>
              <a:t> می شود.            </a:t>
            </a:r>
            <a:endParaRPr lang="fa-IR" sz="2800" dirty="0" smtClean="0">
              <a:solidFill>
                <a:srgbClr val="C00000"/>
              </a:solidFill>
              <a:cs typeface="B Koodak" pitchFamily="2" charset="-78"/>
            </a:endParaRPr>
          </a:p>
          <a:p>
            <a:pPr marL="0" indent="0" algn="r" rtl="1">
              <a:buNone/>
            </a:pPr>
            <a:endParaRPr lang="fa-IR" sz="2800" dirty="0" smtClean="0">
              <a:solidFill>
                <a:srgbClr val="0000FF"/>
              </a:solidFill>
              <a:cs typeface="B Koodak" pitchFamily="2" charset="-78"/>
            </a:endParaRPr>
          </a:p>
        </p:txBody>
      </p:sp>
    </p:spTree>
    <p:extLst>
      <p:ext uri="{BB962C8B-B14F-4D97-AF65-F5344CB8AC3E}">
        <p14:creationId xmlns:p14="http://schemas.microsoft.com/office/powerpoint/2010/main" val="108245881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pPr rtl="1"/>
            <a:r>
              <a:rPr lang="fa-IR" sz="3200" dirty="0" smtClean="0">
                <a:cs typeface="B Koodak" pitchFamily="2" charset="-78"/>
              </a:rPr>
              <a:t>موقعیت ساختگاه بستر سد</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pic>
        <p:nvPicPr>
          <p:cNvPr id="378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550" y="609600"/>
            <a:ext cx="6691313"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92165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تعریف زلزله های طراحی</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lnSpcReduction="10000"/>
          </a:bodyPr>
          <a:lstStyle/>
          <a:p>
            <a:pPr marL="0" indent="0" algn="r" rtl="1">
              <a:buNone/>
            </a:pPr>
            <a:r>
              <a:rPr lang="fa-IR" sz="2800" dirty="0" smtClean="0">
                <a:solidFill>
                  <a:srgbClr val="C00000"/>
                </a:solidFill>
                <a:cs typeface="B Koodak" pitchFamily="2" charset="-78"/>
              </a:rPr>
              <a:t>زلزله حداکثر باورکردنی و معتبر</a:t>
            </a:r>
            <a:r>
              <a:rPr lang="fa-IR" sz="2800" dirty="0" smtClean="0">
                <a:solidFill>
                  <a:srgbClr val="0000FF"/>
                </a:solidFill>
                <a:cs typeface="B Koodak" pitchFamily="2" charset="-78"/>
              </a:rPr>
              <a:t>(</a:t>
            </a:r>
            <a:r>
              <a:rPr lang="en-US" sz="2000" dirty="0" smtClean="0">
                <a:solidFill>
                  <a:srgbClr val="0000FF"/>
                </a:solidFill>
                <a:cs typeface="B Koodak" pitchFamily="2" charset="-78"/>
              </a:rPr>
              <a:t>MCE, Maximum Credible Earthquake</a:t>
            </a:r>
            <a:r>
              <a:rPr lang="fa-IR" sz="2800" dirty="0" smtClean="0">
                <a:solidFill>
                  <a:srgbClr val="0000FF"/>
                </a:solidFill>
                <a:cs typeface="B Koodak" pitchFamily="2" charset="-78"/>
              </a:rPr>
              <a:t>):</a:t>
            </a:r>
            <a:endParaRPr lang="en-US"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این زلزله براساس تاریخچه زلزله ها و اطلاعات لرزه نگاری </a:t>
            </a:r>
            <a:r>
              <a:rPr lang="fa-IR" sz="2800" dirty="0">
                <a:solidFill>
                  <a:srgbClr val="0000FF"/>
                </a:solidFill>
                <a:cs typeface="B Koodak" pitchFamily="2" charset="-78"/>
              </a:rPr>
              <a:t>تکتونیک </a:t>
            </a:r>
            <a:r>
              <a:rPr lang="fa-IR" sz="2800" dirty="0" smtClean="0">
                <a:solidFill>
                  <a:srgbClr val="0000FF"/>
                </a:solidFill>
                <a:cs typeface="B Koodak" pitchFamily="2" charset="-78"/>
              </a:rPr>
              <a:t>منطقه بصورت قطعی و با پذیرش انحراف 84% اطمینان تعیین و طراحی می شود. </a:t>
            </a:r>
          </a:p>
          <a:p>
            <a:pPr marL="0" indent="0" algn="r" rtl="1">
              <a:buNone/>
            </a:pPr>
            <a:r>
              <a:rPr lang="fa-IR" sz="2800" dirty="0">
                <a:solidFill>
                  <a:srgbClr val="C00000"/>
                </a:solidFill>
                <a:cs typeface="B Koodak" pitchFamily="2" charset="-78"/>
              </a:rPr>
              <a:t>زلزله </a:t>
            </a:r>
            <a:r>
              <a:rPr lang="fa-IR" sz="2800" dirty="0" smtClean="0">
                <a:solidFill>
                  <a:srgbClr val="C00000"/>
                </a:solidFill>
                <a:cs typeface="B Koodak" pitchFamily="2" charset="-78"/>
              </a:rPr>
              <a:t>عملکردی پایه </a:t>
            </a:r>
            <a:r>
              <a:rPr lang="fa-IR" sz="2800" dirty="0" smtClean="0">
                <a:solidFill>
                  <a:srgbClr val="0000FF"/>
                </a:solidFill>
                <a:cs typeface="B Koodak" pitchFamily="2" charset="-78"/>
              </a:rPr>
              <a:t>(</a:t>
            </a:r>
            <a:r>
              <a:rPr lang="en-US" sz="2000" dirty="0" smtClean="0">
                <a:solidFill>
                  <a:srgbClr val="0000FF"/>
                </a:solidFill>
                <a:cs typeface="B Koodak" pitchFamily="2" charset="-78"/>
              </a:rPr>
              <a:t>OBE</a:t>
            </a:r>
            <a:r>
              <a:rPr lang="en-US" sz="2000" dirty="0">
                <a:solidFill>
                  <a:srgbClr val="0000FF"/>
                </a:solidFill>
                <a:cs typeface="B Koodak" pitchFamily="2" charset="-78"/>
              </a:rPr>
              <a:t>, </a:t>
            </a:r>
            <a:r>
              <a:rPr lang="en-US" sz="2000" dirty="0" smtClean="0">
                <a:solidFill>
                  <a:srgbClr val="0000FF"/>
                </a:solidFill>
                <a:cs typeface="B Koodak" pitchFamily="2" charset="-78"/>
              </a:rPr>
              <a:t>Operating Basis Earthquake</a:t>
            </a:r>
            <a:r>
              <a:rPr lang="fa-IR" sz="2800" dirty="0">
                <a:solidFill>
                  <a:srgbClr val="0000FF"/>
                </a:solidFill>
                <a:cs typeface="B Koodak" pitchFamily="2" charset="-78"/>
              </a:rPr>
              <a:t>):</a:t>
            </a:r>
            <a:endParaRPr lang="en-US" sz="2800" dirty="0">
              <a:solidFill>
                <a:srgbClr val="0000FF"/>
              </a:solidFill>
              <a:cs typeface="B Koodak" pitchFamily="2" charset="-78"/>
            </a:endParaRPr>
          </a:p>
          <a:p>
            <a:pPr marL="0" indent="0" algn="r" rtl="1">
              <a:buNone/>
            </a:pPr>
            <a:r>
              <a:rPr lang="fa-IR" sz="2800" dirty="0">
                <a:solidFill>
                  <a:srgbClr val="0000FF"/>
                </a:solidFill>
                <a:cs typeface="B Koodak" pitchFamily="2" charset="-78"/>
              </a:rPr>
              <a:t>این زلزله </a:t>
            </a:r>
            <a:r>
              <a:rPr lang="fa-IR" sz="2800" dirty="0" smtClean="0">
                <a:solidFill>
                  <a:srgbClr val="0000FF"/>
                </a:solidFill>
                <a:cs typeface="B Koodak" pitchFamily="2" charset="-78"/>
              </a:rPr>
              <a:t>انتظار است که در طول عمر سازه (معمولاً بر اساس توصیه </a:t>
            </a:r>
            <a:r>
              <a:rPr lang="en-US" sz="2800" dirty="0" smtClean="0">
                <a:solidFill>
                  <a:srgbClr val="0000FF"/>
                </a:solidFill>
                <a:cs typeface="B Koodak" pitchFamily="2" charset="-78"/>
              </a:rPr>
              <a:t>ICOLD</a:t>
            </a:r>
            <a:r>
              <a:rPr lang="fa-IR" sz="2800" dirty="0" smtClean="0">
                <a:solidFill>
                  <a:srgbClr val="0000FF"/>
                </a:solidFill>
                <a:cs typeface="B Koodak" pitchFamily="2" charset="-78"/>
              </a:rPr>
              <a:t>با دوره برگشت145  ساله و احتمال وقوع 50% برای عمرمفید100 ساله سد) رخ داده بطوریکه هیچگونه صدمه ای به سد وارد نشود.   </a:t>
            </a:r>
          </a:p>
          <a:p>
            <a:pPr marL="0" indent="0" algn="r" rtl="1">
              <a:buNone/>
            </a:pPr>
            <a:r>
              <a:rPr lang="fa-IR" sz="2800" dirty="0">
                <a:solidFill>
                  <a:srgbClr val="C00000"/>
                </a:solidFill>
                <a:cs typeface="B Koodak" pitchFamily="2" charset="-78"/>
              </a:rPr>
              <a:t>زلزله حداکثر طراحی </a:t>
            </a:r>
            <a:r>
              <a:rPr lang="fa-IR" sz="2800" dirty="0">
                <a:solidFill>
                  <a:srgbClr val="0000FF"/>
                </a:solidFill>
                <a:cs typeface="B Koodak" pitchFamily="2" charset="-78"/>
              </a:rPr>
              <a:t>(</a:t>
            </a:r>
            <a:r>
              <a:rPr lang="en-US" sz="2000" dirty="0">
                <a:solidFill>
                  <a:srgbClr val="0000FF"/>
                </a:solidFill>
                <a:cs typeface="B Koodak" pitchFamily="2" charset="-78"/>
              </a:rPr>
              <a:t>MDE, Maximum Design Earthquake</a:t>
            </a:r>
            <a:r>
              <a:rPr lang="fa-IR" sz="2800" dirty="0">
                <a:solidFill>
                  <a:srgbClr val="0000FF"/>
                </a:solidFill>
                <a:cs typeface="B Koodak" pitchFamily="2" charset="-78"/>
              </a:rPr>
              <a:t>):</a:t>
            </a:r>
            <a:endParaRPr lang="en-US" sz="2800" dirty="0">
              <a:solidFill>
                <a:srgbClr val="0000FF"/>
              </a:solidFill>
              <a:cs typeface="B Koodak" pitchFamily="2" charset="-78"/>
            </a:endParaRPr>
          </a:p>
          <a:p>
            <a:pPr marL="0" indent="0" algn="r" rtl="1">
              <a:buNone/>
            </a:pPr>
            <a:r>
              <a:rPr lang="fa-IR" sz="2800" dirty="0">
                <a:solidFill>
                  <a:srgbClr val="0000FF"/>
                </a:solidFill>
                <a:cs typeface="B Koodak" pitchFamily="2" charset="-78"/>
              </a:rPr>
              <a:t>این زلزله با احتمال ضعیف در طول عمر سازه (معمولاً با دوره برگشت2000 ساله و احتمال وقوع 5% برای عمرمفید100 ساله سد) رخ داده بطوریکه بتوان صدمات وارد به سد را با تعمیر جبران نمود. </a:t>
            </a:r>
            <a:endParaRPr lang="en-US" sz="2800" dirty="0" smtClean="0">
              <a:solidFill>
                <a:srgbClr val="0000FF"/>
              </a:solidFill>
              <a:cs typeface="B Koodak" pitchFamily="2" charset="-78"/>
            </a:endParaRPr>
          </a:p>
          <a:p>
            <a:pPr marL="0" indent="0" algn="r" rtl="1">
              <a:buNone/>
            </a:pPr>
            <a:r>
              <a:rPr lang="fa-IR" sz="2800" dirty="0">
                <a:solidFill>
                  <a:srgbClr val="C00000"/>
                </a:solidFill>
                <a:cs typeface="B Koodak" pitchFamily="2" charset="-78"/>
              </a:rPr>
              <a:t>زلزله </a:t>
            </a:r>
            <a:r>
              <a:rPr lang="fa-IR" sz="2800" dirty="0" smtClean="0">
                <a:solidFill>
                  <a:srgbClr val="C00000"/>
                </a:solidFill>
                <a:cs typeface="B Koodak" pitchFamily="2" charset="-78"/>
              </a:rPr>
              <a:t>درحین ساخت </a:t>
            </a:r>
            <a:r>
              <a:rPr lang="fa-IR" sz="2800" dirty="0" smtClean="0">
                <a:solidFill>
                  <a:srgbClr val="0000FF"/>
                </a:solidFill>
                <a:cs typeface="B Koodak" pitchFamily="2" charset="-78"/>
              </a:rPr>
              <a:t>(</a:t>
            </a:r>
            <a:r>
              <a:rPr lang="en-US" sz="2000" dirty="0" smtClean="0">
                <a:solidFill>
                  <a:srgbClr val="0000FF"/>
                </a:solidFill>
                <a:cs typeface="B Koodak" pitchFamily="2" charset="-78"/>
              </a:rPr>
              <a:t>CE, Construction </a:t>
            </a:r>
            <a:r>
              <a:rPr lang="en-US" sz="2000" dirty="0">
                <a:solidFill>
                  <a:srgbClr val="0000FF"/>
                </a:solidFill>
                <a:cs typeface="B Koodak" pitchFamily="2" charset="-78"/>
              </a:rPr>
              <a:t>Earthquake</a:t>
            </a:r>
            <a:r>
              <a:rPr lang="fa-IR" sz="2800" dirty="0">
                <a:solidFill>
                  <a:srgbClr val="0000FF"/>
                </a:solidFill>
                <a:cs typeface="B Koodak" pitchFamily="2" charset="-78"/>
              </a:rPr>
              <a:t>):</a:t>
            </a:r>
            <a:endParaRPr lang="en-US" sz="2800" dirty="0">
              <a:solidFill>
                <a:srgbClr val="0000FF"/>
              </a:solidFill>
              <a:cs typeface="B Koodak" pitchFamily="2" charset="-78"/>
            </a:endParaRPr>
          </a:p>
          <a:p>
            <a:pPr marL="0" indent="0" algn="r" rtl="1">
              <a:buNone/>
            </a:pPr>
            <a:r>
              <a:rPr lang="fa-IR" sz="2800" dirty="0">
                <a:solidFill>
                  <a:srgbClr val="0000FF"/>
                </a:solidFill>
                <a:cs typeface="B Koodak" pitchFamily="2" charset="-78"/>
              </a:rPr>
              <a:t>این زلزله </a:t>
            </a:r>
            <a:r>
              <a:rPr lang="fa-IR" sz="2800" dirty="0" smtClean="0">
                <a:solidFill>
                  <a:srgbClr val="0000FF"/>
                </a:solidFill>
                <a:cs typeface="B Koodak" pitchFamily="2" charset="-78"/>
              </a:rPr>
              <a:t>برای طراحی سازه های اضطراری درحین ساخت سد تعیین می شود. </a:t>
            </a:r>
            <a:endParaRPr lang="en-US" sz="2800" dirty="0">
              <a:solidFill>
                <a:srgbClr val="0000FF"/>
              </a:solidFill>
              <a:cs typeface="B Koodak" pitchFamily="2" charset="-78"/>
            </a:endParaRPr>
          </a:p>
          <a:p>
            <a:pPr marL="0" indent="0" algn="r" rtl="1">
              <a:buNone/>
            </a:pPr>
            <a:endParaRPr lang="en-US" sz="2800" dirty="0">
              <a:solidFill>
                <a:srgbClr val="0000FF"/>
              </a:solidFill>
              <a:cs typeface="B Koodak" pitchFamily="2" charset="-78"/>
            </a:endParaRPr>
          </a:p>
        </p:txBody>
      </p:sp>
    </p:spTree>
    <p:extLst>
      <p:ext uri="{BB962C8B-B14F-4D97-AF65-F5344CB8AC3E}">
        <p14:creationId xmlns:p14="http://schemas.microsoft.com/office/powerpoint/2010/main" val="135592165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pPr rtl="1"/>
            <a:r>
              <a:rPr lang="fa-IR" sz="3200" dirty="0" smtClean="0">
                <a:cs typeface="B Koodak" pitchFamily="2" charset="-78"/>
              </a:rPr>
              <a:t>توصیه </a:t>
            </a:r>
            <a:r>
              <a:rPr lang="en-US" sz="3200" dirty="0" smtClean="0">
                <a:solidFill>
                  <a:srgbClr val="0000FF"/>
                </a:solidFill>
                <a:cs typeface="B Koodak" pitchFamily="2" charset="-78"/>
              </a:rPr>
              <a:t>ICOLD </a:t>
            </a:r>
            <a:r>
              <a:rPr lang="fa-IR" sz="3200" dirty="0" smtClean="0">
                <a:solidFill>
                  <a:srgbClr val="0000FF"/>
                </a:solidFill>
                <a:cs typeface="B Koodak" pitchFamily="2" charset="-78"/>
              </a:rPr>
              <a:t> برای طراحی زلزله </a:t>
            </a:r>
            <a:r>
              <a:rPr lang="fa-IR" sz="3200" dirty="0" smtClean="0">
                <a:cs typeface="B Koodak" pitchFamily="2" charset="-78"/>
              </a:rPr>
              <a:t>ساختگاه بستر یک سد</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fontScale="92500"/>
          </a:bodyPr>
          <a:lstStyle/>
          <a:p>
            <a:pPr marL="0" indent="0" algn="r" rtl="1">
              <a:buNone/>
            </a:pPr>
            <a:r>
              <a:rPr lang="fa-IR" sz="2800" dirty="0" smtClean="0">
                <a:solidFill>
                  <a:srgbClr val="C00000"/>
                </a:solidFill>
                <a:cs typeface="B Koodak" pitchFamily="2" charset="-78"/>
              </a:rPr>
              <a:t>این نهاد </a:t>
            </a:r>
            <a:r>
              <a:rPr lang="fa-IR" sz="2000" dirty="0" smtClean="0">
                <a:solidFill>
                  <a:srgbClr val="C00000"/>
                </a:solidFill>
                <a:cs typeface="B Koodak" pitchFamily="2" charset="-78"/>
              </a:rPr>
              <a:t>(</a:t>
            </a:r>
            <a:r>
              <a:rPr lang="en-US" sz="2000" dirty="0" smtClean="0">
                <a:solidFill>
                  <a:srgbClr val="C00000"/>
                </a:solidFill>
                <a:cs typeface="B Koodak" pitchFamily="2" charset="-78"/>
              </a:rPr>
              <a:t>ICOLD, </a:t>
            </a:r>
            <a:r>
              <a:rPr lang="en-US" sz="2000" dirty="0" smtClean="0">
                <a:solidFill>
                  <a:srgbClr val="0000FF"/>
                </a:solidFill>
                <a:cs typeface="B Koodak" pitchFamily="2" charset="-78"/>
              </a:rPr>
              <a:t>International Commission on Large Dams1989</a:t>
            </a:r>
            <a:r>
              <a:rPr lang="fa-IR" sz="2000" dirty="0" smtClean="0">
                <a:solidFill>
                  <a:srgbClr val="C00000"/>
                </a:solidFill>
                <a:cs typeface="B Koodak" pitchFamily="2" charset="-78"/>
              </a:rPr>
              <a:t>)</a:t>
            </a:r>
            <a:r>
              <a:rPr lang="fa-IR" sz="2800" dirty="0" smtClean="0">
                <a:solidFill>
                  <a:srgbClr val="C00000"/>
                </a:solidFill>
                <a:cs typeface="B Koodak" pitchFamily="2" charset="-78"/>
              </a:rPr>
              <a:t> سه زلزله طراحی را برای ارزیابی ساختگاه سد پیشنهاد می کند:</a:t>
            </a: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1- </a:t>
            </a:r>
            <a:r>
              <a:rPr lang="en-US" sz="2800" dirty="0" smtClean="0">
                <a:solidFill>
                  <a:srgbClr val="0000FF"/>
                </a:solidFill>
                <a:cs typeface="B Koodak" pitchFamily="2" charset="-78"/>
              </a:rPr>
              <a:t>OBE</a:t>
            </a: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2- </a:t>
            </a:r>
            <a:r>
              <a:rPr lang="en-US" sz="2800" dirty="0" smtClean="0">
                <a:solidFill>
                  <a:srgbClr val="0000FF"/>
                </a:solidFill>
                <a:cs typeface="B Koodak" pitchFamily="2" charset="-78"/>
              </a:rPr>
              <a:t>MDE</a:t>
            </a: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3- </a:t>
            </a:r>
            <a:r>
              <a:rPr lang="en-US" sz="2800" dirty="0" smtClean="0">
                <a:solidFill>
                  <a:srgbClr val="0000FF"/>
                </a:solidFill>
                <a:cs typeface="B Koodak" pitchFamily="2" charset="-78"/>
              </a:rPr>
              <a:t>MCE</a:t>
            </a: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سد مورد نظر لازم است زلزله در سه حالت فوق را که مهمترین آن سومی است را تحمل نماید.</a:t>
            </a:r>
            <a:endParaRPr lang="fa-IR" sz="2800" dirty="0" smtClean="0">
              <a:solidFill>
                <a:srgbClr val="C00000"/>
              </a:solidFill>
              <a:cs typeface="B Koodak" pitchFamily="2" charset="-78"/>
            </a:endParaRPr>
          </a:p>
          <a:p>
            <a:pPr marL="0" indent="0" algn="r" rtl="1">
              <a:buNone/>
            </a:pPr>
            <a:r>
              <a:rPr lang="fa-IR" sz="2800" dirty="0" smtClean="0">
                <a:solidFill>
                  <a:srgbClr val="C00000"/>
                </a:solidFill>
                <a:cs typeface="B Koodak" pitchFamily="2" charset="-78"/>
              </a:rPr>
              <a:t>براساس نقشه خطرخیزی لرزه ای طبق آئین نامه ایران(                       </a:t>
            </a:r>
            <a:r>
              <a:rPr lang="en-US" sz="2800" dirty="0" smtClean="0">
                <a:solidFill>
                  <a:srgbClr val="C00000"/>
                </a:solidFill>
                <a:cs typeface="B Koodak" pitchFamily="2" charset="-78"/>
              </a:rPr>
              <a:t>        </a:t>
            </a:r>
            <a:r>
              <a:rPr lang="fa-IR" sz="2800" dirty="0" smtClean="0">
                <a:solidFill>
                  <a:srgbClr val="C00000"/>
                </a:solidFill>
                <a:cs typeface="B Koodak" pitchFamily="2" charset="-78"/>
              </a:rPr>
              <a:t>           با تعیین موقعیت سد می توان تراز خطر پذیری را که در این حالت خطر خیلی بالا را با </a:t>
            </a:r>
            <a:r>
              <a:rPr lang="en-US" sz="2800" i="1" dirty="0" smtClean="0">
                <a:solidFill>
                  <a:srgbClr val="C00000"/>
                </a:solidFill>
                <a:cs typeface="B Koodak" pitchFamily="2" charset="-78"/>
              </a:rPr>
              <a:t>g</a:t>
            </a:r>
            <a:r>
              <a:rPr lang="fa-IR" sz="2800" dirty="0" smtClean="0">
                <a:solidFill>
                  <a:srgbClr val="C00000"/>
                </a:solidFill>
                <a:cs typeface="B Koodak" pitchFamily="2" charset="-78"/>
              </a:rPr>
              <a:t> 0/35 است، به عنوان شتاب پایه منطقه (مطابق شکل بعد) تعیین نمود. این شتاب بر اساس احتمال10% دردوره50 ساله(طول عمرسازه) به عنوان </a:t>
            </a:r>
            <a:r>
              <a:rPr lang="en-US" sz="2800" dirty="0" smtClean="0">
                <a:solidFill>
                  <a:srgbClr val="0000FF"/>
                </a:solidFill>
                <a:cs typeface="B Koodak" pitchFamily="2" charset="-78"/>
              </a:rPr>
              <a:t>DBE</a:t>
            </a:r>
            <a:r>
              <a:rPr lang="fa-IR" sz="2800" dirty="0" smtClean="0">
                <a:solidFill>
                  <a:srgbClr val="C00000"/>
                </a:solidFill>
                <a:cs typeface="B Koodak" pitchFamily="2" charset="-78"/>
              </a:rPr>
              <a:t> (یعنی زلزله با دوره اتفاق 475 سال) بوده و بر اساس بند 2-2-1 آن شتاب افقی حداکثر نباید از دوسوم شتاب پایه طراحی منطقه کمترباشد. </a:t>
            </a:r>
            <a:r>
              <a:rPr lang="fa-IR" sz="2800" dirty="0" smtClean="0">
                <a:solidFill>
                  <a:srgbClr val="0000FF"/>
                </a:solidFill>
                <a:cs typeface="B Koodak" pitchFamily="2" charset="-78"/>
              </a:rPr>
              <a:t>در این پروژه حدپائینی </a:t>
            </a:r>
            <a:r>
              <a:rPr lang="en-US" sz="2800" dirty="0" smtClean="0">
                <a:solidFill>
                  <a:srgbClr val="0000FF"/>
                </a:solidFill>
                <a:cs typeface="B Koodak" pitchFamily="2" charset="-78"/>
              </a:rPr>
              <a:t>PGA</a:t>
            </a:r>
            <a:r>
              <a:rPr lang="fa-IR" sz="2800" dirty="0" smtClean="0">
                <a:solidFill>
                  <a:srgbClr val="0000FF"/>
                </a:solidFill>
                <a:cs typeface="B Koodak" pitchFamily="2" charset="-78"/>
              </a:rPr>
              <a:t>  از </a:t>
            </a:r>
            <a:r>
              <a:rPr lang="en-US" sz="2800" dirty="0" smtClean="0">
                <a:solidFill>
                  <a:srgbClr val="0000FF"/>
                </a:solidFill>
                <a:cs typeface="B Koodak" pitchFamily="2" charset="-78"/>
              </a:rPr>
              <a:t>DBE</a:t>
            </a:r>
            <a:r>
              <a:rPr lang="fa-IR" sz="2800" dirty="0" smtClean="0">
                <a:solidFill>
                  <a:srgbClr val="0000FF"/>
                </a:solidFill>
                <a:cs typeface="B Koodak" pitchFamily="2" charset="-78"/>
              </a:rPr>
              <a:t>  برابر:2/3* </a:t>
            </a:r>
            <a:r>
              <a:rPr lang="en-US" sz="2800" i="1" dirty="0">
                <a:solidFill>
                  <a:srgbClr val="C00000"/>
                </a:solidFill>
                <a:cs typeface="B Koodak" pitchFamily="2" charset="-78"/>
              </a:rPr>
              <a:t>g</a:t>
            </a:r>
            <a:r>
              <a:rPr lang="fa-IR" sz="2800" dirty="0">
                <a:solidFill>
                  <a:srgbClr val="C00000"/>
                </a:solidFill>
                <a:cs typeface="B Koodak" pitchFamily="2" charset="-78"/>
              </a:rPr>
              <a:t> 0/35 </a:t>
            </a:r>
            <a:r>
              <a:rPr lang="fa-IR" sz="2800" dirty="0" smtClean="0">
                <a:solidFill>
                  <a:srgbClr val="C00000"/>
                </a:solidFill>
                <a:cs typeface="B Koodak" pitchFamily="2" charset="-78"/>
              </a:rPr>
              <a:t>=</a:t>
            </a:r>
            <a:r>
              <a:rPr lang="en-US" sz="2800" i="1" dirty="0">
                <a:solidFill>
                  <a:srgbClr val="C00000"/>
                </a:solidFill>
                <a:cs typeface="B Koodak" pitchFamily="2" charset="-78"/>
              </a:rPr>
              <a:t>g</a:t>
            </a:r>
            <a:r>
              <a:rPr lang="fa-IR" sz="2800" dirty="0">
                <a:solidFill>
                  <a:srgbClr val="C00000"/>
                </a:solidFill>
                <a:cs typeface="B Koodak" pitchFamily="2" charset="-78"/>
              </a:rPr>
              <a:t> </a:t>
            </a:r>
            <a:r>
              <a:rPr lang="fa-IR" sz="2800" dirty="0" smtClean="0">
                <a:solidFill>
                  <a:srgbClr val="C00000"/>
                </a:solidFill>
                <a:cs typeface="B Koodak" pitchFamily="2" charset="-78"/>
              </a:rPr>
              <a:t>0/23 است.</a:t>
            </a:r>
            <a:endParaRPr lang="en-US" sz="2800" dirty="0">
              <a:solidFill>
                <a:srgbClr val="C00000"/>
              </a:solidFill>
              <a:cs typeface="B Koodak" pitchFamily="2" charset="-78"/>
            </a:endParaRPr>
          </a:p>
        </p:txBody>
      </p:sp>
      <p:pic>
        <p:nvPicPr>
          <p:cNvPr id="399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54331"/>
            <a:ext cx="2971800" cy="279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92165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نقشه خطرپذیری و میزان زلزله پایه در ایران</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 y="533400"/>
            <a:ext cx="8228013"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92165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87362"/>
          </a:xfrm>
        </p:spPr>
        <p:txBody>
          <a:bodyPr>
            <a:noAutofit/>
          </a:bodyPr>
          <a:lstStyle/>
          <a:p>
            <a:r>
              <a:rPr lang="fa-IR" sz="3200" dirty="0" smtClean="0">
                <a:cs typeface="B Koodak" pitchFamily="2" charset="-78"/>
              </a:rPr>
              <a:t>تحلیل خطر پذیری و تعیین فراسنج های ساختگاه بستر سد</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lnSpcReduction="10000"/>
          </a:bodyPr>
          <a:lstStyle/>
          <a:p>
            <a:pPr marL="0" indent="0" algn="r" rtl="1">
              <a:buNone/>
            </a:pPr>
            <a:r>
              <a:rPr lang="fa-IR" sz="2800" dirty="0" smtClean="0">
                <a:solidFill>
                  <a:srgbClr val="C00000"/>
                </a:solidFill>
                <a:cs typeface="B Koodak" pitchFamily="2" charset="-78"/>
              </a:rPr>
              <a:t>در تحلیل خطر پذیری فراسنج های لرزه خیزی زیر بایستی تعیین شوند:</a:t>
            </a:r>
            <a:endParaRPr lang="fa-IR" sz="2800" dirty="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1- نرخ اتفاق زلزله، </a:t>
            </a:r>
            <a:r>
              <a:rPr lang="el-GR" sz="2800" dirty="0" smtClean="0">
                <a:solidFill>
                  <a:srgbClr val="0000FF"/>
                </a:solidFill>
                <a:cs typeface="B Koodak" pitchFamily="2" charset="-78"/>
              </a:rPr>
              <a:t>λ</a:t>
            </a: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2- مقدار شیب نمودار بزرگی- فرکانس گوتنبرگ- ریشتر، (</a:t>
            </a:r>
            <a:r>
              <a:rPr lang="el-GR" sz="2800" dirty="0" smtClean="0">
                <a:solidFill>
                  <a:srgbClr val="0000FF"/>
                </a:solidFill>
                <a:cs typeface="B Koodak" pitchFamily="2" charset="-78"/>
              </a:rPr>
              <a:t>β</a:t>
            </a:r>
            <a:r>
              <a:rPr lang="fa-IR" sz="2800" dirty="0" smtClean="0">
                <a:solidFill>
                  <a:srgbClr val="0000FF"/>
                </a:solidFill>
                <a:cs typeface="B Koodak" pitchFamily="2" charset="-78"/>
              </a:rPr>
              <a:t>)</a:t>
            </a:r>
            <a:r>
              <a:rPr lang="en-US" sz="2800" dirty="0" smtClean="0">
                <a:solidFill>
                  <a:srgbClr val="0000FF"/>
                </a:solidFill>
                <a:cs typeface="B Koodak" pitchFamily="2" charset="-78"/>
              </a:rPr>
              <a:t>b</a:t>
            </a: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3- حداکثر بزرگی زلزله محتمل (</a:t>
            </a:r>
            <a:r>
              <a:rPr lang="en-US" sz="2800" dirty="0" err="1" smtClean="0">
                <a:solidFill>
                  <a:srgbClr val="0000FF"/>
                </a:solidFill>
                <a:cs typeface="B Koodak" pitchFamily="2" charset="-78"/>
              </a:rPr>
              <a:t>M</a:t>
            </a:r>
            <a:r>
              <a:rPr lang="en-US" sz="2800" baseline="-25000" dirty="0" err="1" smtClean="0">
                <a:solidFill>
                  <a:srgbClr val="0000FF"/>
                </a:solidFill>
                <a:cs typeface="B Koodak" pitchFamily="2" charset="-78"/>
              </a:rPr>
              <a:t>max</a:t>
            </a:r>
            <a:r>
              <a:rPr lang="fa-IR" sz="2800" dirty="0" smtClean="0">
                <a:solidFill>
                  <a:srgbClr val="0000FF"/>
                </a:solidFill>
                <a:cs typeface="B Koodak" pitchFamily="2" charset="-78"/>
              </a:rPr>
              <a:t>)</a:t>
            </a:r>
          </a:p>
          <a:p>
            <a:pPr marL="0" indent="0" algn="r" rtl="1">
              <a:buNone/>
            </a:pPr>
            <a:r>
              <a:rPr lang="fa-IR" sz="2800" dirty="0" smtClean="0">
                <a:solidFill>
                  <a:srgbClr val="0000FF"/>
                </a:solidFill>
                <a:cs typeface="B Koodak" pitchFamily="2" charset="-78"/>
              </a:rPr>
              <a:t>4- طول دوره اتفاق و احتمال اتفاق زلزله با بزرگی های مختلف در زمان تناوب  مختلف</a:t>
            </a:r>
            <a:endParaRPr lang="fa-IR" sz="2800" dirty="0" smtClean="0">
              <a:solidFill>
                <a:srgbClr val="C00000"/>
              </a:solidFill>
              <a:cs typeface="B Koodak" pitchFamily="2" charset="-78"/>
            </a:endParaRPr>
          </a:p>
          <a:p>
            <a:pPr marL="0" indent="0" algn="r" rtl="1">
              <a:buNone/>
            </a:pPr>
            <a:r>
              <a:rPr lang="fa-IR" sz="2800" dirty="0" smtClean="0">
                <a:solidFill>
                  <a:srgbClr val="C00000"/>
                </a:solidFill>
                <a:cs typeface="B Koodak" pitchFamily="2" charset="-78"/>
              </a:rPr>
              <a:t>این فراسنج ها براساس نگاشت زلزله های منطقه (کاتالوگ زلزله منطقه) تعیین می شوند. </a:t>
            </a:r>
          </a:p>
          <a:p>
            <a:pPr marL="0" indent="0" algn="r" rtl="1">
              <a:buNone/>
            </a:pPr>
            <a:r>
              <a:rPr lang="fa-IR" sz="2800" dirty="0" smtClean="0">
                <a:solidFill>
                  <a:srgbClr val="C00000"/>
                </a:solidFill>
                <a:cs typeface="B Koodak" pitchFamily="2" charset="-78"/>
              </a:rPr>
              <a:t>براساس نمودار تابع </a:t>
            </a:r>
            <a:r>
              <a:rPr lang="fa-IR" sz="2800" dirty="0" smtClean="0">
                <a:solidFill>
                  <a:srgbClr val="0000FF"/>
                </a:solidFill>
                <a:cs typeface="B Koodak" pitchFamily="2" charset="-78"/>
              </a:rPr>
              <a:t>بزرگی- </a:t>
            </a:r>
            <a:r>
              <a:rPr lang="fa-IR" sz="2800" dirty="0">
                <a:solidFill>
                  <a:srgbClr val="0000FF"/>
                </a:solidFill>
                <a:cs typeface="B Koodak" pitchFamily="2" charset="-78"/>
              </a:rPr>
              <a:t>فرکانس گوتنبرگ- </a:t>
            </a:r>
            <a:r>
              <a:rPr lang="fa-IR" sz="2800" dirty="0" smtClean="0">
                <a:solidFill>
                  <a:srgbClr val="0000FF"/>
                </a:solidFill>
                <a:cs typeface="B Koodak" pitchFamily="2" charset="-78"/>
              </a:rPr>
              <a:t>ریشتر و براساس روش های آماری و خصوصاً مجموعه آماری بزرگی زلزله ها و عمق کانون هریک تا شعاع 200 کیلومتری تعیین می شود. </a:t>
            </a:r>
            <a:endParaRPr lang="fa-IR" sz="2800" dirty="0" smtClean="0">
              <a:solidFill>
                <a:srgbClr val="008000"/>
              </a:solidFill>
              <a:cs typeface="B Koodak" pitchFamily="2" charset="-78"/>
            </a:endParaRPr>
          </a:p>
          <a:p>
            <a:pPr marL="0" indent="0" algn="r" rtl="1">
              <a:buNone/>
            </a:pPr>
            <a:r>
              <a:rPr lang="fa-IR" sz="2800" dirty="0" smtClean="0">
                <a:solidFill>
                  <a:srgbClr val="008000"/>
                </a:solidFill>
                <a:cs typeface="B Koodak" pitchFamily="2" charset="-78"/>
              </a:rPr>
              <a:t>عموماً با توجه به تکمیل نبودن این اطلاعات بایستی آنها را با روابط تجربی کامل نمود.</a:t>
            </a:r>
            <a:endParaRPr lang="fa-IR" sz="2800" dirty="0" smtClean="0">
              <a:solidFill>
                <a:srgbClr val="C00000"/>
              </a:solidFill>
              <a:cs typeface="B Koodak" pitchFamily="2" charset="-78"/>
            </a:endParaRPr>
          </a:p>
        </p:txBody>
      </p:sp>
    </p:spTree>
    <p:extLst>
      <p:ext uri="{BB962C8B-B14F-4D97-AF65-F5344CB8AC3E}">
        <p14:creationId xmlns:p14="http://schemas.microsoft.com/office/powerpoint/2010/main" val="135592165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تعیین عمق کانون زلزله</a:t>
            </a:r>
            <a:endParaRPr lang="en-US" sz="3200" dirty="0">
              <a:cs typeface="B Koodak" pitchFamily="2" charset="-78"/>
            </a:endParaRPr>
          </a:p>
        </p:txBody>
      </p:sp>
      <p:sp>
        <p:nvSpPr>
          <p:cNvPr id="3" name="Content Placeholder 2"/>
          <p:cNvSpPr>
            <a:spLocks noGrp="1"/>
          </p:cNvSpPr>
          <p:nvPr>
            <p:ph idx="1"/>
          </p:nvPr>
        </p:nvSpPr>
        <p:spPr>
          <a:xfrm>
            <a:off x="0" y="533400"/>
            <a:ext cx="9128760" cy="6172200"/>
          </a:xfrm>
        </p:spPr>
        <p:txBody>
          <a:bodyPr>
            <a:normAutofit/>
          </a:bodyPr>
          <a:lstStyle/>
          <a:p>
            <a:pPr marL="0" indent="0" algn="r" rtl="1">
              <a:buNone/>
            </a:pPr>
            <a:r>
              <a:rPr lang="fa-IR" sz="2800" dirty="0">
                <a:cs typeface="B Koodak" pitchFamily="2" charset="-78"/>
              </a:rPr>
              <a:t>عمق کانون </a:t>
            </a:r>
            <a:r>
              <a:rPr lang="fa-IR" sz="2800" dirty="0" smtClean="0">
                <a:cs typeface="B Koodak" pitchFamily="2" charset="-78"/>
              </a:rPr>
              <a:t>زلزله </a:t>
            </a:r>
            <a:r>
              <a:rPr lang="fa-IR" sz="2800" dirty="0" smtClean="0">
                <a:solidFill>
                  <a:srgbClr val="C00000"/>
                </a:solidFill>
                <a:cs typeface="B Koodak" pitchFamily="2" charset="-78"/>
              </a:rPr>
              <a:t>درصورت نبود آن عموماً 33 کیلومتر است. در ایران این اطلاعات توسط </a:t>
            </a:r>
            <a:r>
              <a:rPr lang="fa-IR" sz="2000" dirty="0" smtClean="0">
                <a:solidFill>
                  <a:srgbClr val="0000FF"/>
                </a:solidFill>
                <a:cs typeface="B Koodak" pitchFamily="2" charset="-78"/>
              </a:rPr>
              <a:t>(</a:t>
            </a:r>
            <a:r>
              <a:rPr lang="en-US" sz="2000" dirty="0" err="1" smtClean="0">
                <a:solidFill>
                  <a:srgbClr val="0000FF"/>
                </a:solidFill>
                <a:cs typeface="B Koodak" pitchFamily="2" charset="-78"/>
              </a:rPr>
              <a:t>Engdahl</a:t>
            </a:r>
            <a:r>
              <a:rPr lang="en-US" sz="2000" dirty="0" smtClean="0">
                <a:solidFill>
                  <a:srgbClr val="0000FF"/>
                </a:solidFill>
                <a:cs typeface="B Koodak" pitchFamily="2" charset="-78"/>
              </a:rPr>
              <a:t>, 2006</a:t>
            </a:r>
            <a:r>
              <a:rPr lang="fa-IR" sz="2000" dirty="0" smtClean="0">
                <a:solidFill>
                  <a:srgbClr val="0000FF"/>
                </a:solidFill>
                <a:cs typeface="B Koodak" pitchFamily="2" charset="-78"/>
              </a:rPr>
              <a:t>) شامل </a:t>
            </a:r>
            <a:r>
              <a:rPr lang="fa-IR" sz="2800" dirty="0" smtClean="0">
                <a:solidFill>
                  <a:srgbClr val="0000FF"/>
                </a:solidFill>
                <a:cs typeface="B Koodak" pitchFamily="2" charset="-78"/>
              </a:rPr>
              <a:t>2000 نگاشت بین سالهای 1918 تا 2004، ثبت و برای قسمت های زیر ارائه شده:</a:t>
            </a:r>
            <a:endParaRPr lang="fa-IR" sz="2800" dirty="0" smtClean="0">
              <a:solidFill>
                <a:srgbClr val="C00000"/>
              </a:solidFill>
              <a:cs typeface="B Koodak" pitchFamily="2" charset="-78"/>
            </a:endParaRPr>
          </a:p>
          <a:p>
            <a:pPr marL="0" indent="0" algn="r" rtl="1">
              <a:buNone/>
            </a:pPr>
            <a:r>
              <a:rPr lang="fa-IR" sz="2800" dirty="0" smtClean="0">
                <a:solidFill>
                  <a:srgbClr val="C00000"/>
                </a:solidFill>
                <a:cs typeface="B Koodak" pitchFamily="2" charset="-78"/>
              </a:rPr>
              <a:t>1- تکتونیک لرزه ای شمال تا غرب زاکروس</a:t>
            </a:r>
          </a:p>
          <a:p>
            <a:pPr marL="0" indent="0" algn="r" rtl="1">
              <a:buNone/>
            </a:pPr>
            <a:r>
              <a:rPr lang="fa-IR" sz="2800" dirty="0" smtClean="0">
                <a:solidFill>
                  <a:srgbClr val="C00000"/>
                </a:solidFill>
                <a:cs typeface="B Koodak" pitchFamily="2" charset="-78"/>
              </a:rPr>
              <a:t>2- </a:t>
            </a:r>
            <a:r>
              <a:rPr lang="fa-IR" sz="2800" dirty="0">
                <a:solidFill>
                  <a:srgbClr val="C00000"/>
                </a:solidFill>
                <a:cs typeface="B Koodak" pitchFamily="2" charset="-78"/>
              </a:rPr>
              <a:t>تکتونیک لرزه ای </a:t>
            </a:r>
            <a:r>
              <a:rPr lang="fa-IR" sz="2800" dirty="0" smtClean="0">
                <a:solidFill>
                  <a:srgbClr val="C00000"/>
                </a:solidFill>
                <a:cs typeface="B Koodak" pitchFamily="2" charset="-78"/>
              </a:rPr>
              <a:t>جنوب </a:t>
            </a:r>
            <a:r>
              <a:rPr lang="fa-IR" sz="2800" dirty="0">
                <a:solidFill>
                  <a:srgbClr val="C00000"/>
                </a:solidFill>
                <a:cs typeface="B Koodak" pitchFamily="2" charset="-78"/>
              </a:rPr>
              <a:t>تا </a:t>
            </a:r>
            <a:r>
              <a:rPr lang="fa-IR" sz="2800" dirty="0" smtClean="0">
                <a:solidFill>
                  <a:srgbClr val="C00000"/>
                </a:solidFill>
                <a:cs typeface="B Koodak" pitchFamily="2" charset="-78"/>
              </a:rPr>
              <a:t>شرق زاکروس</a:t>
            </a:r>
          </a:p>
          <a:p>
            <a:pPr marL="0" indent="0" algn="r" rtl="1">
              <a:buNone/>
            </a:pPr>
            <a:r>
              <a:rPr lang="fa-IR" sz="2800" dirty="0" smtClean="0">
                <a:solidFill>
                  <a:srgbClr val="C00000"/>
                </a:solidFill>
                <a:cs typeface="B Koodak" pitchFamily="2" charset="-78"/>
              </a:rPr>
              <a:t>3- </a:t>
            </a:r>
            <a:r>
              <a:rPr lang="fa-IR" sz="2800" dirty="0">
                <a:solidFill>
                  <a:srgbClr val="C00000"/>
                </a:solidFill>
                <a:cs typeface="B Koodak" pitchFamily="2" charset="-78"/>
              </a:rPr>
              <a:t>تکتونیک لرزه ای </a:t>
            </a:r>
            <a:r>
              <a:rPr lang="fa-IR" sz="2800" dirty="0" smtClean="0">
                <a:solidFill>
                  <a:srgbClr val="C00000"/>
                </a:solidFill>
                <a:cs typeface="B Koodak" pitchFamily="2" charset="-78"/>
              </a:rPr>
              <a:t>بخش مرکزی ایران </a:t>
            </a:r>
            <a:r>
              <a:rPr lang="fa-IR" sz="2000" dirty="0" smtClean="0">
                <a:solidFill>
                  <a:srgbClr val="C00000"/>
                </a:solidFill>
                <a:cs typeface="B Koodak" pitchFamily="2" charset="-78"/>
              </a:rPr>
              <a:t>(</a:t>
            </a:r>
            <a:r>
              <a:rPr lang="en-US" sz="2000" dirty="0" smtClean="0">
                <a:solidFill>
                  <a:srgbClr val="C00000"/>
                </a:solidFill>
                <a:cs typeface="B Koodak" pitchFamily="2" charset="-78"/>
              </a:rPr>
              <a:t>CPI, Central Part of Iran</a:t>
            </a:r>
            <a:r>
              <a:rPr lang="fa-IR" sz="2000" dirty="0" smtClean="0">
                <a:solidFill>
                  <a:srgbClr val="C00000"/>
                </a:solidFill>
                <a:cs typeface="B Koodak" pitchFamily="2" charset="-78"/>
              </a:rPr>
              <a:t>)</a:t>
            </a:r>
            <a:endParaRPr lang="fa-IR" sz="2800" dirty="0" smtClean="0">
              <a:solidFill>
                <a:srgbClr val="0000FF"/>
              </a:solidFill>
              <a:cs typeface="B Koodak" pitchFamily="2" charset="-78"/>
            </a:endParaRPr>
          </a:p>
          <a:p>
            <a:pPr marL="0" indent="0" algn="r" rtl="1">
              <a:buNone/>
            </a:pP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در جدول بعدی فرکانس ها و توزیع عمق کانون ارائه شده و در شکل بعدی نمودار عمق کانون ها بر حسب بزرگی زلزله ها آمده است. برای نمونه برای زلزله با بزرگی بیش از 6 عمق کمتر از 20 کیلومتر مشخص شده است. </a:t>
            </a:r>
            <a:endParaRPr lang="fa-IR" sz="2800" dirty="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در شکل بعدی اطلاعات مرکز زلزله در دایره به شعاع 100 کیلومتر ارائه شده است.</a:t>
            </a:r>
            <a:endParaRPr lang="fa-IR" sz="2000" dirty="0">
              <a:solidFill>
                <a:srgbClr val="C00000"/>
              </a:solidFill>
              <a:cs typeface="B Koodak" pitchFamily="2" charset="-78"/>
            </a:endParaRPr>
          </a:p>
          <a:p>
            <a:pPr marL="0" indent="0" algn="r" rtl="1">
              <a:buNone/>
            </a:pPr>
            <a:endParaRPr lang="fa-IR" sz="2800" dirty="0">
              <a:solidFill>
                <a:srgbClr val="C00000"/>
              </a:solidFill>
              <a:cs typeface="B Koodak" pitchFamily="2" charset="-78"/>
            </a:endParaRPr>
          </a:p>
          <a:p>
            <a:pPr marL="0" indent="0" algn="r" rtl="1">
              <a:buNone/>
            </a:pPr>
            <a:endParaRPr lang="en-US" sz="2000" dirty="0">
              <a:solidFill>
                <a:srgbClr val="0000FF"/>
              </a:solidFill>
              <a:cs typeface="B Koodak" pitchFamily="2" charset="-78"/>
            </a:endParaRPr>
          </a:p>
        </p:txBody>
      </p:sp>
    </p:spTree>
    <p:extLst>
      <p:ext uri="{BB962C8B-B14F-4D97-AF65-F5344CB8AC3E}">
        <p14:creationId xmlns:p14="http://schemas.microsoft.com/office/powerpoint/2010/main" val="135592165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640" y="0"/>
            <a:ext cx="8229600" cy="1752600"/>
          </a:xfrm>
        </p:spPr>
        <p:txBody>
          <a:bodyPr>
            <a:noAutofit/>
          </a:bodyPr>
          <a:lstStyle/>
          <a:p>
            <a:pPr algn="r"/>
            <a:r>
              <a:rPr lang="fa-IR" sz="2800" dirty="0">
                <a:solidFill>
                  <a:srgbClr val="0000FF"/>
                </a:solidFill>
                <a:cs typeface="B Koodak" pitchFamily="2" charset="-78"/>
              </a:rPr>
              <a:t>فرکانس ها و توزیع عمق </a:t>
            </a:r>
            <a:r>
              <a:rPr lang="fa-IR" sz="2800" dirty="0" smtClean="0">
                <a:solidFill>
                  <a:srgbClr val="0000FF"/>
                </a:solidFill>
                <a:cs typeface="B Koodak" pitchFamily="2" charset="-78"/>
              </a:rPr>
              <a:t/>
            </a:r>
            <a:br>
              <a:rPr lang="fa-IR" sz="2800" dirty="0" smtClean="0">
                <a:solidFill>
                  <a:srgbClr val="0000FF"/>
                </a:solidFill>
                <a:cs typeface="B Koodak" pitchFamily="2" charset="-78"/>
              </a:rPr>
            </a:br>
            <a:r>
              <a:rPr lang="fa-IR" sz="2800" dirty="0" smtClean="0">
                <a:solidFill>
                  <a:srgbClr val="0000FF"/>
                </a:solidFill>
                <a:cs typeface="B Koodak" pitchFamily="2" charset="-78"/>
              </a:rPr>
              <a:t>کانون زلزله در </a:t>
            </a:r>
            <a:r>
              <a:rPr lang="fa-IR" sz="2800" dirty="0" smtClean="0">
                <a:cs typeface="B Koodak" pitchFamily="2" charset="-78"/>
              </a:rPr>
              <a:t>ساختگاه </a:t>
            </a:r>
            <a:br>
              <a:rPr lang="fa-IR" sz="2800" dirty="0" smtClean="0">
                <a:cs typeface="B Koodak" pitchFamily="2" charset="-78"/>
              </a:rPr>
            </a:br>
            <a:r>
              <a:rPr lang="fa-IR" sz="2800" dirty="0" smtClean="0">
                <a:cs typeface="B Koodak" pitchFamily="2" charset="-78"/>
              </a:rPr>
              <a:t>بستر سد</a:t>
            </a:r>
            <a:endParaRPr lang="en-US" sz="28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61722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92165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1119"/>
            <a:ext cx="8839200" cy="487362"/>
          </a:xfrm>
        </p:spPr>
        <p:txBody>
          <a:bodyPr>
            <a:noAutofit/>
          </a:bodyPr>
          <a:lstStyle/>
          <a:p>
            <a:r>
              <a:rPr lang="fa-IR" sz="3200" dirty="0">
                <a:solidFill>
                  <a:srgbClr val="0000FF"/>
                </a:solidFill>
                <a:cs typeface="B Koodak" pitchFamily="2" charset="-78"/>
              </a:rPr>
              <a:t>نمودار عمق کانون ها بر حسب بزرگی زلزله </a:t>
            </a:r>
            <a:r>
              <a:rPr lang="fa-IR" sz="3200" dirty="0" smtClean="0">
                <a:cs typeface="B Koodak" pitchFamily="2" charset="-78"/>
              </a:rPr>
              <a:t>ساختگاه بستر سد</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40" y="762001"/>
            <a:ext cx="9106259" cy="5911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92165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2800" dirty="0" smtClean="0">
                <a:cs typeface="B Koodak" pitchFamily="2" charset="-78"/>
              </a:rPr>
              <a:t>نمودار عمق کانون زلزله بر حسب فرکانس در ساختگاه بستر یک سد</a:t>
            </a:r>
            <a:endParaRPr lang="en-US" sz="28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0" y="595927"/>
            <a:ext cx="9124080" cy="6262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921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fa-IR" dirty="0" smtClean="0">
                <a:cs typeface="B Koodak" pitchFamily="2" charset="-78"/>
              </a:rPr>
              <a:t>تحلیل یک بعدی پاسخ دینامیکی ساختگاه</a:t>
            </a:r>
            <a:endParaRPr lang="en-US" dirty="0">
              <a:cs typeface="B Koodak" pitchFamily="2" charset="-78"/>
            </a:endParaRPr>
          </a:p>
        </p:txBody>
      </p:sp>
      <p:sp>
        <p:nvSpPr>
          <p:cNvPr id="3" name="Content Placeholder 2"/>
          <p:cNvSpPr>
            <a:spLocks noGrp="1"/>
          </p:cNvSpPr>
          <p:nvPr>
            <p:ph idx="1"/>
          </p:nvPr>
        </p:nvSpPr>
        <p:spPr>
          <a:xfrm>
            <a:off x="0" y="685800"/>
            <a:ext cx="9144000" cy="6324600"/>
          </a:xfrm>
        </p:spPr>
        <p:txBody>
          <a:bodyPr>
            <a:normAutofit/>
          </a:bodyPr>
          <a:lstStyle/>
          <a:p>
            <a:pPr marL="0" indent="0" algn="r" rtl="1">
              <a:buNone/>
            </a:pPr>
            <a:r>
              <a:rPr lang="fa-IR" dirty="0" smtClean="0">
                <a:solidFill>
                  <a:srgbClr val="C00000"/>
                </a:solidFill>
                <a:cs typeface="B Koodak" pitchFamily="2" charset="-78"/>
              </a:rPr>
              <a:t>مسیر انتقال موج از منبع آن بر روی گسل تا سطح زمین متغیر و با زاویه قائم به سطح زمین خواهد رسید.</a:t>
            </a:r>
            <a:endParaRPr lang="fa-IR" dirty="0" smtClean="0">
              <a:solidFill>
                <a:srgbClr val="7030A0"/>
              </a:solidFill>
              <a:cs typeface="B Koodak" pitchFamily="2" charset="-78"/>
            </a:endParaRPr>
          </a:p>
          <a:p>
            <a:pPr marL="0" indent="0" algn="r" rtl="1">
              <a:buNone/>
            </a:pPr>
            <a:r>
              <a:rPr lang="fa-IR" dirty="0" smtClean="0">
                <a:solidFill>
                  <a:srgbClr val="7030A0"/>
                </a:solidFill>
                <a:cs typeface="B Koodak" pitchFamily="2" charset="-78"/>
              </a:rPr>
              <a:t>در تحلیل یک بعدی فرض برافقی بودن مرزها و غالب بودن امواج برشی بصورت قائم از بستر سنگی تا سطح زمین است.</a:t>
            </a:r>
          </a:p>
          <a:p>
            <a:pPr marL="0" indent="0" algn="r" rtl="1">
              <a:buNone/>
            </a:pPr>
            <a:r>
              <a:rPr lang="fa-IR" dirty="0" smtClean="0">
                <a:solidFill>
                  <a:srgbClr val="7030A0"/>
                </a:solidFill>
                <a:cs typeface="B Koodak" pitchFamily="2" charset="-78"/>
              </a:rPr>
              <a:t>با فرض زمین نیمه بینهایت در جهت افقی و سطح زمین حرکت آزاد خواهد نمود.</a:t>
            </a:r>
            <a:endParaRPr lang="en-US" dirty="0">
              <a:solidFill>
                <a:srgbClr val="C00000"/>
              </a:solidFill>
              <a:cs typeface="B Koodak" pitchFamily="2" charset="-7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67200"/>
            <a:ext cx="918099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629064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119"/>
            <a:ext cx="9220200" cy="487362"/>
          </a:xfrm>
        </p:spPr>
        <p:txBody>
          <a:bodyPr>
            <a:noAutofit/>
          </a:bodyPr>
          <a:lstStyle/>
          <a:p>
            <a:r>
              <a:rPr lang="fa-IR" sz="3200" dirty="0">
                <a:cs typeface="B Koodak" pitchFamily="2" charset="-78"/>
              </a:rPr>
              <a:t>نمودار عمق کانون زلزله بر حسب فرکانس در ساختگاه بستر </a:t>
            </a:r>
            <a:r>
              <a:rPr lang="fa-IR" sz="3200" dirty="0" smtClean="0">
                <a:cs typeface="B Koodak" pitchFamily="2" charset="-78"/>
              </a:rPr>
              <a:t> </a:t>
            </a:r>
            <a:r>
              <a:rPr lang="fa-IR" sz="3200" dirty="0">
                <a:cs typeface="B Koodak" pitchFamily="2" charset="-78"/>
              </a:rPr>
              <a:t>سد</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80" y="1828800"/>
            <a:ext cx="9165380" cy="3910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92165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نقاط فرکانس برحسب بزرگی زلزله در ساختگاه بستر سد</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51" y="622497"/>
            <a:ext cx="7766050" cy="6214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92165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219200"/>
          </a:xfrm>
        </p:spPr>
        <p:txBody>
          <a:bodyPr>
            <a:noAutofit/>
          </a:bodyPr>
          <a:lstStyle/>
          <a:p>
            <a:pPr algn="r" rtl="1"/>
            <a:r>
              <a:rPr lang="fa-IR" sz="3200" dirty="0" smtClean="0">
                <a:cs typeface="B Koodak" pitchFamily="2" charset="-78"/>
              </a:rPr>
              <a:t>جدول زلزله های منطقه </a:t>
            </a:r>
            <a:br>
              <a:rPr lang="fa-IR" sz="3200" dirty="0" smtClean="0">
                <a:cs typeface="B Koodak" pitchFamily="2" charset="-78"/>
              </a:rPr>
            </a:br>
            <a:r>
              <a:rPr lang="fa-IR" sz="3200" dirty="0" smtClean="0">
                <a:cs typeface="B Koodak" pitchFamily="2" charset="-78"/>
              </a:rPr>
              <a:t>ساختگاه بستر یک سد</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867400" cy="6880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524000"/>
            <a:ext cx="2744304"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92165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عمق کانون زلزله های منطقه ساختگاه بستر یک سد</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smtClean="0">
                <a:solidFill>
                  <a:srgbClr val="C00000"/>
                </a:solidFill>
                <a:cs typeface="B Koodak" pitchFamily="2" charset="-78"/>
              </a:rPr>
              <a:t>دایره پررنگ تر </a:t>
            </a:r>
          </a:p>
          <a:p>
            <a:pPr marL="0" indent="0" algn="r" rtl="1">
              <a:buNone/>
            </a:pPr>
            <a:r>
              <a:rPr lang="fa-IR" sz="2800" dirty="0" smtClean="0">
                <a:solidFill>
                  <a:srgbClr val="C00000"/>
                </a:solidFill>
                <a:cs typeface="B Koodak" pitchFamily="2" charset="-78"/>
              </a:rPr>
              <a:t>نشانگر عمق کانون</a:t>
            </a:r>
          </a:p>
          <a:p>
            <a:pPr marL="0" indent="0" algn="r" rtl="1">
              <a:buNone/>
            </a:pPr>
            <a:r>
              <a:rPr lang="fa-IR" sz="2800" dirty="0" smtClean="0">
                <a:solidFill>
                  <a:srgbClr val="C00000"/>
                </a:solidFill>
                <a:cs typeface="B Koodak" pitchFamily="2" charset="-78"/>
              </a:rPr>
              <a:t>بزرگتر و بزرگی </a:t>
            </a:r>
          </a:p>
          <a:p>
            <a:pPr marL="0" indent="0" algn="r" rtl="1">
              <a:buNone/>
            </a:pPr>
            <a:r>
              <a:rPr lang="fa-IR" sz="2800" dirty="0" smtClean="0">
                <a:solidFill>
                  <a:srgbClr val="C00000"/>
                </a:solidFill>
                <a:cs typeface="B Koodak" pitchFamily="2" charset="-78"/>
              </a:rPr>
              <a:t>دایره مبین بزرگی </a:t>
            </a:r>
          </a:p>
          <a:p>
            <a:pPr marL="0" indent="0" algn="r" rtl="1">
              <a:buNone/>
            </a:pPr>
            <a:r>
              <a:rPr lang="fa-IR" sz="2800" dirty="0" smtClean="0">
                <a:solidFill>
                  <a:srgbClr val="C00000"/>
                </a:solidFill>
                <a:cs typeface="B Koodak" pitchFamily="2" charset="-78"/>
              </a:rPr>
              <a:t>زلزله است. </a:t>
            </a:r>
            <a:endParaRPr lang="en-US" sz="2800" dirty="0">
              <a:solidFill>
                <a:srgbClr val="C00000"/>
              </a:solidFill>
              <a:cs typeface="B Koodak" pitchFamily="2" charset="-78"/>
            </a:endParaRPr>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6608014"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92165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a:cs typeface="B Koodak" pitchFamily="2" charset="-78"/>
              </a:rPr>
              <a:t>عمق کانون زلزله های منطقه ساختگاه بستر یک سد</a:t>
            </a:r>
            <a:endParaRPr lang="en-US" sz="3200" dirty="0">
              <a:cs typeface="B Koodak" pitchFamily="2" charset="-78"/>
            </a:endParaRPr>
          </a:p>
        </p:txBody>
      </p:sp>
      <p:sp>
        <p:nvSpPr>
          <p:cNvPr id="3" name="Content Placeholder 2"/>
          <p:cNvSpPr>
            <a:spLocks noGrp="1"/>
          </p:cNvSpPr>
          <p:nvPr>
            <p:ph idx="1"/>
          </p:nvPr>
        </p:nvSpPr>
        <p:spPr>
          <a:xfrm>
            <a:off x="30480" y="457200"/>
            <a:ext cx="9128760" cy="6172200"/>
          </a:xfrm>
        </p:spPr>
        <p:txBody>
          <a:bodyPr>
            <a:normAutofit/>
          </a:bodyPr>
          <a:lstStyle/>
          <a:p>
            <a:pPr marL="0" indent="0" algn="r" rtl="1">
              <a:buNone/>
            </a:pPr>
            <a:r>
              <a:rPr lang="fa-IR" sz="2800" dirty="0" smtClean="0">
                <a:solidFill>
                  <a:srgbClr val="C00000"/>
                </a:solidFill>
                <a:cs typeface="B Koodak" pitchFamily="2" charset="-78"/>
              </a:rPr>
              <a:t>قدرت زلزله به دو طریق بزرگی </a:t>
            </a:r>
            <a:r>
              <a:rPr lang="fa-IR" sz="2800" dirty="0" smtClean="0">
                <a:solidFill>
                  <a:srgbClr val="0000FF"/>
                </a:solidFill>
                <a:cs typeface="B Koodak" pitchFamily="2" charset="-78"/>
              </a:rPr>
              <a:t>(</a:t>
            </a:r>
            <a:r>
              <a:rPr lang="fa-IR" sz="2400" dirty="0" smtClean="0">
                <a:solidFill>
                  <a:srgbClr val="0000FF"/>
                </a:solidFill>
                <a:cs typeface="B Koodak" pitchFamily="2" charset="-78"/>
              </a:rPr>
              <a:t>شاخص انرژی آزادشده زلزله</a:t>
            </a:r>
            <a:r>
              <a:rPr lang="fa-IR" sz="2800" dirty="0" smtClean="0">
                <a:solidFill>
                  <a:srgbClr val="0000FF"/>
                </a:solidFill>
                <a:cs typeface="B Koodak" pitchFamily="2" charset="-78"/>
              </a:rPr>
              <a:t>) </a:t>
            </a:r>
            <a:r>
              <a:rPr lang="fa-IR" sz="2800" dirty="0" smtClean="0">
                <a:solidFill>
                  <a:srgbClr val="C00000"/>
                </a:solidFill>
                <a:cs typeface="B Koodak" pitchFamily="2" charset="-78"/>
              </a:rPr>
              <a:t>و شدت زلزله </a:t>
            </a:r>
            <a:r>
              <a:rPr lang="fa-IR" sz="2800" dirty="0" smtClean="0">
                <a:solidFill>
                  <a:srgbClr val="0000FF"/>
                </a:solidFill>
                <a:cs typeface="B Koodak" pitchFamily="2" charset="-78"/>
              </a:rPr>
              <a:t>(</a:t>
            </a:r>
            <a:r>
              <a:rPr lang="fa-IR" sz="2400" dirty="0" smtClean="0">
                <a:solidFill>
                  <a:srgbClr val="0000FF"/>
                </a:solidFill>
                <a:cs typeface="B Koodak" pitchFamily="2" charset="-78"/>
              </a:rPr>
              <a:t>شاخص عینی میزان صدمات ناشی از زلزله</a:t>
            </a:r>
            <a:r>
              <a:rPr lang="fa-IR" sz="2800" dirty="0" smtClean="0">
                <a:solidFill>
                  <a:srgbClr val="0000FF"/>
                </a:solidFill>
                <a:cs typeface="B Koodak" pitchFamily="2" charset="-78"/>
              </a:rPr>
              <a:t>)</a:t>
            </a:r>
            <a:r>
              <a:rPr lang="fa-IR" sz="2800" dirty="0" smtClean="0">
                <a:solidFill>
                  <a:srgbClr val="C00000"/>
                </a:solidFill>
                <a:cs typeface="B Koodak" pitchFamily="2" charset="-78"/>
              </a:rPr>
              <a:t> سنجیده می شود. هرچند شاخص اولی علمی تر است. بزرگی زلزله در ایران با</a:t>
            </a:r>
            <a:r>
              <a:rPr lang="en-US" sz="2800" dirty="0" err="1" smtClean="0">
                <a:solidFill>
                  <a:srgbClr val="0000FF"/>
                </a:solidFill>
                <a:cs typeface="B Koodak" pitchFamily="2" charset="-78"/>
              </a:rPr>
              <a:t>m</a:t>
            </a:r>
            <a:r>
              <a:rPr lang="en-US" sz="2800" baseline="-25000" dirty="0" err="1" smtClean="0">
                <a:solidFill>
                  <a:srgbClr val="0000FF"/>
                </a:solidFill>
                <a:cs typeface="B Koodak" pitchFamily="2" charset="-78"/>
              </a:rPr>
              <a:t>b</a:t>
            </a:r>
            <a:r>
              <a:rPr lang="fa-IR" sz="2800" dirty="0" smtClean="0">
                <a:solidFill>
                  <a:srgbClr val="C00000"/>
                </a:solidFill>
                <a:cs typeface="B Koodak" pitchFamily="2" charset="-78"/>
              </a:rPr>
              <a:t>و</a:t>
            </a:r>
            <a:r>
              <a:rPr lang="en-US" sz="2800" dirty="0" err="1" smtClean="0">
                <a:solidFill>
                  <a:srgbClr val="0000FF"/>
                </a:solidFill>
                <a:cs typeface="B Koodak" pitchFamily="2" charset="-78"/>
              </a:rPr>
              <a:t>M</a:t>
            </a:r>
            <a:r>
              <a:rPr lang="en-US" sz="2800" baseline="-25000" dirty="0" err="1" smtClean="0">
                <a:solidFill>
                  <a:srgbClr val="0000FF"/>
                </a:solidFill>
                <a:cs typeface="B Koodak" pitchFamily="2" charset="-78"/>
              </a:rPr>
              <a:t>s</a:t>
            </a:r>
            <a:r>
              <a:rPr lang="fa-IR" sz="2800" dirty="0" smtClean="0">
                <a:solidFill>
                  <a:srgbClr val="C00000"/>
                </a:solidFill>
                <a:cs typeface="B Koodak" pitchFamily="2" charset="-78"/>
              </a:rPr>
              <a:t> و </a:t>
            </a:r>
            <a:r>
              <a:rPr lang="en-US" sz="2800" dirty="0" smtClean="0">
                <a:solidFill>
                  <a:srgbClr val="0000FF"/>
                </a:solidFill>
                <a:cs typeface="B Koodak" pitchFamily="2" charset="-78"/>
              </a:rPr>
              <a:t>M</a:t>
            </a:r>
            <a:r>
              <a:rPr lang="en-US" sz="2800" baseline="-25000" dirty="0" smtClean="0">
                <a:solidFill>
                  <a:srgbClr val="0000FF"/>
                </a:solidFill>
                <a:cs typeface="B Koodak" pitchFamily="2" charset="-78"/>
              </a:rPr>
              <a:t>w</a:t>
            </a:r>
            <a:r>
              <a:rPr lang="fa-IR" sz="2800" dirty="0" smtClean="0">
                <a:solidFill>
                  <a:srgbClr val="C00000"/>
                </a:solidFill>
                <a:cs typeface="B Koodak" pitchFamily="2" charset="-78"/>
              </a:rPr>
              <a:t>سنجیده می شود.</a:t>
            </a:r>
            <a:endParaRPr lang="en-US" sz="2800" dirty="0">
              <a:solidFill>
                <a:srgbClr val="C00000"/>
              </a:solidFill>
              <a:cs typeface="B Koodak" pitchFamily="2" charset="-78"/>
            </a:endParaRPr>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 y="1981200"/>
            <a:ext cx="9168384"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92165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روابط حاکم بر بزرگی زلزله</a:t>
            </a:r>
            <a:endParaRPr lang="en-US" sz="3200" dirty="0">
              <a:cs typeface="B Koodak" pitchFamily="2" charset="-78"/>
            </a:endParaRPr>
          </a:p>
        </p:txBody>
      </p:sp>
      <p:sp>
        <p:nvSpPr>
          <p:cNvPr id="3" name="Content Placeholder 2"/>
          <p:cNvSpPr>
            <a:spLocks noGrp="1"/>
          </p:cNvSpPr>
          <p:nvPr>
            <p:ph idx="1"/>
          </p:nvPr>
        </p:nvSpPr>
        <p:spPr>
          <a:xfrm>
            <a:off x="0" y="457200"/>
            <a:ext cx="9128760" cy="6172200"/>
          </a:xfrm>
        </p:spPr>
        <p:txBody>
          <a:bodyPr>
            <a:normAutofit/>
          </a:bodyPr>
          <a:lstStyle/>
          <a:p>
            <a:pPr marL="0" indent="0" algn="r" rtl="1">
              <a:buNone/>
            </a:pPr>
            <a:r>
              <a:rPr lang="fa-IR" sz="2800" dirty="0" smtClean="0">
                <a:solidFill>
                  <a:srgbClr val="C00000"/>
                </a:solidFill>
                <a:cs typeface="B Koodak" pitchFamily="2" charset="-78"/>
              </a:rPr>
              <a:t>رابطه حاکم بر بزرگی زلزله (براساس حداقل جمع مربعات) بصورت خط زیر است:</a:t>
            </a:r>
          </a:p>
          <a:p>
            <a:pPr marL="0" indent="0" algn="r" rtl="1">
              <a:buNone/>
            </a:pPr>
            <a:r>
              <a:rPr lang="fa-IR" sz="2800" dirty="0" smtClean="0">
                <a:solidFill>
                  <a:srgbClr val="C00000"/>
                </a:solidFill>
                <a:cs typeface="B Koodak" pitchFamily="2" charset="-78"/>
              </a:rPr>
              <a:t>اطلاعات استفاده شده تا </a:t>
            </a:r>
          </a:p>
          <a:p>
            <a:pPr marL="0" indent="0" algn="r" rtl="1">
              <a:buNone/>
            </a:pPr>
            <a:r>
              <a:rPr lang="fa-IR" sz="2800" dirty="0" smtClean="0">
                <a:solidFill>
                  <a:srgbClr val="C00000"/>
                </a:solidFill>
                <a:cs typeface="B Koodak" pitchFamily="2" charset="-78"/>
              </a:rPr>
              <a:t>شعاع 300 کیلومتری در </a:t>
            </a:r>
          </a:p>
          <a:p>
            <a:pPr marL="0" indent="0" algn="r" rtl="1">
              <a:buNone/>
            </a:pPr>
            <a:r>
              <a:rPr lang="fa-IR" sz="2800" dirty="0" smtClean="0">
                <a:solidFill>
                  <a:srgbClr val="C00000"/>
                </a:solidFill>
                <a:cs typeface="B Koodak" pitchFamily="2" charset="-78"/>
              </a:rPr>
              <a:t>شکل  ارائه شده است.</a:t>
            </a:r>
            <a:endParaRPr lang="en-US" sz="2800" dirty="0">
              <a:solidFill>
                <a:srgbClr val="C00000"/>
              </a:solidFill>
              <a:cs typeface="B Koodak" pitchFamily="2" charset="-78"/>
            </a:endParaRPr>
          </a:p>
        </p:txBody>
      </p:sp>
      <p:pic>
        <p:nvPicPr>
          <p:cNvPr id="522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899161"/>
            <a:ext cx="2243138" cy="370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99161"/>
            <a:ext cx="6016150" cy="5974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92165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 y="0"/>
            <a:ext cx="9128760" cy="6858000"/>
          </a:xfrm>
        </p:spPr>
        <p:txBody>
          <a:bodyPr>
            <a:normAutofit/>
          </a:bodyPr>
          <a:lstStyle/>
          <a:p>
            <a:pPr marL="0" indent="0" algn="r" rtl="1">
              <a:buNone/>
            </a:pPr>
            <a:r>
              <a:rPr lang="fa-IR" sz="2800" dirty="0" smtClean="0">
                <a:solidFill>
                  <a:srgbClr val="C00000"/>
                </a:solidFill>
                <a:cs typeface="B Koodak" pitchFamily="2" charset="-78"/>
              </a:rPr>
              <a:t>ضریب همبستگی در رابطه فوق </a:t>
            </a:r>
            <a:r>
              <a:rPr lang="en-US" sz="2800" dirty="0" smtClean="0">
                <a:solidFill>
                  <a:srgbClr val="0000FF"/>
                </a:solidFill>
                <a:cs typeface="B Koodak" pitchFamily="2" charset="-78"/>
              </a:rPr>
              <a:t>r=0.9</a:t>
            </a:r>
            <a:r>
              <a:rPr lang="fa-IR" sz="2800" dirty="0" smtClean="0">
                <a:solidFill>
                  <a:srgbClr val="C00000"/>
                </a:solidFill>
                <a:cs typeface="B Koodak" pitchFamily="2" charset="-78"/>
              </a:rPr>
              <a:t>  و تعداد نمونه های مورد بررسی 232 زلزله است. تساوی </a:t>
            </a:r>
            <a:r>
              <a:rPr lang="en-US" sz="2800" dirty="0" err="1">
                <a:solidFill>
                  <a:srgbClr val="0000FF"/>
                </a:solidFill>
                <a:cs typeface="B Koodak" pitchFamily="2" charset="-78"/>
              </a:rPr>
              <a:t>m</a:t>
            </a:r>
            <a:r>
              <a:rPr lang="en-US" sz="2800" baseline="-25000" dirty="0" err="1">
                <a:solidFill>
                  <a:srgbClr val="0000FF"/>
                </a:solidFill>
                <a:cs typeface="B Koodak" pitchFamily="2" charset="-78"/>
              </a:rPr>
              <a:t>b</a:t>
            </a:r>
            <a:r>
              <a:rPr lang="fa-IR" sz="2800" dirty="0">
                <a:solidFill>
                  <a:srgbClr val="C00000"/>
                </a:solidFill>
                <a:cs typeface="B Koodak" pitchFamily="2" charset="-78"/>
              </a:rPr>
              <a:t>و</a:t>
            </a:r>
            <a:r>
              <a:rPr lang="en-US" sz="2800" dirty="0" err="1">
                <a:solidFill>
                  <a:srgbClr val="0000FF"/>
                </a:solidFill>
                <a:cs typeface="B Koodak" pitchFamily="2" charset="-78"/>
              </a:rPr>
              <a:t>M</a:t>
            </a:r>
            <a:r>
              <a:rPr lang="en-US" sz="2800" baseline="-25000" dirty="0" err="1">
                <a:solidFill>
                  <a:srgbClr val="0000FF"/>
                </a:solidFill>
                <a:cs typeface="B Koodak" pitchFamily="2" charset="-78"/>
              </a:rPr>
              <a:t>s</a:t>
            </a:r>
            <a:r>
              <a:rPr lang="fa-IR" sz="2800" dirty="0" smtClean="0">
                <a:solidFill>
                  <a:srgbClr val="C00000"/>
                </a:solidFill>
                <a:cs typeface="B Koodak" pitchFamily="2" charset="-78"/>
              </a:rPr>
              <a:t> در بزرگی 6/28 حاصل شده که نشانگر همبستگی کامل است.</a:t>
            </a:r>
          </a:p>
          <a:p>
            <a:pPr marL="0" indent="0" algn="r" rtl="1">
              <a:buNone/>
            </a:pPr>
            <a:r>
              <a:rPr lang="fa-IR" sz="2800" dirty="0" smtClean="0">
                <a:solidFill>
                  <a:srgbClr val="C00000"/>
                </a:solidFill>
                <a:cs typeface="B Koodak" pitchFamily="2" charset="-78"/>
              </a:rPr>
              <a:t>بستگی بزرگی زلزله </a:t>
            </a:r>
          </a:p>
          <a:p>
            <a:pPr marL="0" indent="0" algn="r" rtl="1">
              <a:buNone/>
            </a:pPr>
            <a:r>
              <a:rPr lang="fa-IR" sz="2800" dirty="0" smtClean="0">
                <a:solidFill>
                  <a:srgbClr val="C00000"/>
                </a:solidFill>
                <a:cs typeface="B Koodak" pitchFamily="2" charset="-78"/>
              </a:rPr>
              <a:t>درشکل زیر نشان </a:t>
            </a:r>
          </a:p>
          <a:p>
            <a:pPr marL="0" indent="0" algn="r" rtl="1">
              <a:buNone/>
            </a:pPr>
            <a:r>
              <a:rPr lang="fa-IR" sz="2800" dirty="0" smtClean="0">
                <a:solidFill>
                  <a:srgbClr val="C00000"/>
                </a:solidFill>
                <a:cs typeface="B Koodak" pitchFamily="2" charset="-78"/>
              </a:rPr>
              <a:t>داده  شده است.  </a:t>
            </a:r>
            <a:endParaRPr lang="en-US" sz="2800" dirty="0">
              <a:solidFill>
                <a:srgbClr val="C00000"/>
              </a:solidFill>
              <a:cs typeface="B Koodak" pitchFamily="2" charset="-78"/>
            </a:endParaRPr>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90600"/>
            <a:ext cx="6520073" cy="585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92165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487362"/>
          </a:xfrm>
        </p:spPr>
        <p:txBody>
          <a:bodyPr>
            <a:noAutofit/>
          </a:bodyPr>
          <a:lstStyle/>
          <a:p>
            <a:pPr algn="r"/>
            <a:r>
              <a:rPr lang="fa-IR" sz="2800" dirty="0" smtClean="0">
                <a:cs typeface="B Koodak" pitchFamily="2" charset="-78"/>
              </a:rPr>
              <a:t>توزیع زلزله ها در منطقه</a:t>
            </a:r>
            <a:endParaRPr lang="en-US" sz="28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smtClean="0">
                <a:solidFill>
                  <a:srgbClr val="C00000"/>
                </a:solidFill>
                <a:cs typeface="B Koodak" pitchFamily="2" charset="-78"/>
              </a:rPr>
              <a:t>دسته بندی خوشه های </a:t>
            </a:r>
          </a:p>
          <a:p>
            <a:pPr marL="0" indent="0" algn="r" rtl="1">
              <a:buNone/>
            </a:pPr>
            <a:r>
              <a:rPr lang="fa-IR" sz="2800" dirty="0" smtClean="0">
                <a:solidFill>
                  <a:srgbClr val="C00000"/>
                </a:solidFill>
                <a:cs typeface="B Koodak" pitchFamily="2" charset="-78"/>
              </a:rPr>
              <a:t>زلزله (دوایرخط چین)</a:t>
            </a:r>
          </a:p>
          <a:p>
            <a:pPr marL="0" indent="0" algn="r" rtl="1">
              <a:buNone/>
            </a:pPr>
            <a:r>
              <a:rPr lang="fa-IR" sz="2800" dirty="0" smtClean="0">
                <a:solidFill>
                  <a:srgbClr val="C00000"/>
                </a:solidFill>
                <a:cs typeface="B Koodak" pitchFamily="2" charset="-78"/>
              </a:rPr>
              <a:t>و نمایش زلزله های </a:t>
            </a:r>
          </a:p>
          <a:p>
            <a:pPr marL="0" indent="0" algn="r" rtl="1">
              <a:buNone/>
            </a:pPr>
            <a:r>
              <a:rPr lang="fa-IR" sz="2800" dirty="0" smtClean="0">
                <a:solidFill>
                  <a:srgbClr val="C00000"/>
                </a:solidFill>
                <a:cs typeface="B Koodak" pitchFamily="2" charset="-78"/>
              </a:rPr>
              <a:t>کوچک</a:t>
            </a:r>
            <a:endParaRPr lang="en-US" sz="2800" dirty="0">
              <a:solidFill>
                <a:srgbClr val="C00000"/>
              </a:solidFill>
              <a:cs typeface="B Koodak" pitchFamily="2" charset="-78"/>
            </a:endParaRPr>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096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92165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توزیع زلزله ها در خوشه اصلی برحسب زمان </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452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175695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273" y="0"/>
            <a:ext cx="8229600" cy="1676400"/>
          </a:xfrm>
        </p:spPr>
        <p:txBody>
          <a:bodyPr>
            <a:noAutofit/>
          </a:bodyPr>
          <a:lstStyle/>
          <a:p>
            <a:pPr algn="r"/>
            <a:r>
              <a:rPr lang="fa-IR" sz="2800" dirty="0" smtClean="0">
                <a:cs typeface="B Koodak" pitchFamily="2" charset="-78"/>
              </a:rPr>
              <a:t>توزیع مراکز زلزله </a:t>
            </a:r>
            <a:br>
              <a:rPr lang="fa-IR" sz="2800" dirty="0" smtClean="0">
                <a:cs typeface="B Koodak" pitchFamily="2" charset="-78"/>
              </a:rPr>
            </a:br>
            <a:r>
              <a:rPr lang="fa-IR" sz="2800" dirty="0" smtClean="0">
                <a:cs typeface="B Koodak" pitchFamily="2" charset="-78"/>
              </a:rPr>
              <a:t>در ساختگاه بستر </a:t>
            </a:r>
            <a:br>
              <a:rPr lang="fa-IR" sz="2800" dirty="0" smtClean="0">
                <a:cs typeface="B Koodak" pitchFamily="2" charset="-78"/>
              </a:rPr>
            </a:br>
            <a:r>
              <a:rPr lang="fa-IR" sz="2800" dirty="0" smtClean="0">
                <a:cs typeface="B Koodak" pitchFamily="2" charset="-78"/>
              </a:rPr>
              <a:t>سد</a:t>
            </a:r>
            <a:endParaRPr lang="en-US" sz="28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166687"/>
            <a:ext cx="6640513" cy="669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921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0"/>
            <a:ext cx="9144000" cy="4525963"/>
          </a:xfrm>
        </p:spPr>
        <p:txBody>
          <a:bodyPr>
            <a:normAutofit/>
          </a:bodyPr>
          <a:lstStyle/>
          <a:p>
            <a:pPr marL="0" indent="0" algn="r" rtl="1">
              <a:buNone/>
            </a:pPr>
            <a:r>
              <a:rPr lang="fa-IR" sz="2800" dirty="0" smtClean="0">
                <a:solidFill>
                  <a:srgbClr val="C00000"/>
                </a:solidFill>
                <a:cs typeface="B Koodak" pitchFamily="2" charset="-78"/>
              </a:rPr>
              <a:t> الگوی انتقال اموج سازنده پیش بینی تغییرمکان، سرعت، شتاب، تنش برشی، کرنش برشی و.... را براساس شتاب بسترسنگی بعهده  خواهد داشت. </a:t>
            </a:r>
            <a:r>
              <a:rPr lang="fa-IR" sz="2800" dirty="0" smtClean="0">
                <a:solidFill>
                  <a:srgbClr val="7030A0"/>
                </a:solidFill>
                <a:cs typeface="B Koodak" pitchFamily="2" charset="-78"/>
              </a:rPr>
              <a:t>همچنین فرض اصل انطباق در این مورد صادق است.</a:t>
            </a:r>
          </a:p>
          <a:p>
            <a:pPr marL="0" indent="0" algn="r" rtl="1">
              <a:buNone/>
            </a:pPr>
            <a:r>
              <a:rPr lang="fa-IR" sz="2800" dirty="0" smtClean="0">
                <a:solidFill>
                  <a:srgbClr val="7030A0"/>
                </a:solidFill>
                <a:cs typeface="B Koodak" pitchFamily="2" charset="-78"/>
              </a:rPr>
              <a:t>مضافاً اگرچه رفتار کاملاً غیر خطی است بکارگیری و اندرکنش یک رفتار معادل خطی برای بستر پذیرفته شده است. بنابراین یک تحلیل معکوس (</a:t>
            </a:r>
            <a:r>
              <a:rPr lang="en-US" sz="2800" dirty="0" smtClean="0">
                <a:solidFill>
                  <a:srgbClr val="7030A0"/>
                </a:solidFill>
                <a:cs typeface="B Koodak" pitchFamily="2" charset="-78"/>
              </a:rPr>
              <a:t>FFT</a:t>
            </a:r>
            <a:r>
              <a:rPr lang="fa-IR" sz="2800" dirty="0" smtClean="0">
                <a:solidFill>
                  <a:srgbClr val="7030A0"/>
                </a:solidFill>
                <a:cs typeface="B Koodak" pitchFamily="2" charset="-78"/>
              </a:rPr>
              <a:t>) در دامنه زمان با آثار افزاینده و یا کاهنده زمین بین بستر سنگی و سطح زمین انتقال سری فوریه امواج بستر را انجام می دهد. </a:t>
            </a:r>
            <a:endParaRPr lang="en-US" sz="2800" dirty="0">
              <a:solidFill>
                <a:srgbClr val="C00000"/>
              </a:solidFill>
              <a:cs typeface="B Koodak" pitchFamily="2" charset="-7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05" y="3352800"/>
            <a:ext cx="9020048"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12564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طراحی مخاطره و تعیین تاریخچه ساختگاه بستر یک سد</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400" dirty="0" smtClean="0">
                <a:solidFill>
                  <a:srgbClr val="C00000"/>
                </a:solidFill>
                <a:cs typeface="B Koodak" pitchFamily="2" charset="-78"/>
              </a:rPr>
              <a:t>بزرگی</a:t>
            </a:r>
          </a:p>
          <a:p>
            <a:pPr marL="0" indent="0" algn="r" rtl="1">
              <a:buNone/>
            </a:pPr>
            <a:r>
              <a:rPr lang="fa-IR" sz="2400" dirty="0" smtClean="0">
                <a:solidFill>
                  <a:srgbClr val="C00000"/>
                </a:solidFill>
                <a:cs typeface="B Koodak" pitchFamily="2" charset="-78"/>
              </a:rPr>
              <a:t>زلزله و </a:t>
            </a:r>
          </a:p>
          <a:p>
            <a:pPr marL="0" indent="0" algn="r" rtl="1">
              <a:buNone/>
            </a:pPr>
            <a:r>
              <a:rPr lang="fa-IR" sz="2400" dirty="0" smtClean="0">
                <a:solidFill>
                  <a:srgbClr val="C00000"/>
                </a:solidFill>
                <a:cs typeface="B Koodak" pitchFamily="2" charset="-78"/>
              </a:rPr>
              <a:t>فرکانس</a:t>
            </a:r>
          </a:p>
          <a:p>
            <a:pPr marL="0" indent="0" algn="r" rtl="1">
              <a:buNone/>
            </a:pPr>
            <a:r>
              <a:rPr lang="fa-IR" sz="2400" dirty="0" smtClean="0">
                <a:solidFill>
                  <a:srgbClr val="C00000"/>
                </a:solidFill>
                <a:cs typeface="B Koodak" pitchFamily="2" charset="-78"/>
              </a:rPr>
              <a:t>و فاصله</a:t>
            </a:r>
          </a:p>
          <a:p>
            <a:pPr marL="0" indent="0" algn="r" rtl="1">
              <a:buNone/>
            </a:pPr>
            <a:r>
              <a:rPr lang="fa-IR" sz="2400" dirty="0" smtClean="0">
                <a:solidFill>
                  <a:srgbClr val="C00000"/>
                </a:solidFill>
                <a:cs typeface="B Koodak" pitchFamily="2" charset="-78"/>
              </a:rPr>
              <a:t>مرکز </a:t>
            </a:r>
          </a:p>
          <a:p>
            <a:pPr marL="0" indent="0" algn="r" rtl="1">
              <a:buNone/>
            </a:pPr>
            <a:r>
              <a:rPr lang="fa-IR" sz="2400" dirty="0" smtClean="0">
                <a:solidFill>
                  <a:srgbClr val="C00000"/>
                </a:solidFill>
                <a:cs typeface="B Koodak" pitchFamily="2" charset="-78"/>
              </a:rPr>
              <a:t>زلزله در </a:t>
            </a:r>
          </a:p>
          <a:p>
            <a:pPr marL="0" indent="0" algn="r" rtl="1">
              <a:buNone/>
            </a:pPr>
            <a:r>
              <a:rPr lang="fa-IR" sz="2400" dirty="0" smtClean="0">
                <a:solidFill>
                  <a:srgbClr val="C00000"/>
                </a:solidFill>
                <a:cs typeface="B Koodak" pitchFamily="2" charset="-78"/>
              </a:rPr>
              <a:t>منطقه</a:t>
            </a:r>
          </a:p>
          <a:p>
            <a:pPr marL="0" indent="0" algn="r" rtl="1">
              <a:buNone/>
            </a:pPr>
            <a:r>
              <a:rPr lang="fa-IR" sz="2400" dirty="0" smtClean="0">
                <a:solidFill>
                  <a:srgbClr val="C00000"/>
                </a:solidFill>
                <a:cs typeface="B Koodak" pitchFamily="2" charset="-78"/>
              </a:rPr>
              <a:t>زاکرس</a:t>
            </a:r>
            <a:endParaRPr lang="en-US" sz="2400" dirty="0">
              <a:solidFill>
                <a:srgbClr val="C00000"/>
              </a:solidFill>
              <a:cs typeface="B Koodak" pitchFamily="2" charset="-78"/>
            </a:endParaRPr>
          </a:p>
        </p:txBody>
      </p:sp>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13929"/>
            <a:ext cx="8214360" cy="6871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92165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119"/>
            <a:ext cx="9144000" cy="487362"/>
          </a:xfrm>
        </p:spPr>
        <p:txBody>
          <a:bodyPr>
            <a:noAutofit/>
          </a:bodyPr>
          <a:lstStyle/>
          <a:p>
            <a:r>
              <a:rPr lang="fa-IR" sz="2800" dirty="0" smtClean="0">
                <a:cs typeface="B Koodak" pitchFamily="2" charset="-78"/>
              </a:rPr>
              <a:t>محاسبه فراسنج های لرزه نگاری با نمودار گوتنبرگ- ریشتر ساختگاه بستر </a:t>
            </a:r>
            <a:endParaRPr lang="en-US" sz="28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smtClean="0">
                <a:solidFill>
                  <a:srgbClr val="C00000"/>
                </a:solidFill>
                <a:cs typeface="B Koodak" pitchFamily="2" charset="-78"/>
              </a:rPr>
              <a:t>معادله حاکم مورد استفاده برای اتفاق زلزله با توجه به نمودار بزرگی- فرکانس </a:t>
            </a:r>
            <a:r>
              <a:rPr lang="fa-IR" sz="2800" dirty="0">
                <a:cs typeface="B Koodak" pitchFamily="2" charset="-78"/>
              </a:rPr>
              <a:t>گوتنبرگ- ریشتر </a:t>
            </a:r>
            <a:r>
              <a:rPr lang="fa-IR" sz="2800" dirty="0" smtClean="0">
                <a:solidFill>
                  <a:srgbClr val="C00000"/>
                </a:solidFill>
                <a:cs typeface="B Koodak" pitchFamily="2" charset="-78"/>
              </a:rPr>
              <a:t> بصورت زیر است: </a:t>
            </a:r>
            <a:endParaRPr lang="fa-IR" sz="2800" dirty="0" smtClean="0">
              <a:solidFill>
                <a:srgbClr val="0000FF"/>
              </a:solidFill>
              <a:cs typeface="B Koodak" pitchFamily="2" charset="-78"/>
            </a:endParaRPr>
          </a:p>
          <a:p>
            <a:pPr marL="0" indent="0" algn="r" rtl="1">
              <a:buNone/>
            </a:pPr>
            <a:r>
              <a:rPr lang="en-US" sz="2800" dirty="0" err="1" smtClean="0">
                <a:solidFill>
                  <a:srgbClr val="0000FF"/>
                </a:solidFill>
                <a:cs typeface="B Koodak" pitchFamily="2" charset="-78"/>
              </a:rPr>
              <a:t>Nc</a:t>
            </a:r>
            <a:r>
              <a:rPr lang="fa-IR" sz="2800" dirty="0" smtClean="0">
                <a:solidFill>
                  <a:srgbClr val="0000FF"/>
                </a:solidFill>
                <a:cs typeface="B Koodak" pitchFamily="2" charset="-78"/>
              </a:rPr>
              <a:t> تعداد زلزله های با بزرگی بیشتر از  </a:t>
            </a:r>
            <a:r>
              <a:rPr lang="en-US" sz="2800" dirty="0" smtClean="0">
                <a:solidFill>
                  <a:srgbClr val="0000FF"/>
                </a:solidFill>
                <a:cs typeface="B Koodak" pitchFamily="2" charset="-78"/>
              </a:rPr>
              <a:t>M</a:t>
            </a:r>
            <a:r>
              <a:rPr lang="fa-IR" sz="2800" dirty="0" smtClean="0">
                <a:solidFill>
                  <a:srgbClr val="0000FF"/>
                </a:solidFill>
                <a:cs typeface="B Koodak" pitchFamily="2" charset="-78"/>
              </a:rPr>
              <a:t> در منطقه بوده و </a:t>
            </a:r>
            <a:r>
              <a:rPr lang="en-US" sz="2800" i="1" dirty="0" smtClean="0">
                <a:solidFill>
                  <a:srgbClr val="0000FF"/>
                </a:solidFill>
                <a:cs typeface="B Koodak" pitchFamily="2" charset="-78"/>
              </a:rPr>
              <a:t>a</a:t>
            </a:r>
            <a:r>
              <a:rPr lang="fa-IR" sz="2800" dirty="0" smtClean="0">
                <a:solidFill>
                  <a:srgbClr val="0000FF"/>
                </a:solidFill>
                <a:cs typeface="B Koodak" pitchFamily="2" charset="-78"/>
              </a:rPr>
              <a:t> و</a:t>
            </a:r>
            <a:r>
              <a:rPr lang="en-US" sz="2800" i="1" dirty="0" smtClean="0">
                <a:solidFill>
                  <a:srgbClr val="0000FF"/>
                </a:solidFill>
                <a:cs typeface="B Koodak" pitchFamily="2" charset="-78"/>
              </a:rPr>
              <a:t>b</a:t>
            </a:r>
            <a:r>
              <a:rPr lang="fa-IR" sz="2800" dirty="0" smtClean="0">
                <a:solidFill>
                  <a:srgbClr val="0000FF"/>
                </a:solidFill>
                <a:cs typeface="B Koodak" pitchFamily="2" charset="-78"/>
              </a:rPr>
              <a:t> دو فراسنج لرزه سنجی در روش گوتنبرگ- ریشتر</a:t>
            </a:r>
            <a:r>
              <a:rPr lang="en-US" sz="2800" dirty="0" smtClean="0">
                <a:solidFill>
                  <a:srgbClr val="0000FF"/>
                </a:solidFill>
                <a:cs typeface="B Koodak" pitchFamily="2" charset="-78"/>
              </a:rPr>
              <a:t> </a:t>
            </a:r>
            <a:r>
              <a:rPr lang="fa-IR" sz="2800" dirty="0" smtClean="0">
                <a:solidFill>
                  <a:srgbClr val="0000FF"/>
                </a:solidFill>
                <a:cs typeface="B Koodak" pitchFamily="2" charset="-78"/>
              </a:rPr>
              <a:t> و پایه لگاریتم 10 است. </a:t>
            </a:r>
            <a:r>
              <a:rPr lang="fa-IR" sz="2800" dirty="0" smtClean="0">
                <a:solidFill>
                  <a:srgbClr val="C00000"/>
                </a:solidFill>
                <a:cs typeface="B Koodak" pitchFamily="2" charset="-78"/>
              </a:rPr>
              <a:t>   </a:t>
            </a:r>
          </a:p>
          <a:p>
            <a:pPr marL="0" indent="0" algn="r" rtl="1">
              <a:buNone/>
            </a:pPr>
            <a:r>
              <a:rPr lang="fa-IR" sz="2800" dirty="0" smtClean="0">
                <a:solidFill>
                  <a:srgbClr val="C00000"/>
                </a:solidFill>
                <a:cs typeface="B Koodak" pitchFamily="2" charset="-78"/>
              </a:rPr>
              <a:t>محدودیت در تاریخچه زلزله ها موجب عدم امکان پیش بینی در دوره دراز مدت است. با توجه به نمودارها برای بزرگی زلزله 7/4 دوره 150 تا 175 سال قابل تعیین است. </a:t>
            </a:r>
            <a:endParaRPr lang="en-US" sz="2800" dirty="0">
              <a:solidFill>
                <a:srgbClr val="C00000"/>
              </a:solidFill>
              <a:cs typeface="B Koodak" pitchFamily="2" charset="-78"/>
            </a:endParaRPr>
          </a:p>
        </p:txBody>
      </p:sp>
      <p:pic>
        <p:nvPicPr>
          <p:cNvPr id="583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200"/>
            <a:ext cx="2057400" cy="404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92165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0"/>
            <a:ext cx="8229600" cy="1981200"/>
          </a:xfrm>
        </p:spPr>
        <p:txBody>
          <a:bodyPr>
            <a:noAutofit/>
          </a:bodyPr>
          <a:lstStyle/>
          <a:p>
            <a:pPr algn="r" rtl="1"/>
            <a:r>
              <a:rPr lang="fa-IR" sz="2800" dirty="0" smtClean="0">
                <a:cs typeface="B Koodak" pitchFamily="2" charset="-78"/>
              </a:rPr>
              <a:t>توزیع بزرگی</a:t>
            </a:r>
            <a:br>
              <a:rPr lang="fa-IR" sz="2800" dirty="0" smtClean="0">
                <a:cs typeface="B Koodak" pitchFamily="2" charset="-78"/>
              </a:rPr>
            </a:br>
            <a:r>
              <a:rPr lang="fa-IR" sz="2800" dirty="0" smtClean="0">
                <a:cs typeface="B Koodak" pitchFamily="2" charset="-78"/>
              </a:rPr>
              <a:t> زلزله بازمان</a:t>
            </a:r>
            <a:br>
              <a:rPr lang="fa-IR" sz="2800" dirty="0" smtClean="0">
                <a:cs typeface="B Koodak" pitchFamily="2" charset="-78"/>
              </a:rPr>
            </a:br>
            <a:r>
              <a:rPr lang="fa-IR" sz="2800" dirty="0" smtClean="0">
                <a:cs typeface="B Koodak" pitchFamily="2" charset="-78"/>
              </a:rPr>
              <a:t>تاشعاع 200</a:t>
            </a:r>
            <a:br>
              <a:rPr lang="fa-IR" sz="2800" dirty="0" smtClean="0">
                <a:cs typeface="B Koodak" pitchFamily="2" charset="-78"/>
              </a:rPr>
            </a:br>
            <a:r>
              <a:rPr lang="fa-IR" sz="2800" dirty="0" smtClean="0">
                <a:cs typeface="B Koodak" pitchFamily="2" charset="-78"/>
              </a:rPr>
              <a:t>کیلومتری </a:t>
            </a:r>
            <a:endParaRPr lang="en-US" sz="28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0"/>
            <a:ext cx="745236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92165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فراسنج های لرزه نگاری ساختگاه</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pic>
        <p:nvPicPr>
          <p:cNvPr id="604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06" y="485974"/>
            <a:ext cx="9181306" cy="6374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92165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a:cs typeface="B Koodak" pitchFamily="2" charset="-78"/>
              </a:rPr>
              <a:t>فراسنج های لرزه نگاری ساختگاه</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pic>
        <p:nvPicPr>
          <p:cNvPr id="614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32" y="1600200"/>
            <a:ext cx="9171631" cy="496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92165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pPr algn="r" rtl="1"/>
            <a:r>
              <a:rPr lang="fa-IR" sz="2800" dirty="0" smtClean="0">
                <a:cs typeface="B Koodak" pitchFamily="2" charset="-78"/>
              </a:rPr>
              <a:t>محاسبه فراسنج های لرزه به روش کیجکو-سلوول</a:t>
            </a:r>
            <a:endParaRPr lang="en-US" sz="28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smtClean="0">
                <a:solidFill>
                  <a:srgbClr val="C00000"/>
                </a:solidFill>
                <a:cs typeface="B Koodak" pitchFamily="2" charset="-78"/>
              </a:rPr>
              <a:t>معادله حاکم بر توزیع گوتنبرگ- ریشتر بصورت زیر است:</a:t>
            </a:r>
            <a:endParaRPr lang="fa-IR" sz="2800" dirty="0" smtClean="0">
              <a:solidFill>
                <a:srgbClr val="0000FF"/>
              </a:solidFill>
              <a:cs typeface="B Koodak" pitchFamily="2" charset="-78"/>
            </a:endParaRPr>
          </a:p>
          <a:p>
            <a:pPr marL="0" indent="0" algn="r" rtl="1">
              <a:buNone/>
            </a:pPr>
            <a:endParaRPr lang="fa-IR" sz="2800" dirty="0">
              <a:solidFill>
                <a:srgbClr val="0000FF"/>
              </a:solidFill>
              <a:cs typeface="B Koodak" pitchFamily="2" charset="-78"/>
            </a:endParaRPr>
          </a:p>
          <a:p>
            <a:pPr marL="0" indent="0" algn="r" rtl="1">
              <a:buNone/>
            </a:pP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تناوب زمانی بازگشت زلزله با بزرگی های مختلف در مناطق اطراف مستخرج از تکتونیک لرزه ای زاکرس در جدول بعدی ارائه شده است. </a:t>
            </a:r>
            <a:endParaRPr lang="en-US" sz="2800" dirty="0">
              <a:solidFill>
                <a:srgbClr val="C00000"/>
              </a:solidFill>
              <a:cs typeface="B Koodak" pitchFamily="2" charset="-78"/>
            </a:endParaRPr>
          </a:p>
        </p:txBody>
      </p:sp>
      <p:pic>
        <p:nvPicPr>
          <p:cNvPr id="624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399"/>
            <a:ext cx="2241550" cy="263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43000"/>
            <a:ext cx="767750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92165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طراحی مخاطره و تعیین تاریخچه ساختگاه بستر یک سد</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66" y="1"/>
            <a:ext cx="8934534" cy="681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92165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طراحی مخاطره و تعیین تاریخچه ساختگاه بستر یک سد</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0" y="184150"/>
            <a:ext cx="7681913" cy="648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92165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طراحی مخاطره و تعیین تاریخچه ساختگاه بستر یک سد</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48" y="0"/>
            <a:ext cx="903631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92165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
            <a:ext cx="9128760" cy="6172200"/>
          </a:xfrm>
        </p:spPr>
        <p:txBody>
          <a:bodyPr>
            <a:normAutofit/>
          </a:bodyPr>
          <a:lstStyle/>
          <a:p>
            <a:pPr marL="0" indent="0" algn="r" rtl="1">
              <a:buNone/>
            </a:pPr>
            <a:r>
              <a:rPr lang="fa-IR" sz="2000" dirty="0" smtClean="0">
                <a:solidFill>
                  <a:srgbClr val="C00000"/>
                </a:solidFill>
                <a:cs typeface="B Koodak" pitchFamily="2" charset="-78"/>
              </a:rPr>
              <a:t>نرخ سالانه</a:t>
            </a:r>
          </a:p>
          <a:p>
            <a:pPr marL="0" indent="0" algn="r" rtl="1">
              <a:buNone/>
            </a:pPr>
            <a:r>
              <a:rPr lang="fa-IR" sz="2000" dirty="0" smtClean="0">
                <a:solidFill>
                  <a:srgbClr val="C00000"/>
                </a:solidFill>
                <a:cs typeface="B Koodak" pitchFamily="2" charset="-78"/>
              </a:rPr>
              <a:t>بازگشت</a:t>
            </a:r>
          </a:p>
          <a:p>
            <a:pPr marL="0" indent="0" algn="r" rtl="1">
              <a:buNone/>
            </a:pPr>
            <a:r>
              <a:rPr lang="fa-IR" sz="2000" dirty="0" smtClean="0">
                <a:solidFill>
                  <a:srgbClr val="C00000"/>
                </a:solidFill>
                <a:cs typeface="B Koodak" pitchFamily="2" charset="-78"/>
              </a:rPr>
              <a:t>تناوب و</a:t>
            </a:r>
          </a:p>
          <a:p>
            <a:pPr marL="0" indent="0" algn="r" rtl="1">
              <a:buNone/>
            </a:pPr>
            <a:r>
              <a:rPr lang="fa-IR" sz="2000" dirty="0" smtClean="0">
                <a:solidFill>
                  <a:srgbClr val="C00000"/>
                </a:solidFill>
                <a:cs typeface="B Koodak" pitchFamily="2" charset="-78"/>
              </a:rPr>
              <a:t>احتمال در</a:t>
            </a:r>
          </a:p>
          <a:p>
            <a:pPr marL="0" indent="0" algn="r" rtl="1">
              <a:buNone/>
            </a:pPr>
            <a:r>
              <a:rPr lang="fa-IR" sz="2000" dirty="0" smtClean="0">
                <a:solidFill>
                  <a:srgbClr val="C00000"/>
                </a:solidFill>
                <a:cs typeface="B Koodak" pitchFamily="2" charset="-78"/>
              </a:rPr>
              <a:t>100 سال</a:t>
            </a:r>
          </a:p>
          <a:p>
            <a:pPr marL="0" indent="0" algn="r" rtl="1">
              <a:buNone/>
            </a:pPr>
            <a:r>
              <a:rPr lang="fa-IR" sz="2000" dirty="0" smtClean="0">
                <a:solidFill>
                  <a:srgbClr val="C00000"/>
                </a:solidFill>
                <a:cs typeface="B Koodak" pitchFamily="2" charset="-78"/>
              </a:rPr>
              <a:t>برای زلزله </a:t>
            </a:r>
          </a:p>
          <a:p>
            <a:pPr marL="0" indent="0" algn="r" rtl="1">
              <a:buNone/>
            </a:pPr>
            <a:r>
              <a:rPr lang="fa-IR" sz="2000" dirty="0" smtClean="0">
                <a:solidFill>
                  <a:srgbClr val="C00000"/>
                </a:solidFill>
                <a:cs typeface="B Koodak" pitchFamily="2" charset="-78"/>
              </a:rPr>
              <a:t>های مختلف</a:t>
            </a:r>
            <a:endParaRPr lang="en-US" sz="2000" dirty="0">
              <a:solidFill>
                <a:srgbClr val="C00000"/>
              </a:solidFill>
              <a:cs typeface="B Koodak" pitchFamily="2" charset="-78"/>
            </a:endParaRPr>
          </a:p>
        </p:txBody>
      </p:sp>
      <p:pic>
        <p:nvPicPr>
          <p:cNvPr id="665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28600"/>
            <a:ext cx="712294" cy="6614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69342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921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تعیین توابع انتقال</a:t>
            </a:r>
            <a:endParaRPr lang="en-US" dirty="0">
              <a:cs typeface="B Koodak" pitchFamily="2" charset="-78"/>
            </a:endParaRPr>
          </a:p>
        </p:txBody>
      </p:sp>
      <p:sp>
        <p:nvSpPr>
          <p:cNvPr id="3" name="Content Placeholder 2"/>
          <p:cNvSpPr>
            <a:spLocks noGrp="1"/>
          </p:cNvSpPr>
          <p:nvPr>
            <p:ph idx="1"/>
          </p:nvPr>
        </p:nvSpPr>
        <p:spPr>
          <a:xfrm>
            <a:off x="0" y="533400"/>
            <a:ext cx="9121833" cy="4525963"/>
          </a:xfrm>
        </p:spPr>
        <p:txBody>
          <a:bodyPr>
            <a:normAutofit/>
          </a:bodyPr>
          <a:lstStyle/>
          <a:p>
            <a:pPr marL="0" indent="0" algn="r" rtl="1">
              <a:buNone/>
            </a:pPr>
            <a:r>
              <a:rPr lang="fa-IR" sz="2800" dirty="0" smtClean="0">
                <a:solidFill>
                  <a:srgbClr val="C00000"/>
                </a:solidFill>
                <a:cs typeface="B Koodak" pitchFamily="2" charset="-78"/>
              </a:rPr>
              <a:t>درحالت ساده با فرض زمین با لایه های یکنواخت و همسان با رفتار کشسان خطی برروی بستر سنگی صلب انتقال یک حرکت هارمونیک افقی بستر سنگی را در جهت قائم برای امواج برشی بصورت زیر بعهده دارد:</a:t>
            </a:r>
            <a:endParaRPr lang="fa-IR" sz="2800" dirty="0" smtClean="0">
              <a:solidFill>
                <a:srgbClr val="7030A0"/>
              </a:solidFill>
              <a:cs typeface="B Koodak" pitchFamily="2" charset="-78"/>
            </a:endParaRPr>
          </a:p>
          <a:p>
            <a:pPr marL="0" indent="0" algn="r" rtl="1">
              <a:buNone/>
            </a:pPr>
            <a:r>
              <a:rPr lang="fa-IR" sz="2800" dirty="0" smtClean="0">
                <a:solidFill>
                  <a:srgbClr val="7030A0"/>
                </a:solidFill>
                <a:cs typeface="B Koodak" pitchFamily="2" charset="-78"/>
              </a:rPr>
              <a:t>در این رابطه </a:t>
            </a:r>
            <a:r>
              <a:rPr lang="el-GR" sz="2800" dirty="0" smtClean="0">
                <a:solidFill>
                  <a:srgbClr val="C00000"/>
                </a:solidFill>
                <a:cs typeface="B Koodak" pitchFamily="2" charset="-78"/>
              </a:rPr>
              <a:t>ω</a:t>
            </a:r>
            <a:r>
              <a:rPr lang="fa-IR" sz="2800" dirty="0" smtClean="0">
                <a:solidFill>
                  <a:srgbClr val="7030A0"/>
                </a:solidFill>
                <a:cs typeface="B Koodak" pitchFamily="2" charset="-78"/>
              </a:rPr>
              <a:t> فرکانس زاویه ای</a:t>
            </a:r>
            <a:endParaRPr lang="en-US" sz="2800" dirty="0" smtClean="0">
              <a:solidFill>
                <a:srgbClr val="7030A0"/>
              </a:solidFill>
              <a:cs typeface="B Koodak" pitchFamily="2" charset="-78"/>
            </a:endParaRPr>
          </a:p>
          <a:p>
            <a:pPr marL="0" indent="0" algn="r" rtl="1">
              <a:buNone/>
            </a:pPr>
            <a:r>
              <a:rPr lang="fa-IR" sz="2800" dirty="0" smtClean="0">
                <a:solidFill>
                  <a:srgbClr val="7030A0"/>
                </a:solidFill>
                <a:cs typeface="B Koodak" pitchFamily="2" charset="-78"/>
              </a:rPr>
              <a:t> لرزه و </a:t>
            </a:r>
            <a:r>
              <a:rPr lang="en-US" sz="2800" dirty="0" smtClean="0">
                <a:solidFill>
                  <a:srgbClr val="C00000"/>
                </a:solidFill>
                <a:cs typeface="B Koodak" pitchFamily="2" charset="-78"/>
              </a:rPr>
              <a:t>k</a:t>
            </a:r>
            <a:r>
              <a:rPr lang="fa-IR" sz="2800" dirty="0" smtClean="0">
                <a:solidFill>
                  <a:srgbClr val="7030A0"/>
                </a:solidFill>
                <a:cs typeface="B Koodak" pitchFamily="2" charset="-78"/>
              </a:rPr>
              <a:t> عددموج (</a:t>
            </a:r>
            <a:r>
              <a:rPr lang="el-GR" sz="2800" dirty="0" smtClean="0">
                <a:solidFill>
                  <a:srgbClr val="C00000"/>
                </a:solidFill>
                <a:cs typeface="B Koodak" pitchFamily="2" charset="-78"/>
              </a:rPr>
              <a:t>ω</a:t>
            </a:r>
            <a:r>
              <a:rPr lang="en-US" sz="2800" dirty="0" smtClean="0">
                <a:solidFill>
                  <a:srgbClr val="C00000"/>
                </a:solidFill>
                <a:cs typeface="B Koodak" pitchFamily="2" charset="-78"/>
              </a:rPr>
              <a:t>/</a:t>
            </a:r>
            <a:r>
              <a:rPr lang="en-US" sz="2800" dirty="0" err="1" smtClean="0">
                <a:solidFill>
                  <a:srgbClr val="C00000"/>
                </a:solidFill>
                <a:cs typeface="B Koodak" pitchFamily="2" charset="-78"/>
              </a:rPr>
              <a:t>v</a:t>
            </a:r>
            <a:r>
              <a:rPr lang="en-US" sz="2800" baseline="-25000" dirty="0" err="1" smtClean="0">
                <a:solidFill>
                  <a:srgbClr val="C00000"/>
                </a:solidFill>
                <a:cs typeface="B Koodak" pitchFamily="2" charset="-78"/>
              </a:rPr>
              <a:t>s</a:t>
            </a:r>
            <a:r>
              <a:rPr lang="fa-IR" sz="2800" dirty="0" smtClean="0">
                <a:solidFill>
                  <a:srgbClr val="7030A0"/>
                </a:solidFill>
                <a:cs typeface="B Koodak" pitchFamily="2" charset="-78"/>
              </a:rPr>
              <a:t>) و </a:t>
            </a:r>
            <a:r>
              <a:rPr lang="en-US" sz="2800" dirty="0" smtClean="0">
                <a:solidFill>
                  <a:srgbClr val="7030A0"/>
                </a:solidFill>
                <a:cs typeface="B Koodak" pitchFamily="2" charset="-78"/>
              </a:rPr>
              <a:t>A</a:t>
            </a:r>
            <a:r>
              <a:rPr lang="fa-IR" sz="2800" dirty="0" smtClean="0">
                <a:solidFill>
                  <a:srgbClr val="7030A0"/>
                </a:solidFill>
                <a:cs typeface="B Koodak" pitchFamily="2" charset="-78"/>
              </a:rPr>
              <a:t> و </a:t>
            </a:r>
            <a:r>
              <a:rPr lang="en-US" sz="2800" dirty="0" smtClean="0">
                <a:solidFill>
                  <a:srgbClr val="7030A0"/>
                </a:solidFill>
                <a:cs typeface="B Koodak" pitchFamily="2" charset="-78"/>
              </a:rPr>
              <a:t>B</a:t>
            </a:r>
            <a:r>
              <a:rPr lang="fa-IR" sz="2800" dirty="0" smtClean="0">
                <a:solidFill>
                  <a:srgbClr val="7030A0"/>
                </a:solidFill>
                <a:cs typeface="B Koodak" pitchFamily="2" charset="-78"/>
              </a:rPr>
              <a:t>  دامنه های امواج انتقالی در جهات </a:t>
            </a:r>
            <a:r>
              <a:rPr lang="fa-IR" sz="2800" dirty="0" smtClean="0">
                <a:solidFill>
                  <a:srgbClr val="C00000"/>
                </a:solidFill>
                <a:cs typeface="B Koodak" pitchFamily="2" charset="-78"/>
              </a:rPr>
              <a:t>(</a:t>
            </a:r>
            <a:r>
              <a:rPr lang="en-US" sz="2800" dirty="0" smtClean="0">
                <a:solidFill>
                  <a:srgbClr val="C00000"/>
                </a:solidFill>
                <a:cs typeface="B Koodak" pitchFamily="2" charset="-78"/>
              </a:rPr>
              <a:t>-z</a:t>
            </a:r>
            <a:r>
              <a:rPr lang="fa-IR" sz="2800" dirty="0" smtClean="0">
                <a:solidFill>
                  <a:srgbClr val="C00000"/>
                </a:solidFill>
                <a:cs typeface="B Koodak" pitchFamily="2" charset="-78"/>
              </a:rPr>
              <a:t>)</a:t>
            </a:r>
            <a:r>
              <a:rPr lang="fa-IR" sz="2800" dirty="0" smtClean="0">
                <a:solidFill>
                  <a:srgbClr val="7030A0"/>
                </a:solidFill>
                <a:cs typeface="B Koodak" pitchFamily="2" charset="-78"/>
              </a:rPr>
              <a:t> به سمت بالا و </a:t>
            </a:r>
            <a:r>
              <a:rPr lang="fa-IR" sz="2800" dirty="0" smtClean="0">
                <a:solidFill>
                  <a:srgbClr val="C00000"/>
                </a:solidFill>
                <a:cs typeface="B Koodak" pitchFamily="2" charset="-78"/>
              </a:rPr>
              <a:t>(</a:t>
            </a:r>
            <a:r>
              <a:rPr lang="en-US" sz="2800" dirty="0" smtClean="0">
                <a:solidFill>
                  <a:srgbClr val="C00000"/>
                </a:solidFill>
                <a:cs typeface="B Koodak" pitchFamily="2" charset="-78"/>
              </a:rPr>
              <a:t>+z</a:t>
            </a:r>
            <a:r>
              <a:rPr lang="fa-IR" sz="2800" dirty="0" smtClean="0">
                <a:solidFill>
                  <a:srgbClr val="C00000"/>
                </a:solidFill>
                <a:cs typeface="B Koodak" pitchFamily="2" charset="-78"/>
              </a:rPr>
              <a:t>)</a:t>
            </a:r>
            <a:r>
              <a:rPr lang="fa-IR" sz="2800" dirty="0" smtClean="0">
                <a:solidFill>
                  <a:srgbClr val="7030A0"/>
                </a:solidFill>
                <a:cs typeface="B Koodak" pitchFamily="2" charset="-78"/>
              </a:rPr>
              <a:t> به سمت پائین بوده و سطح زمین </a:t>
            </a:r>
            <a:r>
              <a:rPr lang="fa-IR" sz="2800" dirty="0" smtClean="0">
                <a:solidFill>
                  <a:srgbClr val="C00000"/>
                </a:solidFill>
                <a:cs typeface="B Koodak" pitchFamily="2" charset="-78"/>
              </a:rPr>
              <a:t>(</a:t>
            </a:r>
            <a:r>
              <a:rPr lang="en-US" sz="2800" dirty="0" smtClean="0">
                <a:solidFill>
                  <a:srgbClr val="C00000"/>
                </a:solidFill>
                <a:cs typeface="B Koodak" pitchFamily="2" charset="-78"/>
              </a:rPr>
              <a:t>z=0</a:t>
            </a:r>
            <a:r>
              <a:rPr lang="fa-IR" sz="2800" dirty="0" smtClean="0">
                <a:solidFill>
                  <a:srgbClr val="C00000"/>
                </a:solidFill>
                <a:cs typeface="B Koodak" pitchFamily="2" charset="-78"/>
              </a:rPr>
              <a:t>)</a:t>
            </a:r>
            <a:r>
              <a:rPr lang="fa-IR" sz="2800" dirty="0" smtClean="0">
                <a:solidFill>
                  <a:srgbClr val="7030A0"/>
                </a:solidFill>
                <a:cs typeface="B Koodak" pitchFamily="2" charset="-78"/>
              </a:rPr>
              <a:t> و تنش و کرنش برشی دارای زوال نابودی می باشند، یعنی: </a:t>
            </a:r>
            <a:endParaRPr lang="fa-IR" sz="2800" dirty="0" smtClean="0">
              <a:solidFill>
                <a:srgbClr val="C00000"/>
              </a:solidFill>
              <a:cs typeface="B Koodak" pitchFamily="2" charset="-78"/>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88" y="1905000"/>
            <a:ext cx="4953000" cy="57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4038600"/>
            <a:ext cx="8027285" cy="2826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76600"/>
            <a:ext cx="34194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12564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خلاصه محاسبه حداکثربزرگی زلزله درساختگاه </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smtClean="0">
                <a:solidFill>
                  <a:srgbClr val="C00000"/>
                </a:solidFill>
                <a:cs typeface="B Koodak" pitchFamily="2" charset="-78"/>
              </a:rPr>
              <a:t>.</a:t>
            </a:r>
            <a:endParaRPr lang="en-US" sz="2800" dirty="0">
              <a:solidFill>
                <a:srgbClr val="C00000"/>
              </a:solidFill>
              <a:cs typeface="B Koodak" pitchFamily="2" charset="-78"/>
            </a:endParaRPr>
          </a:p>
        </p:txBody>
      </p:sp>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80" y="685800"/>
            <a:ext cx="9086820" cy="352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419600"/>
            <a:ext cx="7669213"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80" y="4419600"/>
            <a:ext cx="884766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 y="5519410"/>
            <a:ext cx="9113520" cy="1384995"/>
          </a:xfrm>
          <a:prstGeom prst="rect">
            <a:avLst/>
          </a:prstGeom>
        </p:spPr>
        <p:txBody>
          <a:bodyPr wrap="square">
            <a:spAutoFit/>
          </a:bodyPr>
          <a:lstStyle/>
          <a:p>
            <a:pPr algn="r" rtl="1"/>
            <a:r>
              <a:rPr lang="fa-IR" sz="2800" dirty="0" smtClean="0">
                <a:cs typeface="B Koodak" pitchFamily="2" charset="-78"/>
              </a:rPr>
              <a:t>جدول بعدی براساس دوره بازگشت زلزله زیر  7/4 ،    </a:t>
            </a:r>
          </a:p>
          <a:p>
            <a:pPr algn="r" rtl="1"/>
            <a:endParaRPr lang="fa-IR" sz="2800" dirty="0">
              <a:cs typeface="B Koodak" pitchFamily="2" charset="-78"/>
            </a:endParaRPr>
          </a:p>
          <a:p>
            <a:pPr algn="r" rtl="1"/>
            <a:r>
              <a:rPr lang="fa-IR" sz="2800" dirty="0" smtClean="0">
                <a:cs typeface="B Koodak" pitchFamily="2" charset="-78"/>
              </a:rPr>
              <a:t> 2000 سال شده است.</a:t>
            </a:r>
            <a:endParaRPr lang="en-US" sz="2800" dirty="0"/>
          </a:p>
        </p:txBody>
      </p:sp>
      <p:pic>
        <p:nvPicPr>
          <p:cNvPr id="675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640" y="6002694"/>
            <a:ext cx="5537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92165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بزرگی زلزله مناطق مختلف در دوره بازگشت مختلف</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1999"/>
            <a:ext cx="7751763" cy="6064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92165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طراحی مخاطره و تعیین تاریخچه ساختگاه بستر یک سد</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15240"/>
            <a:ext cx="9036067" cy="6614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92165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طراحی مخاطره و تعیین تاریخچه ساختگاه بستر یک سد</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7444"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92165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طراحی مخاطره و تعیین تاریخچه ساختگاه بستر یک سد</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pic>
        <p:nvPicPr>
          <p:cNvPr id="71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5" y="0"/>
            <a:ext cx="9231447"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92165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119"/>
            <a:ext cx="9144000" cy="487362"/>
          </a:xfrm>
        </p:spPr>
        <p:txBody>
          <a:bodyPr>
            <a:noAutofit/>
          </a:bodyPr>
          <a:lstStyle/>
          <a:p>
            <a:pPr rtl="1"/>
            <a:r>
              <a:rPr lang="fa-IR" sz="3200" dirty="0" smtClean="0">
                <a:cs typeface="B Koodak" pitchFamily="2" charset="-78"/>
              </a:rPr>
              <a:t>تعیین فراسنج با انتخاب ناحیه به شعاع 120 کیلومتری ساختگاه </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smtClean="0">
                <a:solidFill>
                  <a:srgbClr val="C00000"/>
                </a:solidFill>
                <a:cs typeface="B Koodak" pitchFamily="2" charset="-78"/>
              </a:rPr>
              <a:t>گسل های ناحیه</a:t>
            </a:r>
          </a:p>
          <a:p>
            <a:pPr marL="0" indent="0" algn="r" rtl="1">
              <a:buNone/>
            </a:pPr>
            <a:r>
              <a:rPr lang="fa-IR" sz="2800" dirty="0" smtClean="0">
                <a:solidFill>
                  <a:srgbClr val="C00000"/>
                </a:solidFill>
                <a:cs typeface="B Koodak" pitchFamily="2" charset="-78"/>
              </a:rPr>
              <a:t>انتخاب شده</a:t>
            </a:r>
            <a:endParaRPr lang="en-US" sz="2800" dirty="0">
              <a:solidFill>
                <a:srgbClr val="C00000"/>
              </a:solidFill>
              <a:cs typeface="B Koodak" pitchFamily="2" charset="-78"/>
            </a:endParaRPr>
          </a:p>
        </p:txBody>
      </p:sp>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85721"/>
            <a:ext cx="1066800" cy="6273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7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5722"/>
            <a:ext cx="5943600" cy="6272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92165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تعیین فراسنج برای هر گسل ساختگاه بستر </a:t>
            </a:r>
            <a:endParaRPr lang="en-US" sz="3200" dirty="0">
              <a:cs typeface="B Koodak" pitchFamily="2" charset="-78"/>
            </a:endParaRPr>
          </a:p>
        </p:txBody>
      </p:sp>
      <p:sp>
        <p:nvSpPr>
          <p:cNvPr id="3" name="Content Placeholder 2"/>
          <p:cNvSpPr>
            <a:spLocks noGrp="1"/>
          </p:cNvSpPr>
          <p:nvPr>
            <p:ph idx="1"/>
          </p:nvPr>
        </p:nvSpPr>
        <p:spPr>
          <a:xfrm>
            <a:off x="0" y="533400"/>
            <a:ext cx="9128760" cy="6172200"/>
          </a:xfrm>
        </p:spPr>
        <p:txBody>
          <a:bodyPr>
            <a:normAutofit/>
          </a:bodyPr>
          <a:lstStyle/>
          <a:p>
            <a:pPr marL="0" indent="0" algn="r" rtl="1">
              <a:buNone/>
            </a:pPr>
            <a:r>
              <a:rPr lang="fa-IR" sz="2800" dirty="0" smtClean="0">
                <a:solidFill>
                  <a:srgbClr val="C00000"/>
                </a:solidFill>
                <a:cs typeface="B Koodak" pitchFamily="2" charset="-78"/>
              </a:rPr>
              <a:t>مشخصات مورد نیاز برای هرگسل:</a:t>
            </a: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1- طول یا سطح لغزش گسل</a:t>
            </a:r>
          </a:p>
          <a:p>
            <a:pPr marL="0" indent="0" algn="r" rtl="1">
              <a:buNone/>
            </a:pPr>
            <a:r>
              <a:rPr lang="fa-IR" sz="2800" dirty="0" smtClean="0">
                <a:solidFill>
                  <a:srgbClr val="0000FF"/>
                </a:solidFill>
                <a:cs typeface="B Koodak" pitchFamily="2" charset="-78"/>
              </a:rPr>
              <a:t>2- پتانسیل لغزش گسل (ضریب وزنه)</a:t>
            </a:r>
          </a:p>
          <a:p>
            <a:pPr marL="0" indent="0" algn="r" rtl="1">
              <a:buNone/>
            </a:pPr>
            <a:r>
              <a:rPr lang="fa-IR" sz="2800" dirty="0" smtClean="0">
                <a:solidFill>
                  <a:srgbClr val="0000FF"/>
                </a:solidFill>
                <a:cs typeface="B Koodak" pitchFamily="2" charset="-78"/>
              </a:rPr>
              <a:t>رابطه مورد استفاده برای امکان ارزیابی گسل بصورت زیر است:</a:t>
            </a:r>
            <a:endParaRPr lang="en-US" sz="2800" dirty="0">
              <a:solidFill>
                <a:srgbClr val="C00000"/>
              </a:solidFill>
              <a:cs typeface="B Koodak" pitchFamily="2" charset="-78"/>
            </a:endParaRPr>
          </a:p>
        </p:txBody>
      </p:sp>
      <p:pic>
        <p:nvPicPr>
          <p:cNvPr id="737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27300"/>
            <a:ext cx="8101013"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81400"/>
            <a:ext cx="8355013"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495884" y="4724400"/>
            <a:ext cx="7407797" cy="523220"/>
          </a:xfrm>
          <a:prstGeom prst="rect">
            <a:avLst/>
          </a:prstGeom>
        </p:spPr>
        <p:txBody>
          <a:bodyPr wrap="none">
            <a:spAutoFit/>
          </a:bodyPr>
          <a:lstStyle/>
          <a:p>
            <a:pPr algn="r" rtl="1"/>
            <a:r>
              <a:rPr lang="fa-IR" sz="2800" dirty="0" smtClean="0">
                <a:solidFill>
                  <a:srgbClr val="C00000"/>
                </a:solidFill>
                <a:cs typeface="B Koodak" pitchFamily="2" charset="-78"/>
              </a:rPr>
              <a:t>ضرائب وزنه و نرخ تأثیر هر گسل در جدول بعدی آمده است.</a:t>
            </a:r>
            <a:endParaRPr lang="en-US" sz="2800" dirty="0"/>
          </a:p>
        </p:txBody>
      </p:sp>
    </p:spTree>
    <p:extLst>
      <p:ext uri="{BB962C8B-B14F-4D97-AF65-F5344CB8AC3E}">
        <p14:creationId xmlns:p14="http://schemas.microsoft.com/office/powerpoint/2010/main" val="135592165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طراحی مخاطره و تعیین تاریخچه ساختگاه بستر یک سد</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0" y="114300"/>
            <a:ext cx="6602413" cy="662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92165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pPr algn="l"/>
            <a:r>
              <a:rPr lang="fa-IR" sz="2800" dirty="0" smtClean="0">
                <a:cs typeface="B Koodak" pitchFamily="2" charset="-78"/>
              </a:rPr>
              <a:t>طراحی مخاطره و تعیین تاریخچه ساختگاه بستر یک سد</a:t>
            </a:r>
            <a:endParaRPr lang="en-US" sz="28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smtClean="0">
                <a:solidFill>
                  <a:srgbClr val="C00000"/>
                </a:solidFill>
                <a:cs typeface="B Koodak" pitchFamily="2" charset="-78"/>
              </a:rPr>
              <a:t>ضرائب لرزه </a:t>
            </a:r>
          </a:p>
          <a:p>
            <a:pPr marL="0" indent="0" algn="r" rtl="1">
              <a:buNone/>
            </a:pPr>
            <a:r>
              <a:rPr lang="fa-IR" sz="2800" dirty="0" smtClean="0">
                <a:solidFill>
                  <a:srgbClr val="C00000"/>
                </a:solidFill>
                <a:cs typeface="B Koodak" pitchFamily="2" charset="-78"/>
              </a:rPr>
              <a:t>نگاری محاسبه</a:t>
            </a:r>
          </a:p>
          <a:p>
            <a:pPr marL="0" indent="0" algn="r" rtl="1">
              <a:buNone/>
            </a:pPr>
            <a:r>
              <a:rPr lang="fa-IR" sz="2800" dirty="0" smtClean="0">
                <a:solidFill>
                  <a:srgbClr val="C00000"/>
                </a:solidFill>
                <a:cs typeface="B Koodak" pitchFamily="2" charset="-78"/>
              </a:rPr>
              <a:t>شده</a:t>
            </a:r>
            <a:endParaRPr lang="en-US" sz="2800" dirty="0">
              <a:solidFill>
                <a:srgbClr val="C00000"/>
              </a:solidFill>
              <a:cs typeface="B Koodak" pitchFamily="2" charset="-78"/>
            </a:endParaRPr>
          </a:p>
        </p:txBody>
      </p:sp>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2664"/>
            <a:ext cx="5559425" cy="6938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92165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119"/>
            <a:ext cx="9144000" cy="487362"/>
          </a:xfrm>
        </p:spPr>
        <p:txBody>
          <a:bodyPr>
            <a:noAutofit/>
          </a:bodyPr>
          <a:lstStyle/>
          <a:p>
            <a:r>
              <a:rPr lang="fa-IR" sz="2800" dirty="0" smtClean="0">
                <a:solidFill>
                  <a:srgbClr val="0000FF"/>
                </a:solidFill>
                <a:cs typeface="B Koodak" pitchFamily="2" charset="-78"/>
              </a:rPr>
              <a:t>تحلیل خطر پذیری لرزه ای و فراسنج های حرکت شدید بستر </a:t>
            </a:r>
            <a:endParaRPr lang="en-US" sz="2800" dirty="0">
              <a:solidFill>
                <a:srgbClr val="0000FF"/>
              </a:solidFill>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smtClean="0">
                <a:solidFill>
                  <a:srgbClr val="C00000"/>
                </a:solidFill>
                <a:cs typeface="B Koodak" pitchFamily="2" charset="-78"/>
              </a:rPr>
              <a:t>عوامل مؤثر در محاسبه شتاب حداکثر زمین به قرار زیر است:</a:t>
            </a:r>
          </a:p>
          <a:p>
            <a:pPr marL="0" indent="0" algn="r" rtl="1">
              <a:buNone/>
            </a:pPr>
            <a:r>
              <a:rPr lang="fa-IR" sz="2800" dirty="0" smtClean="0">
                <a:solidFill>
                  <a:srgbClr val="C00000"/>
                </a:solidFill>
                <a:cs typeface="B Koodak" pitchFamily="2" charset="-78"/>
              </a:rPr>
              <a:t>1- اهمیت پروژه و تراز خطر پذیری مورد پذیرش</a:t>
            </a:r>
          </a:p>
          <a:p>
            <a:pPr marL="0" indent="0" algn="r" rtl="1">
              <a:buNone/>
            </a:pPr>
            <a:r>
              <a:rPr lang="fa-IR" sz="2800" dirty="0" smtClean="0">
                <a:solidFill>
                  <a:srgbClr val="C00000"/>
                </a:solidFill>
                <a:cs typeface="B Koodak" pitchFamily="2" charset="-78"/>
              </a:rPr>
              <a:t> ضریب خطر پذیری کل برای سد طبق </a:t>
            </a:r>
            <a:r>
              <a:rPr lang="en-US" sz="2800" dirty="0" smtClean="0">
                <a:solidFill>
                  <a:srgbClr val="0000FF"/>
                </a:solidFill>
                <a:cs typeface="B Koodak" pitchFamily="2" charset="-78"/>
              </a:rPr>
              <a:t>ICOLD</a:t>
            </a:r>
            <a:r>
              <a:rPr lang="fa-IR" sz="2800" dirty="0" smtClean="0">
                <a:solidFill>
                  <a:srgbClr val="C00000"/>
                </a:solidFill>
                <a:cs typeface="B Koodak" pitchFamily="2" charset="-78"/>
              </a:rPr>
              <a:t>از رابطه زیر بدست می آید:</a:t>
            </a:r>
          </a:p>
          <a:p>
            <a:pPr marL="0" indent="0" algn="r" rtl="1">
              <a:buNone/>
            </a:pPr>
            <a:endParaRPr lang="fa-IR" sz="2800" dirty="0">
              <a:solidFill>
                <a:srgbClr val="C00000"/>
              </a:solidFill>
              <a:cs typeface="B Koodak" pitchFamily="2" charset="-78"/>
            </a:endParaRPr>
          </a:p>
          <a:p>
            <a:pPr marL="0" indent="0" algn="r" rtl="1">
              <a:buNone/>
            </a:pPr>
            <a:endParaRPr lang="fa-IR" sz="2800" dirty="0" smtClean="0">
              <a:solidFill>
                <a:srgbClr val="C00000"/>
              </a:solidFill>
              <a:cs typeface="B Koodak" pitchFamily="2" charset="-78"/>
            </a:endParaRPr>
          </a:p>
          <a:p>
            <a:pPr marL="0" indent="0" algn="r" rtl="1">
              <a:buNone/>
            </a:pPr>
            <a:endParaRPr lang="fa-IR" sz="2800" dirty="0">
              <a:solidFill>
                <a:srgbClr val="C00000"/>
              </a:solidFill>
              <a:cs typeface="B Koodak" pitchFamily="2" charset="-78"/>
            </a:endParaRPr>
          </a:p>
          <a:p>
            <a:pPr marL="0" indent="0" algn="r" rtl="1">
              <a:buNone/>
            </a:pPr>
            <a:r>
              <a:rPr lang="fa-IR" sz="2800" dirty="0" smtClean="0">
                <a:solidFill>
                  <a:srgbClr val="C00000"/>
                </a:solidFill>
                <a:cs typeface="B Koodak" pitchFamily="2" charset="-78"/>
              </a:rPr>
              <a:t>2- انتخاب روش مناسب تحلیل خطر لرزه ای</a:t>
            </a: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از موارد مهم ارزیابی احتمال در خطر لرزه ای یعنی:</a:t>
            </a:r>
          </a:p>
          <a:p>
            <a:pPr marL="0" indent="0" algn="r" rtl="1">
              <a:buNone/>
            </a:pPr>
            <a:endParaRPr lang="fa-IR" sz="2800" dirty="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3- انتخاب زلزله های طراحی</a:t>
            </a:r>
          </a:p>
          <a:p>
            <a:pPr marL="0" indent="0" algn="r" rtl="1">
              <a:buNone/>
            </a:pPr>
            <a:r>
              <a:rPr lang="fa-IR" sz="2800" dirty="0" smtClean="0">
                <a:solidFill>
                  <a:srgbClr val="0000FF"/>
                </a:solidFill>
                <a:cs typeface="B Koodak" pitchFamily="2" charset="-78"/>
              </a:rPr>
              <a:t>برای عمر 100 ساله یک سد، دوره بازگشت و حد احتمالات، و تحلیل خطر لرزه ای مطابق جدول بعدی است:</a:t>
            </a:r>
            <a:endParaRPr lang="en-US" sz="2800" dirty="0">
              <a:solidFill>
                <a:srgbClr val="C00000"/>
              </a:solidFill>
              <a:cs typeface="B Koodak" pitchFamily="2" charset="-78"/>
            </a:endParaRPr>
          </a:p>
        </p:txBody>
      </p:sp>
      <p:pic>
        <p:nvPicPr>
          <p:cNvPr id="768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533400"/>
            <a:ext cx="41656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20975"/>
            <a:ext cx="8318224"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00599"/>
            <a:ext cx="5486400" cy="308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921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0"/>
            <a:ext cx="9144000" cy="6858000"/>
          </a:xfrm>
        </p:spPr>
        <p:txBody>
          <a:bodyPr>
            <a:normAutofit/>
          </a:bodyPr>
          <a:lstStyle/>
          <a:p>
            <a:pPr marL="0" indent="0" algn="r" rtl="1">
              <a:buNone/>
            </a:pPr>
            <a:r>
              <a:rPr lang="fa-IR" dirty="0" smtClean="0">
                <a:solidFill>
                  <a:srgbClr val="C00000"/>
                </a:solidFill>
                <a:cs typeface="B Koodak" pitchFamily="2" charset="-78"/>
              </a:rPr>
              <a:t>با ترکیب دو معادله قبلی و دیفرانسیل گیری می توان نتیجه گرفت:</a:t>
            </a:r>
            <a:endParaRPr lang="fa-IR" dirty="0" smtClean="0">
              <a:solidFill>
                <a:srgbClr val="7030A0"/>
              </a:solidFill>
              <a:cs typeface="B Koodak" pitchFamily="2" charset="-78"/>
            </a:endParaRPr>
          </a:p>
          <a:p>
            <a:pPr marL="0" indent="0" algn="r" rtl="1">
              <a:buNone/>
            </a:pPr>
            <a:endParaRPr lang="fa-IR" dirty="0">
              <a:solidFill>
                <a:srgbClr val="7030A0"/>
              </a:solidFill>
              <a:cs typeface="B Koodak" pitchFamily="2" charset="-78"/>
            </a:endParaRPr>
          </a:p>
          <a:p>
            <a:pPr marL="0" indent="0" algn="r" rtl="1">
              <a:buNone/>
            </a:pPr>
            <a:r>
              <a:rPr lang="fa-IR" dirty="0" smtClean="0">
                <a:solidFill>
                  <a:srgbClr val="7030A0"/>
                </a:solidFill>
                <a:cs typeface="B Koodak" pitchFamily="2" charset="-78"/>
              </a:rPr>
              <a:t>بافرض            می توان نتیجه گرفت :</a:t>
            </a:r>
          </a:p>
          <a:p>
            <a:pPr marL="0" indent="0" algn="r" rtl="1">
              <a:buNone/>
            </a:pPr>
            <a:endParaRPr lang="fa-IR" dirty="0" smtClean="0">
              <a:solidFill>
                <a:srgbClr val="7030A0"/>
              </a:solidFill>
              <a:cs typeface="B Koodak" pitchFamily="2" charset="-78"/>
            </a:endParaRPr>
          </a:p>
          <a:p>
            <a:pPr marL="0" indent="0" algn="r" rtl="1">
              <a:buNone/>
            </a:pPr>
            <a:r>
              <a:rPr lang="fa-IR" dirty="0" smtClean="0">
                <a:solidFill>
                  <a:srgbClr val="7030A0"/>
                </a:solidFill>
                <a:cs typeface="B Koodak" pitchFamily="2" charset="-78"/>
              </a:rPr>
              <a:t>موج با دامنه :</a:t>
            </a:r>
          </a:p>
          <a:p>
            <a:pPr marL="0" indent="0" algn="r" rtl="1">
              <a:buNone/>
            </a:pPr>
            <a:r>
              <a:rPr lang="fa-IR" dirty="0" smtClean="0">
                <a:solidFill>
                  <a:srgbClr val="7030A0"/>
                </a:solidFill>
                <a:cs typeface="B Koodak" pitchFamily="2" charset="-78"/>
              </a:rPr>
              <a:t>بنابراین برای بین دو نقطه بالاو پائین لایه خاکی می توان نوشت:</a:t>
            </a:r>
          </a:p>
          <a:p>
            <a:pPr marL="0" indent="0" algn="r" rtl="1">
              <a:buNone/>
            </a:pPr>
            <a:endParaRPr lang="fa-IR" dirty="0">
              <a:solidFill>
                <a:srgbClr val="7030A0"/>
              </a:solidFill>
              <a:cs typeface="B Koodak" pitchFamily="2" charset="-78"/>
            </a:endParaRPr>
          </a:p>
          <a:p>
            <a:pPr marL="0" indent="0" algn="r" rtl="1">
              <a:buNone/>
            </a:pPr>
            <a:r>
              <a:rPr lang="fa-IR" dirty="0" smtClean="0">
                <a:solidFill>
                  <a:srgbClr val="7030A0"/>
                </a:solidFill>
                <a:cs typeface="B Koodak" pitchFamily="2" charset="-78"/>
              </a:rPr>
              <a:t>قدرمطلق تابع انتقال بصورت زیر درمی آید:</a:t>
            </a:r>
            <a:endParaRPr lang="fa-IR" dirty="0" smtClean="0">
              <a:solidFill>
                <a:srgbClr val="C00000"/>
              </a:solidFill>
              <a:cs typeface="B Koodak" pitchFamily="2" charset="-78"/>
            </a:endParaRPr>
          </a:p>
          <a:p>
            <a:pPr marL="0" indent="0" algn="r" rtl="1">
              <a:buNone/>
            </a:pPr>
            <a:endParaRPr lang="fa-IR" dirty="0">
              <a:solidFill>
                <a:srgbClr val="C00000"/>
              </a:solidFill>
              <a:cs typeface="B Koodak" pitchFamily="2" charset="-78"/>
            </a:endParaRPr>
          </a:p>
          <a:p>
            <a:pPr marL="0" indent="0" algn="r" rtl="1">
              <a:buNone/>
            </a:pPr>
            <a:endParaRPr lang="fa-IR" dirty="0" smtClean="0">
              <a:solidFill>
                <a:srgbClr val="C00000"/>
              </a:solidFill>
              <a:cs typeface="B Koodak" pitchFamily="2" charset="-78"/>
            </a:endParaRPr>
          </a:p>
          <a:p>
            <a:pPr marL="0" indent="0" algn="r" rtl="1">
              <a:buNone/>
            </a:pPr>
            <a:r>
              <a:rPr lang="fa-IR" sz="2800" dirty="0" smtClean="0">
                <a:solidFill>
                  <a:srgbClr val="C00000"/>
                </a:solidFill>
                <a:cs typeface="B Koodak" pitchFamily="2" charset="-78"/>
              </a:rPr>
              <a:t>با توجه باینکه حداکثر مقدار مخرج 1 است، در هر فرکانسی حداقل  تغییرمکان سطح زمین برابر تغییرمکان سطح بستر سنگی است.</a:t>
            </a:r>
            <a:endParaRPr lang="en-US" sz="2800" dirty="0">
              <a:solidFill>
                <a:srgbClr val="C00000"/>
              </a:solidFill>
              <a:cs typeface="B Koodak" pitchFamily="2" charset="-78"/>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771005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371600"/>
            <a:ext cx="876301"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79" y="1737620"/>
            <a:ext cx="5631723" cy="70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4129" y="2438400"/>
            <a:ext cx="1359027"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78" y="3505201"/>
            <a:ext cx="7367535" cy="68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4648200"/>
            <a:ext cx="857596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12564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طراحی مخاطره و تعیین تاریخچه ساختگاه بستر یک سد</a:t>
            </a:r>
            <a:endParaRPr lang="en-US" sz="3200" dirty="0">
              <a:cs typeface="B Koodak" pitchFamily="2" charset="-78"/>
            </a:endParaRPr>
          </a:p>
        </p:txBody>
      </p:sp>
      <p:sp>
        <p:nvSpPr>
          <p:cNvPr id="3" name="Content Placeholder 2"/>
          <p:cNvSpPr>
            <a:spLocks noGrp="1"/>
          </p:cNvSpPr>
          <p:nvPr>
            <p:ph idx="1"/>
          </p:nvPr>
        </p:nvSpPr>
        <p:spPr>
          <a:xfrm>
            <a:off x="0" y="3124200"/>
            <a:ext cx="9128760" cy="3733800"/>
          </a:xfrm>
        </p:spPr>
        <p:txBody>
          <a:bodyPr>
            <a:normAutofit/>
          </a:bodyPr>
          <a:lstStyle/>
          <a:p>
            <a:pPr marL="0" indent="0" algn="r" rtl="1">
              <a:buNone/>
            </a:pPr>
            <a:r>
              <a:rPr lang="fa-IR" sz="2800" dirty="0" smtClean="0">
                <a:solidFill>
                  <a:srgbClr val="C00000"/>
                </a:solidFill>
                <a:cs typeface="B Koodak" pitchFamily="2" charset="-78"/>
              </a:rPr>
              <a:t>4- انتخاب آئین نامه مناسب                               و   </a:t>
            </a:r>
            <a:endParaRPr lang="en-US" sz="2800" dirty="0">
              <a:solidFill>
                <a:srgbClr val="C00000"/>
              </a:solidFill>
              <a:cs typeface="B Koodak" pitchFamily="2" charset="-78"/>
            </a:endParaRPr>
          </a:p>
        </p:txBody>
      </p:sp>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830" y="0"/>
            <a:ext cx="7351713"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3936" y="3261360"/>
            <a:ext cx="2095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590" y="3242310"/>
            <a:ext cx="24003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92165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الگوی حرکت زمین ساختگاه بستر </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smtClean="0">
                <a:solidFill>
                  <a:srgbClr val="C00000"/>
                </a:solidFill>
                <a:cs typeface="B Koodak" pitchFamily="2" charset="-78"/>
              </a:rPr>
              <a:t>این الگو وضعیت زوال دامنه موج را با فاصله از مرکز زلزله با توجه به بزرگی زلزله و فراسنج های حرکتی زمین تعیین می نماید.</a:t>
            </a: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فراسنج حرکت زمین از رابطه تجربی زیر بدست می آید:</a:t>
            </a:r>
          </a:p>
          <a:p>
            <a:pPr marL="0" indent="0" algn="r" rtl="1">
              <a:buNone/>
            </a:pPr>
            <a:endParaRPr lang="fa-IR" sz="2800" dirty="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 </a:t>
            </a:r>
            <a:r>
              <a:rPr lang="en-US" sz="2800" dirty="0">
                <a:solidFill>
                  <a:srgbClr val="C00000"/>
                </a:solidFill>
                <a:cs typeface="B Koodak" pitchFamily="2" charset="-78"/>
              </a:rPr>
              <a:t>Y</a:t>
            </a:r>
            <a:r>
              <a:rPr lang="fa-IR" sz="2800" dirty="0" smtClean="0">
                <a:solidFill>
                  <a:srgbClr val="0000FF"/>
                </a:solidFill>
                <a:cs typeface="B Koodak" pitchFamily="2" charset="-78"/>
              </a:rPr>
              <a:t> </a:t>
            </a:r>
            <a:r>
              <a:rPr lang="fa-IR" sz="2800" dirty="0">
                <a:solidFill>
                  <a:srgbClr val="0000FF"/>
                </a:solidFill>
                <a:cs typeface="B Koodak" pitchFamily="2" charset="-78"/>
              </a:rPr>
              <a:t>فراسنج حرکت </a:t>
            </a:r>
            <a:r>
              <a:rPr lang="fa-IR" sz="2800" dirty="0" smtClean="0">
                <a:solidFill>
                  <a:srgbClr val="0000FF"/>
                </a:solidFill>
                <a:cs typeface="B Koodak" pitchFamily="2" charset="-78"/>
              </a:rPr>
              <a:t>زمین، </a:t>
            </a:r>
            <a:r>
              <a:rPr lang="en-US" sz="2800" dirty="0" smtClean="0">
                <a:solidFill>
                  <a:srgbClr val="C00000"/>
                </a:solidFill>
                <a:cs typeface="B Koodak" pitchFamily="2" charset="-78"/>
              </a:rPr>
              <a:t>F1(M)</a:t>
            </a:r>
            <a:r>
              <a:rPr lang="fa-IR" sz="2800" dirty="0" smtClean="0">
                <a:solidFill>
                  <a:srgbClr val="0000FF"/>
                </a:solidFill>
                <a:cs typeface="B Koodak" pitchFamily="2" charset="-78"/>
              </a:rPr>
              <a:t> تابع مقیاس بزرگی زلزله،</a:t>
            </a:r>
            <a:r>
              <a:rPr lang="en-US" sz="2800" dirty="0" smtClean="0">
                <a:solidFill>
                  <a:srgbClr val="C00000"/>
                </a:solidFill>
                <a:cs typeface="B Koodak" pitchFamily="2" charset="-78"/>
              </a:rPr>
              <a:t>F2(R)</a:t>
            </a:r>
            <a:r>
              <a:rPr lang="fa-IR" sz="2800" dirty="0" smtClean="0">
                <a:solidFill>
                  <a:srgbClr val="0000FF"/>
                </a:solidFill>
                <a:cs typeface="B Koodak" pitchFamily="2" charset="-78"/>
              </a:rPr>
              <a:t> تابع فاصله</a:t>
            </a:r>
            <a:r>
              <a:rPr lang="en-US" sz="2800" dirty="0" smtClean="0">
                <a:solidFill>
                  <a:srgbClr val="C00000"/>
                </a:solidFill>
                <a:cs typeface="B Koodak" pitchFamily="2" charset="-78"/>
              </a:rPr>
              <a:t>R </a:t>
            </a:r>
            <a:r>
              <a:rPr lang="fa-IR" sz="2800" dirty="0" smtClean="0">
                <a:solidFill>
                  <a:srgbClr val="0000FF"/>
                </a:solidFill>
                <a:cs typeface="B Koodak" pitchFamily="2" charset="-78"/>
              </a:rPr>
              <a:t> ، </a:t>
            </a:r>
            <a:r>
              <a:rPr lang="en-US" sz="2800" dirty="0" smtClean="0">
                <a:solidFill>
                  <a:srgbClr val="C00000"/>
                </a:solidFill>
                <a:cs typeface="B Koodak" pitchFamily="2" charset="-78"/>
              </a:rPr>
              <a:t>F3(M,R)</a:t>
            </a:r>
            <a:r>
              <a:rPr lang="fa-IR" sz="2800" dirty="0" smtClean="0">
                <a:solidFill>
                  <a:srgbClr val="0000FF"/>
                </a:solidFill>
                <a:cs typeface="B Koodak" pitchFamily="2" charset="-78"/>
              </a:rPr>
              <a:t>تابع ارتباط </a:t>
            </a:r>
            <a:r>
              <a:rPr lang="en-US" sz="2800" dirty="0">
                <a:solidFill>
                  <a:srgbClr val="C00000"/>
                </a:solidFill>
                <a:cs typeface="B Koodak" pitchFamily="2" charset="-78"/>
              </a:rPr>
              <a:t>M</a:t>
            </a:r>
            <a:r>
              <a:rPr lang="fa-IR" sz="2800" dirty="0" smtClean="0">
                <a:solidFill>
                  <a:srgbClr val="0000FF"/>
                </a:solidFill>
                <a:cs typeface="B Koodak" pitchFamily="2" charset="-78"/>
              </a:rPr>
              <a:t> و </a:t>
            </a:r>
            <a:r>
              <a:rPr lang="en-US" sz="2800" dirty="0">
                <a:solidFill>
                  <a:srgbClr val="C00000"/>
                </a:solidFill>
                <a:cs typeface="B Koodak" pitchFamily="2" charset="-78"/>
              </a:rPr>
              <a:t>R</a:t>
            </a:r>
            <a:r>
              <a:rPr lang="fa-IR" sz="2800" dirty="0" smtClean="0">
                <a:solidFill>
                  <a:srgbClr val="0000FF"/>
                </a:solidFill>
                <a:cs typeface="B Koodak" pitchFamily="2" charset="-78"/>
              </a:rPr>
              <a:t> برای منبع لرزه تا ساختگاه و </a:t>
            </a:r>
            <a:r>
              <a:rPr lang="en-US" sz="2800" dirty="0" smtClean="0">
                <a:solidFill>
                  <a:srgbClr val="C00000"/>
                </a:solidFill>
                <a:cs typeface="B Koodak" pitchFamily="2" charset="-78"/>
              </a:rPr>
              <a:t>F4(Pi)</a:t>
            </a:r>
            <a:r>
              <a:rPr lang="fa-IR" sz="2800" dirty="0" smtClean="0">
                <a:solidFill>
                  <a:srgbClr val="0000FF"/>
                </a:solidFill>
                <a:cs typeface="B Koodak" pitchFamily="2" charset="-78"/>
              </a:rPr>
              <a:t> تابع ویژگی زلزله، مسیر لغزه، آثار ساختگاه و </a:t>
            </a:r>
            <a:r>
              <a:rPr lang="el-GR" sz="2800" dirty="0" smtClean="0">
                <a:solidFill>
                  <a:srgbClr val="C00000"/>
                </a:solidFill>
                <a:cs typeface="B Koodak" pitchFamily="2" charset="-78"/>
              </a:rPr>
              <a:t>ε</a:t>
            </a:r>
            <a:r>
              <a:rPr lang="fa-IR" sz="2800" dirty="0" smtClean="0">
                <a:solidFill>
                  <a:srgbClr val="0000FF"/>
                </a:solidFill>
                <a:cs typeface="B Koodak" pitchFamily="2" charset="-78"/>
              </a:rPr>
              <a:t> متغیر ارائه عدم قطعیت در </a:t>
            </a:r>
            <a:r>
              <a:rPr lang="en-US" sz="2800" dirty="0">
                <a:solidFill>
                  <a:srgbClr val="C00000"/>
                </a:solidFill>
                <a:cs typeface="B Koodak" pitchFamily="2" charset="-78"/>
              </a:rPr>
              <a:t>Y</a:t>
            </a:r>
            <a:r>
              <a:rPr lang="fa-IR" sz="2800" dirty="0" smtClean="0">
                <a:solidFill>
                  <a:srgbClr val="0000FF"/>
                </a:solidFill>
                <a:cs typeface="B Koodak" pitchFamily="2" charset="-78"/>
              </a:rPr>
              <a:t>  می باشند.</a:t>
            </a:r>
            <a:endParaRPr lang="en-US" sz="2800" dirty="0">
              <a:solidFill>
                <a:srgbClr val="C00000"/>
              </a:solidFill>
              <a:cs typeface="B Koodak" pitchFamily="2" charset="-78"/>
            </a:endParaRPr>
          </a:p>
          <a:p>
            <a:pPr marL="0" indent="0" algn="r" rtl="1">
              <a:buNone/>
            </a:pPr>
            <a:r>
              <a:rPr lang="fa-IR" sz="2800" dirty="0" smtClean="0">
                <a:solidFill>
                  <a:srgbClr val="C00000"/>
                </a:solidFill>
                <a:cs typeface="B Koodak" pitchFamily="2" charset="-78"/>
              </a:rPr>
              <a:t>اساس این محاسبات آخرین زلزله های منطقه و تاریخچه آنهاست.</a:t>
            </a:r>
          </a:p>
          <a:p>
            <a:pPr marL="0" indent="0" algn="r" rtl="1">
              <a:buNone/>
            </a:pPr>
            <a:r>
              <a:rPr lang="fa-IR" sz="2800" dirty="0" smtClean="0">
                <a:solidFill>
                  <a:srgbClr val="C00000"/>
                </a:solidFill>
                <a:cs typeface="B Koodak" pitchFamily="2" charset="-78"/>
              </a:rPr>
              <a:t>براساس کمپبل و بزرگنیا (2008) و مطابق شکل بعدی، ضریب وزنه در رابطه هر زوال برای دو جهت افقی و قائم:        </a:t>
            </a:r>
            <a:r>
              <a:rPr lang="fa-IR" sz="2800" dirty="0" smtClean="0">
                <a:solidFill>
                  <a:srgbClr val="0000FF"/>
                </a:solidFill>
                <a:cs typeface="B Koodak" pitchFamily="2" charset="-78"/>
              </a:rPr>
              <a:t>افقی  20%=  5/ 100%  </a:t>
            </a:r>
          </a:p>
          <a:p>
            <a:pPr marL="0" indent="0" algn="r" rtl="1">
              <a:buNone/>
            </a:pPr>
            <a:r>
              <a:rPr lang="fa-IR" sz="2800" dirty="0" smtClean="0">
                <a:solidFill>
                  <a:srgbClr val="0000FF"/>
                </a:solidFill>
                <a:cs typeface="B Koodak" pitchFamily="2" charset="-78"/>
              </a:rPr>
              <a:t>و قائم 33/3%=  3/ </a:t>
            </a:r>
            <a:r>
              <a:rPr lang="fa-IR" sz="2800" dirty="0">
                <a:solidFill>
                  <a:srgbClr val="0000FF"/>
                </a:solidFill>
                <a:cs typeface="B Koodak" pitchFamily="2" charset="-78"/>
              </a:rPr>
              <a:t>100%  </a:t>
            </a:r>
          </a:p>
          <a:p>
            <a:pPr marL="0" indent="0" algn="r" rtl="1">
              <a:buNone/>
            </a:pPr>
            <a:endParaRPr lang="en-US" sz="2800" dirty="0" smtClean="0">
              <a:solidFill>
                <a:srgbClr val="C00000"/>
              </a:solidFill>
              <a:cs typeface="B Koodak" pitchFamily="2" charset="-78"/>
            </a:endParaRPr>
          </a:p>
        </p:txBody>
      </p:sp>
      <p:pic>
        <p:nvPicPr>
          <p:cNvPr id="788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33600"/>
            <a:ext cx="61277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92165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چرخه تنطیم مراجع برای الگوی زوال موج زلزله</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pic>
        <p:nvPicPr>
          <p:cNvPr id="798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4" y="2212974"/>
            <a:ext cx="9072376" cy="4608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92165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دلایل انتخاب الگو برای تاریخچه ساختگاه بستر </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7389813" cy="276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8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02000"/>
            <a:ext cx="7389813" cy="363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92165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pPr algn="l"/>
            <a:r>
              <a:rPr lang="fa-IR" sz="2400" dirty="0" smtClean="0">
                <a:cs typeface="B Koodak" pitchFamily="2" charset="-78"/>
              </a:rPr>
              <a:t>طراحی مخاطره و تعیین تاریخچه ساختگاه بستر یک سد</a:t>
            </a:r>
            <a:endParaRPr lang="en-US" sz="24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3898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49300"/>
            <a:ext cx="7339013"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92165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مشخصات عمومی روابط زوال در الگو </a:t>
            </a:r>
            <a:endParaRPr lang="en-US" dirty="0">
              <a:cs typeface="B Koodak" pitchFamily="2" charset="-78"/>
            </a:endParaRPr>
          </a:p>
        </p:txBody>
      </p:sp>
      <p:sp>
        <p:nvSpPr>
          <p:cNvPr id="3" name="Content Placeholder 2"/>
          <p:cNvSpPr>
            <a:spLocks noGrp="1"/>
          </p:cNvSpPr>
          <p:nvPr>
            <p:ph idx="1"/>
          </p:nvPr>
        </p:nvSpPr>
        <p:spPr>
          <a:xfrm>
            <a:off x="650471" y="685800"/>
            <a:ext cx="8229600" cy="4525963"/>
          </a:xfrm>
        </p:spPr>
        <p:txBody>
          <a:bodyPr/>
          <a:lstStyle/>
          <a:p>
            <a:pPr algn="r" rtl="1"/>
            <a:r>
              <a:rPr lang="fa-IR" dirty="0" smtClean="0">
                <a:solidFill>
                  <a:srgbClr val="C00000"/>
                </a:solidFill>
                <a:cs typeface="B Koodak" pitchFamily="2" charset="-78"/>
              </a:rPr>
              <a:t>.</a:t>
            </a:r>
            <a:endParaRPr lang="en-US" dirty="0">
              <a:solidFill>
                <a:srgbClr val="C00000"/>
              </a:solidFill>
              <a:cs typeface="B Koodak" pitchFamily="2" charset="-78"/>
            </a:endParaRPr>
          </a:p>
        </p:txBody>
      </p:sp>
      <p:pic>
        <p:nvPicPr>
          <p:cNvPr id="829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326845" cy="621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تعاریف فواصل مرکز و کانون زلزله تا ساختگاه </a:t>
            </a:r>
            <a:endParaRPr lang="en-US" dirty="0">
              <a:cs typeface="B Koodak" pitchFamily="2" charset="-78"/>
            </a:endParaRPr>
          </a:p>
        </p:txBody>
      </p:sp>
      <p:sp>
        <p:nvSpPr>
          <p:cNvPr id="3" name="Content Placeholder 2"/>
          <p:cNvSpPr>
            <a:spLocks noGrp="1"/>
          </p:cNvSpPr>
          <p:nvPr>
            <p:ph idx="1"/>
          </p:nvPr>
        </p:nvSpPr>
        <p:spPr>
          <a:xfrm>
            <a:off x="650471" y="685800"/>
            <a:ext cx="8229600" cy="4525963"/>
          </a:xfrm>
        </p:spPr>
        <p:txBody>
          <a:bodyPr/>
          <a:lstStyle/>
          <a:p>
            <a:pPr algn="r" rtl="1"/>
            <a:r>
              <a:rPr lang="fa-IR" dirty="0" smtClean="0">
                <a:solidFill>
                  <a:srgbClr val="C00000"/>
                </a:solidFill>
                <a:cs typeface="B Koodak" pitchFamily="2" charset="-78"/>
              </a:rPr>
              <a:t>.</a:t>
            </a:r>
            <a:endParaRPr lang="en-US" dirty="0">
              <a:solidFill>
                <a:srgbClr val="C00000"/>
              </a:solidFill>
              <a:cs typeface="B Koodak" pitchFamily="2" charset="-78"/>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799" y="762000"/>
            <a:ext cx="7516813" cy="6065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pPr rtl="1"/>
            <a:r>
              <a:rPr lang="fa-IR" dirty="0" smtClean="0">
                <a:cs typeface="B Koodak" pitchFamily="2" charset="-78"/>
              </a:rPr>
              <a:t>تحلیل خطر لرزه ای (</a:t>
            </a:r>
            <a:r>
              <a:rPr lang="en-US" dirty="0" smtClean="0">
                <a:cs typeface="B Koodak" pitchFamily="2" charset="-78"/>
              </a:rPr>
              <a:t>PSHA</a:t>
            </a:r>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650471" y="685800"/>
            <a:ext cx="8229600" cy="4525963"/>
          </a:xfrm>
        </p:spPr>
        <p:txBody>
          <a:bodyPr/>
          <a:lstStyle/>
          <a:p>
            <a:pPr algn="r" rtl="1"/>
            <a:r>
              <a:rPr lang="fa-IR" dirty="0" smtClean="0">
                <a:solidFill>
                  <a:srgbClr val="C00000"/>
                </a:solidFill>
                <a:cs typeface="B Koodak" pitchFamily="2" charset="-78"/>
              </a:rPr>
              <a:t>.</a:t>
            </a:r>
            <a:endParaRPr lang="en-US" dirty="0">
              <a:solidFill>
                <a:srgbClr val="C00000"/>
              </a:solidFill>
              <a:cs typeface="B Koodak" pitchFamily="2" charset="-78"/>
            </a:endParaRPr>
          </a:p>
        </p:txBody>
      </p:sp>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7389813"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883920" y="15240"/>
            <a:ext cx="8229600" cy="4525963"/>
          </a:xfrm>
        </p:spPr>
        <p:txBody>
          <a:bodyPr>
            <a:normAutofit/>
          </a:bodyPr>
          <a:lstStyle/>
          <a:p>
            <a:pPr marL="0" indent="0" algn="r" rtl="1">
              <a:buNone/>
            </a:pPr>
            <a:r>
              <a:rPr lang="fa-IR" sz="2800" dirty="0" smtClean="0">
                <a:solidFill>
                  <a:srgbClr val="C00000"/>
                </a:solidFill>
                <a:cs typeface="B Koodak" pitchFamily="2" charset="-78"/>
              </a:rPr>
              <a:t>الگوی خطوط </a:t>
            </a:r>
          </a:p>
          <a:p>
            <a:pPr marL="0" indent="0" algn="r" rtl="1">
              <a:buNone/>
            </a:pPr>
            <a:r>
              <a:rPr lang="fa-IR" sz="2800" dirty="0" smtClean="0">
                <a:solidFill>
                  <a:srgbClr val="C00000"/>
                </a:solidFill>
                <a:cs typeface="B Koodak" pitchFamily="2" charset="-78"/>
              </a:rPr>
              <a:t>گسل و منابع</a:t>
            </a:r>
            <a:endParaRPr lang="en-US" sz="2800" dirty="0">
              <a:solidFill>
                <a:srgbClr val="C00000"/>
              </a:solidFill>
              <a:cs typeface="B Koodak" pitchFamily="2" charset="-78"/>
            </a:endParaRPr>
          </a:p>
        </p:txBody>
      </p:sp>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8300" y="1371600"/>
            <a:ext cx="1155700"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 y="0"/>
            <a:ext cx="662747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914400" y="0"/>
            <a:ext cx="8229600" cy="4525963"/>
          </a:xfrm>
        </p:spPr>
        <p:txBody>
          <a:bodyPr>
            <a:normAutofit/>
          </a:bodyPr>
          <a:lstStyle/>
          <a:p>
            <a:pPr marL="0" indent="0" algn="r" rtl="1">
              <a:buNone/>
            </a:pPr>
            <a:r>
              <a:rPr lang="fa-IR" sz="2400" dirty="0" smtClean="0">
                <a:solidFill>
                  <a:srgbClr val="C00000"/>
                </a:solidFill>
                <a:cs typeface="B Koodak" pitchFamily="2" charset="-78"/>
              </a:rPr>
              <a:t>گسل ها</a:t>
            </a:r>
          </a:p>
          <a:p>
            <a:pPr marL="0" indent="0" algn="r" rtl="1">
              <a:buNone/>
            </a:pPr>
            <a:r>
              <a:rPr lang="fa-IR" sz="2400" dirty="0" smtClean="0">
                <a:solidFill>
                  <a:srgbClr val="C00000"/>
                </a:solidFill>
                <a:cs typeface="B Koodak" pitchFamily="2" charset="-78"/>
              </a:rPr>
              <a:t>تا شعاع</a:t>
            </a:r>
          </a:p>
          <a:p>
            <a:pPr marL="0" indent="0" algn="r" rtl="1">
              <a:buNone/>
            </a:pPr>
            <a:r>
              <a:rPr lang="fa-IR" sz="2400" dirty="0" smtClean="0">
                <a:solidFill>
                  <a:srgbClr val="C00000"/>
                </a:solidFill>
                <a:cs typeface="B Koodak" pitchFamily="2" charset="-78"/>
              </a:rPr>
              <a:t>30 کیلو</a:t>
            </a:r>
          </a:p>
          <a:p>
            <a:pPr marL="0" indent="0" algn="r" rtl="1">
              <a:buNone/>
            </a:pPr>
            <a:r>
              <a:rPr lang="fa-IR" sz="2400" dirty="0" smtClean="0">
                <a:solidFill>
                  <a:srgbClr val="C00000"/>
                </a:solidFill>
                <a:cs typeface="B Koodak" pitchFamily="2" charset="-78"/>
              </a:rPr>
              <a:t>متر</a:t>
            </a:r>
            <a:endParaRPr lang="en-US" sz="2400" dirty="0">
              <a:solidFill>
                <a:srgbClr val="C00000"/>
              </a:solidFill>
              <a:cs typeface="B Koodak" pitchFamily="2" charset="-78"/>
            </a:endParaRPr>
          </a:p>
        </p:txBody>
      </p:sp>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3870" y="1905000"/>
            <a:ext cx="1032933"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1"/>
            <a:ext cx="6310602" cy="684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0"/>
            <a:ext cx="9144000" cy="4525963"/>
          </a:xfrm>
        </p:spPr>
        <p:txBody>
          <a:bodyPr>
            <a:normAutofit/>
          </a:bodyPr>
          <a:lstStyle/>
          <a:p>
            <a:pPr marL="0" indent="0" algn="r" rtl="1">
              <a:buNone/>
            </a:pPr>
            <a:r>
              <a:rPr lang="fa-IR" sz="2800" dirty="0" smtClean="0">
                <a:solidFill>
                  <a:srgbClr val="C00000"/>
                </a:solidFill>
                <a:cs typeface="B Koodak" pitchFamily="2" charset="-78"/>
              </a:rPr>
              <a:t>به این ترتیب مقدار نسبت حرکت آزاد سطح زمین به بستر (           ) بوده که در صورتیکه بستر سنگی به سطح زمین برسد یکسانی حرکت حاکم است.  </a:t>
            </a:r>
            <a:r>
              <a:rPr lang="fa-IR" sz="2800" dirty="0" smtClean="0">
                <a:solidFill>
                  <a:srgbClr val="7030A0"/>
                </a:solidFill>
                <a:cs typeface="B Koodak" pitchFamily="2" charset="-78"/>
              </a:rPr>
              <a:t>با نزدیک شدن (       )  به (            ) مخرج معادله صفر شده که بیانگر میل به بینهایت یا تشدید مطابق شکل است. </a:t>
            </a:r>
            <a:endParaRPr lang="en-US" sz="2800" dirty="0">
              <a:solidFill>
                <a:srgbClr val="C00000"/>
              </a:solidFill>
              <a:cs typeface="B Koodak" pitchFamily="2" charset="-78"/>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4319"/>
            <a:ext cx="781050" cy="29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994921"/>
            <a:ext cx="5429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913838"/>
            <a:ext cx="933450" cy="25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2" y="2590800"/>
            <a:ext cx="8921986" cy="4066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12564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pPr rtl="1"/>
            <a:r>
              <a:rPr lang="fa-IR" sz="2800" dirty="0" smtClean="0">
                <a:cs typeface="B Koodak" pitchFamily="2" charset="-78"/>
              </a:rPr>
              <a:t>محاسبه شتاب حداکثر براساس روش احتمال و الگوی نقطه منبع</a:t>
            </a:r>
            <a:endParaRPr lang="en-US" sz="2800" dirty="0">
              <a:cs typeface="B Koodak" pitchFamily="2" charset="-78"/>
            </a:endParaRPr>
          </a:p>
        </p:txBody>
      </p:sp>
      <p:sp>
        <p:nvSpPr>
          <p:cNvPr id="3" name="Content Placeholder 2"/>
          <p:cNvSpPr>
            <a:spLocks noGrp="1"/>
          </p:cNvSpPr>
          <p:nvPr>
            <p:ph idx="1"/>
          </p:nvPr>
        </p:nvSpPr>
        <p:spPr>
          <a:xfrm>
            <a:off x="0" y="533400"/>
            <a:ext cx="9159240" cy="6324600"/>
          </a:xfrm>
        </p:spPr>
        <p:txBody>
          <a:bodyPr>
            <a:normAutofit/>
          </a:bodyPr>
          <a:lstStyle/>
          <a:p>
            <a:pPr marL="0" indent="0" algn="r" rtl="1">
              <a:buNone/>
            </a:pPr>
            <a:r>
              <a:rPr lang="fa-IR" sz="2800" dirty="0" smtClean="0">
                <a:solidFill>
                  <a:srgbClr val="C00000"/>
                </a:solidFill>
                <a:cs typeface="B Koodak" pitchFamily="2" charset="-78"/>
              </a:rPr>
              <a:t>ساده ترین روش برای تحلیل خطرلرزه ای روش </a:t>
            </a:r>
            <a:r>
              <a:rPr lang="fa-IR" sz="2800" dirty="0">
                <a:cs typeface="B Koodak" pitchFamily="2" charset="-78"/>
              </a:rPr>
              <a:t>الگوی نقطه منبع</a:t>
            </a:r>
            <a:r>
              <a:rPr lang="fa-IR" sz="2800" dirty="0" smtClean="0">
                <a:solidFill>
                  <a:srgbClr val="C00000"/>
                </a:solidFill>
                <a:cs typeface="B Koodak" pitchFamily="2" charset="-78"/>
              </a:rPr>
              <a:t> لرزه زلزله با در نظر گرفتن بزرگی، مرکز و عمق کانون زلزله و توابع توزیع مناسب برای </a:t>
            </a:r>
            <a:r>
              <a:rPr lang="fa-IR" sz="2800" dirty="0" smtClean="0">
                <a:cs typeface="B Koodak" pitchFamily="2" charset="-78"/>
              </a:rPr>
              <a:t>محاسبه فراسنج های مؤثر در </a:t>
            </a:r>
            <a:r>
              <a:rPr lang="fa-IR" sz="2800" dirty="0">
                <a:cs typeface="B Koodak" pitchFamily="2" charset="-78"/>
              </a:rPr>
              <a:t>شتاب </a:t>
            </a:r>
            <a:r>
              <a:rPr lang="fa-IR" sz="2800" dirty="0" smtClean="0">
                <a:cs typeface="B Koodak" pitchFamily="2" charset="-78"/>
              </a:rPr>
              <a:t>حداکثر است. </a:t>
            </a: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در الگوی نقطه منبع با انتخاب نقاط حساس و روش تطبیق با سه تابع توزیع گمبل نوع یک (                   ) و یگولاپ و کاوو 1974 نوع 3 (                               </a:t>
            </a:r>
          </a:p>
          <a:p>
            <a:pPr marL="0" indent="0" algn="r" rtl="1">
              <a:buNone/>
            </a:pPr>
            <a:r>
              <a:rPr lang="fa-IR" sz="2800" dirty="0">
                <a:solidFill>
                  <a:srgbClr val="0000FF"/>
                </a:solidFill>
                <a:cs typeface="B Koodak" pitchFamily="2" charset="-78"/>
              </a:rPr>
              <a:t> </a:t>
            </a:r>
            <a:r>
              <a:rPr lang="fa-IR" sz="2800" dirty="0" smtClean="0">
                <a:solidFill>
                  <a:srgbClr val="0000FF"/>
                </a:solidFill>
                <a:cs typeface="B Koodak" pitchFamily="2" charset="-78"/>
              </a:rPr>
              <a:t>                                        ) و هاول 1980 نوع </a:t>
            </a:r>
            <a:r>
              <a:rPr lang="en-US" sz="2800" dirty="0" smtClean="0">
                <a:solidFill>
                  <a:srgbClr val="0000FF"/>
                </a:solidFill>
                <a:cs typeface="B Koodak" pitchFamily="2" charset="-78"/>
              </a:rPr>
              <a:t>S</a:t>
            </a:r>
            <a:r>
              <a:rPr lang="fa-IR" sz="2800" dirty="0" smtClean="0">
                <a:solidFill>
                  <a:srgbClr val="0000FF"/>
                </a:solidFill>
                <a:cs typeface="B Koodak" pitchFamily="2" charset="-78"/>
              </a:rPr>
              <a:t> (                            ) بصورت زیر:</a:t>
            </a:r>
            <a:endParaRPr lang="en-US" sz="2800" dirty="0" smtClean="0">
              <a:solidFill>
                <a:srgbClr val="0000FF"/>
              </a:solidFill>
              <a:cs typeface="B Koodak" pitchFamily="2" charset="-78"/>
            </a:endParaRPr>
          </a:p>
          <a:p>
            <a:pPr marL="0" indent="0" algn="r" rtl="1">
              <a:buNone/>
            </a:pPr>
            <a:r>
              <a:rPr lang="en-US" sz="2800" dirty="0" smtClean="0">
                <a:solidFill>
                  <a:srgbClr val="C00000"/>
                </a:solidFill>
                <a:cs typeface="B Koodak" pitchFamily="2" charset="-78"/>
              </a:rPr>
              <a:t>Y</a:t>
            </a:r>
            <a:r>
              <a:rPr lang="fa-IR" sz="2800" dirty="0" smtClean="0">
                <a:solidFill>
                  <a:srgbClr val="0000FF"/>
                </a:solidFill>
                <a:cs typeface="B Koodak" pitchFamily="2" charset="-78"/>
              </a:rPr>
              <a:t> فراسنج حرکت زمین،</a:t>
            </a:r>
          </a:p>
          <a:p>
            <a:pPr marL="0" indent="0" algn="r" rtl="1">
              <a:buNone/>
            </a:pPr>
            <a:r>
              <a:rPr lang="fa-IR" sz="2800" dirty="0" smtClean="0">
                <a:solidFill>
                  <a:srgbClr val="0000FF"/>
                </a:solidFill>
                <a:cs typeface="B Koodak" pitchFamily="2" charset="-78"/>
              </a:rPr>
              <a:t>با حداکثر</a:t>
            </a:r>
            <a:r>
              <a:rPr lang="en-US" sz="2800" dirty="0" err="1" smtClean="0">
                <a:solidFill>
                  <a:srgbClr val="C00000"/>
                </a:solidFill>
                <a:cs typeface="B Koodak" pitchFamily="2" charset="-78"/>
              </a:rPr>
              <a:t>Y</a:t>
            </a:r>
            <a:r>
              <a:rPr lang="en-US" sz="2800" baseline="-25000" dirty="0" err="1" smtClean="0">
                <a:solidFill>
                  <a:srgbClr val="C00000"/>
                </a:solidFill>
                <a:cs typeface="B Koodak" pitchFamily="2" charset="-78"/>
              </a:rPr>
              <a:t>max</a:t>
            </a:r>
            <a:r>
              <a:rPr lang="fa-IR" sz="2800" dirty="0" smtClean="0">
                <a:solidFill>
                  <a:srgbClr val="0000FF"/>
                </a:solidFill>
                <a:cs typeface="B Koodak" pitchFamily="2" charset="-78"/>
              </a:rPr>
              <a:t>، </a:t>
            </a:r>
            <a:r>
              <a:rPr lang="en-US" sz="2800" dirty="0" err="1" smtClean="0">
                <a:solidFill>
                  <a:srgbClr val="C00000"/>
                </a:solidFill>
                <a:cs typeface="B Koodak" pitchFamily="2" charset="-78"/>
              </a:rPr>
              <a:t>Y</a:t>
            </a:r>
            <a:r>
              <a:rPr lang="en-US" sz="2800" baseline="-25000" dirty="0" err="1" smtClean="0">
                <a:solidFill>
                  <a:srgbClr val="C00000"/>
                </a:solidFill>
                <a:cs typeface="B Koodak" pitchFamily="2" charset="-78"/>
              </a:rPr>
              <a:t>a</a:t>
            </a:r>
            <a:r>
              <a:rPr lang="fa-IR" sz="2800" dirty="0" smtClean="0">
                <a:solidFill>
                  <a:srgbClr val="0000FF"/>
                </a:solidFill>
                <a:cs typeface="B Koodak" pitchFamily="2" charset="-78"/>
              </a:rPr>
              <a:t>خمید</a:t>
            </a:r>
            <a:endParaRPr lang="en-US"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گی</a:t>
            </a:r>
            <a:r>
              <a:rPr lang="en-US" sz="2800" dirty="0" smtClean="0">
                <a:solidFill>
                  <a:srgbClr val="0000FF"/>
                </a:solidFill>
                <a:cs typeface="B Koodak" pitchFamily="2" charset="-78"/>
              </a:rPr>
              <a:t> </a:t>
            </a:r>
            <a:r>
              <a:rPr lang="fa-IR" sz="2800" dirty="0" smtClean="0">
                <a:solidFill>
                  <a:srgbClr val="0000FF"/>
                </a:solidFill>
                <a:cs typeface="B Koodak" pitchFamily="2" charset="-78"/>
              </a:rPr>
              <a:t>درنقطه،                     و</a:t>
            </a:r>
          </a:p>
          <a:p>
            <a:pPr marL="0" indent="0" algn="r" rtl="1">
              <a:buNone/>
            </a:pPr>
            <a:r>
              <a:rPr lang="en-US" sz="2800" dirty="0" smtClean="0">
                <a:solidFill>
                  <a:srgbClr val="C00000"/>
                </a:solidFill>
                <a:cs typeface="B Koodak" pitchFamily="2" charset="-78"/>
              </a:rPr>
              <a:t>B</a:t>
            </a:r>
            <a:r>
              <a:rPr lang="fa-IR" sz="2800" dirty="0" smtClean="0">
                <a:solidFill>
                  <a:srgbClr val="0000FF"/>
                </a:solidFill>
                <a:cs typeface="B Koodak" pitchFamily="2" charset="-78"/>
              </a:rPr>
              <a:t>و </a:t>
            </a:r>
            <a:r>
              <a:rPr lang="en-US" sz="2800" dirty="0" smtClean="0">
                <a:solidFill>
                  <a:srgbClr val="C00000"/>
                </a:solidFill>
                <a:cs typeface="B Koodak" pitchFamily="2" charset="-78"/>
              </a:rPr>
              <a:t>c</a:t>
            </a:r>
            <a:r>
              <a:rPr lang="fa-IR" sz="2800" dirty="0" smtClean="0">
                <a:solidFill>
                  <a:srgbClr val="0000FF"/>
                </a:solidFill>
                <a:cs typeface="B Koodak" pitchFamily="2" charset="-78"/>
              </a:rPr>
              <a:t>ضرائب ثابت میباشند.</a:t>
            </a:r>
            <a:endParaRPr lang="en-US" sz="2800" dirty="0" smtClean="0">
              <a:solidFill>
                <a:srgbClr val="C00000"/>
              </a:solidFill>
              <a:cs typeface="B Koodak" pitchFamily="2" charset="-78"/>
            </a:endParaRPr>
          </a:p>
        </p:txBody>
      </p:sp>
      <p:pic>
        <p:nvPicPr>
          <p:cNvPr id="870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438400"/>
            <a:ext cx="14605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3300" y="2971800"/>
            <a:ext cx="30607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941320"/>
            <a:ext cx="19939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52800"/>
            <a:ext cx="6279676"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76200"/>
            <a:ext cx="10615772" cy="236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1750" y="4953000"/>
            <a:ext cx="12319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15240"/>
            <a:ext cx="9128760" cy="6873240"/>
          </a:xfrm>
        </p:spPr>
        <p:txBody>
          <a:bodyPr>
            <a:normAutofit/>
          </a:bodyPr>
          <a:lstStyle/>
          <a:p>
            <a:pPr marL="0" indent="0" algn="r" rtl="1">
              <a:buNone/>
            </a:pPr>
            <a:r>
              <a:rPr lang="fa-IR" sz="2800" dirty="0">
                <a:solidFill>
                  <a:srgbClr val="C00000"/>
                </a:solidFill>
                <a:cs typeface="B Koodak" pitchFamily="2" charset="-78"/>
              </a:rPr>
              <a:t>برای محاسبه دو ضریب ثابت نمونه های قوی ترین زلزله ها در </a:t>
            </a:r>
            <a:r>
              <a:rPr lang="en-US" sz="2800" dirty="0">
                <a:solidFill>
                  <a:srgbClr val="0000FF"/>
                </a:solidFill>
                <a:cs typeface="B Koodak" pitchFamily="2" charset="-78"/>
              </a:rPr>
              <a:t>n</a:t>
            </a:r>
            <a:r>
              <a:rPr lang="fa-IR" sz="2800" dirty="0">
                <a:solidFill>
                  <a:srgbClr val="C00000"/>
                </a:solidFill>
                <a:cs typeface="B Koodak" pitchFamily="2" charset="-78"/>
              </a:rPr>
              <a:t> سال با فواصل زمانی به ترتیب بزرگی مرتب شده و احتمال </a:t>
            </a:r>
            <a:r>
              <a:rPr lang="fa-IR" sz="2800" dirty="0" smtClean="0">
                <a:solidFill>
                  <a:srgbClr val="C00000"/>
                </a:solidFill>
                <a:cs typeface="B Koodak" pitchFamily="2" charset="-78"/>
              </a:rPr>
              <a:t>هرکدام                       در </a:t>
            </a:r>
          </a:p>
          <a:p>
            <a:pPr marL="0" indent="0" algn="r" rtl="1">
              <a:buNone/>
            </a:pPr>
            <a:r>
              <a:rPr lang="fa-IR" sz="2800" dirty="0" smtClean="0">
                <a:solidFill>
                  <a:srgbClr val="C00000"/>
                </a:solidFill>
                <a:cs typeface="B Koodak" pitchFamily="2" charset="-78"/>
              </a:rPr>
              <a:t>حالیکه  </a:t>
            </a:r>
            <a:r>
              <a:rPr lang="en-US" sz="2800" i="1" dirty="0" err="1">
                <a:solidFill>
                  <a:srgbClr val="0000FF"/>
                </a:solidFill>
                <a:cs typeface="B Koodak" pitchFamily="2" charset="-78"/>
              </a:rPr>
              <a:t>i</a:t>
            </a:r>
            <a:r>
              <a:rPr lang="fa-IR" sz="2800" dirty="0" smtClean="0">
                <a:solidFill>
                  <a:srgbClr val="C00000"/>
                </a:solidFill>
                <a:cs typeface="B Koodak" pitchFamily="2" charset="-78"/>
              </a:rPr>
              <a:t> عدد پواسون است محاسبه می شوند.</a:t>
            </a: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پس از خطی سازی معادلات دو ضریب ثابت به روش حداقل مربعات بین دو مقدار              و </a:t>
            </a:r>
            <a:r>
              <a:rPr lang="en-US" sz="2800" dirty="0" smtClean="0">
                <a:solidFill>
                  <a:srgbClr val="C00000"/>
                </a:solidFill>
                <a:cs typeface="B Koodak" pitchFamily="2" charset="-78"/>
              </a:rPr>
              <a:t>Y</a:t>
            </a:r>
            <a:r>
              <a:rPr lang="fa-IR" sz="2800" dirty="0" smtClean="0">
                <a:solidFill>
                  <a:srgbClr val="0000FF"/>
                </a:solidFill>
                <a:cs typeface="B Koodak" pitchFamily="2" charset="-78"/>
              </a:rPr>
              <a:t> محاسبه می شوند.</a:t>
            </a:r>
            <a:r>
              <a:rPr lang="en-US" sz="2800" dirty="0" smtClean="0">
                <a:solidFill>
                  <a:srgbClr val="0000FF"/>
                </a:solidFill>
                <a:cs typeface="B Koodak" pitchFamily="2" charset="-78"/>
              </a:rPr>
              <a:t>  </a:t>
            </a:r>
            <a:r>
              <a:rPr lang="fa-IR" sz="2800" dirty="0" smtClean="0">
                <a:solidFill>
                  <a:srgbClr val="0000FF"/>
                </a:solidFill>
                <a:cs typeface="B Koodak" pitchFamily="2" charset="-78"/>
              </a:rPr>
              <a:t> مقادیر محاسبه شده تا شعاع 120 کیلومتری در جدول زیر آمده است:</a:t>
            </a:r>
            <a:endParaRPr lang="en-US" sz="2800" dirty="0">
              <a:solidFill>
                <a:srgbClr val="C00000"/>
              </a:solidFill>
              <a:cs typeface="B Koodak" pitchFamily="2" charset="-78"/>
            </a:endParaRPr>
          </a:p>
          <a:p>
            <a:pPr marL="0" indent="0" algn="r" rtl="1">
              <a:buNone/>
            </a:pPr>
            <a:endParaRPr lang="en-US" sz="2800" dirty="0">
              <a:solidFill>
                <a:srgbClr val="C00000"/>
              </a:solidFill>
              <a:cs typeface="B Koodak" pitchFamily="2" charset="-78"/>
            </a:endParaRPr>
          </a:p>
        </p:txBody>
      </p:sp>
      <p:pic>
        <p:nvPicPr>
          <p:cNvPr id="880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468" y="533400"/>
            <a:ext cx="1546412"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981200"/>
            <a:ext cx="9906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09" y="3429000"/>
            <a:ext cx="9015718"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pPr rtl="1"/>
            <a:r>
              <a:rPr lang="fa-IR" sz="2800" dirty="0" smtClean="0">
                <a:cs typeface="B Koodak" pitchFamily="2" charset="-78"/>
              </a:rPr>
              <a:t>جدول محاسبات شتاب حداکثر</a:t>
            </a:r>
            <a:r>
              <a:rPr lang="en-US" sz="2800" dirty="0" smtClean="0">
                <a:cs typeface="B Koodak" pitchFamily="2" charset="-78"/>
              </a:rPr>
              <a:t> </a:t>
            </a:r>
            <a:r>
              <a:rPr lang="fa-IR" sz="2800" dirty="0" smtClean="0">
                <a:cs typeface="B Koodak" pitchFamily="2" charset="-78"/>
              </a:rPr>
              <a:t>افقی با برنامه </a:t>
            </a:r>
            <a:r>
              <a:rPr lang="en-US" sz="2800" dirty="0" smtClean="0">
                <a:cs typeface="B Koodak" pitchFamily="2" charset="-78"/>
              </a:rPr>
              <a:t>SEISRISK-III</a:t>
            </a:r>
            <a:endParaRPr lang="en-US" sz="2800" dirty="0">
              <a:cs typeface="B Koodak" pitchFamily="2" charset="-78"/>
            </a:endParaRPr>
          </a:p>
        </p:txBody>
      </p:sp>
      <p:sp>
        <p:nvSpPr>
          <p:cNvPr id="3" name="Content Placeholder 2"/>
          <p:cNvSpPr>
            <a:spLocks noGrp="1"/>
          </p:cNvSpPr>
          <p:nvPr>
            <p:ph idx="1"/>
          </p:nvPr>
        </p:nvSpPr>
        <p:spPr>
          <a:xfrm>
            <a:off x="650471" y="685800"/>
            <a:ext cx="8229600" cy="4525963"/>
          </a:xfrm>
        </p:spPr>
        <p:txBody>
          <a:bodyPr/>
          <a:lstStyle/>
          <a:p>
            <a:pPr algn="r" rtl="1"/>
            <a:r>
              <a:rPr lang="fa-IR" dirty="0" smtClean="0">
                <a:solidFill>
                  <a:srgbClr val="C00000"/>
                </a:solidFill>
                <a:cs typeface="B Koodak" pitchFamily="2" charset="-78"/>
              </a:rPr>
              <a:t>.</a:t>
            </a:r>
            <a:endParaRPr lang="en-US" dirty="0">
              <a:solidFill>
                <a:srgbClr val="C00000"/>
              </a:solidFill>
              <a:cs typeface="B Koodak" pitchFamily="2" charset="-78"/>
            </a:endParaRPr>
          </a:p>
        </p:txBody>
      </p:sp>
      <p:pic>
        <p:nvPicPr>
          <p:cNvPr id="89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 y="673100"/>
            <a:ext cx="7770813" cy="618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pPr rtl="1"/>
            <a:r>
              <a:rPr lang="fa-IR" sz="2800" dirty="0" smtClean="0">
                <a:cs typeface="B Koodak" pitchFamily="2" charset="-78"/>
              </a:rPr>
              <a:t>جدول محاسبات شتاب حداکثر</a:t>
            </a:r>
            <a:r>
              <a:rPr lang="en-US" sz="2800" dirty="0" smtClean="0">
                <a:cs typeface="B Koodak" pitchFamily="2" charset="-78"/>
              </a:rPr>
              <a:t> </a:t>
            </a:r>
            <a:r>
              <a:rPr lang="fa-IR" sz="2800" dirty="0" smtClean="0">
                <a:cs typeface="B Koodak" pitchFamily="2" charset="-78"/>
              </a:rPr>
              <a:t>قائم با برنامه </a:t>
            </a:r>
            <a:r>
              <a:rPr lang="en-US" sz="2800" dirty="0" smtClean="0">
                <a:cs typeface="B Koodak" pitchFamily="2" charset="-78"/>
              </a:rPr>
              <a:t>SEISRISK-III</a:t>
            </a:r>
            <a:endParaRPr lang="en-US" sz="2800" dirty="0">
              <a:cs typeface="B Koodak" pitchFamily="2" charset="-78"/>
            </a:endParaRPr>
          </a:p>
        </p:txBody>
      </p:sp>
      <p:sp>
        <p:nvSpPr>
          <p:cNvPr id="3" name="Content Placeholder 2"/>
          <p:cNvSpPr>
            <a:spLocks noGrp="1"/>
          </p:cNvSpPr>
          <p:nvPr>
            <p:ph idx="1"/>
          </p:nvPr>
        </p:nvSpPr>
        <p:spPr>
          <a:xfrm>
            <a:off x="650471" y="685800"/>
            <a:ext cx="8229600" cy="4525963"/>
          </a:xfrm>
        </p:spPr>
        <p:txBody>
          <a:bodyPr/>
          <a:lstStyle/>
          <a:p>
            <a:pPr algn="r" rtl="1"/>
            <a:r>
              <a:rPr lang="fa-IR" dirty="0" smtClean="0">
                <a:solidFill>
                  <a:srgbClr val="C00000"/>
                </a:solidFill>
                <a:cs typeface="B Koodak" pitchFamily="2" charset="-78"/>
              </a:rPr>
              <a:t>.</a:t>
            </a:r>
            <a:endParaRPr lang="en-US" dirty="0">
              <a:solidFill>
                <a:srgbClr val="C00000"/>
              </a:solidFill>
              <a:cs typeface="B Koodak" pitchFamily="2" charset="-78"/>
            </a:endParaRPr>
          </a:p>
        </p:txBody>
      </p:sp>
      <p:pic>
        <p:nvPicPr>
          <p:cNvPr id="901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01" y="533400"/>
            <a:ext cx="7226694" cy="628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214020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0"/>
            <a:ext cx="8229600" cy="1600200"/>
          </a:xfrm>
        </p:spPr>
        <p:txBody>
          <a:bodyPr>
            <a:noAutofit/>
          </a:bodyPr>
          <a:lstStyle/>
          <a:p>
            <a:pPr algn="r" rtl="1"/>
            <a:r>
              <a:rPr lang="fa-IR" sz="2800" dirty="0" smtClean="0">
                <a:cs typeface="B Koodak" pitchFamily="2" charset="-78"/>
              </a:rPr>
              <a:t>نمودار  </a:t>
            </a:r>
            <a:r>
              <a:rPr lang="fa-IR" sz="2800" dirty="0">
                <a:cs typeface="B Koodak" pitchFamily="2" charset="-78"/>
              </a:rPr>
              <a:t>شتاب </a:t>
            </a:r>
            <a:r>
              <a:rPr lang="fa-IR" sz="2800" dirty="0" smtClean="0">
                <a:cs typeface="B Koodak" pitchFamily="2" charset="-78"/>
              </a:rPr>
              <a:t>حداکثرافقی</a:t>
            </a:r>
            <a:br>
              <a:rPr lang="fa-IR" sz="2800" dirty="0" smtClean="0">
                <a:cs typeface="B Koodak" pitchFamily="2" charset="-78"/>
              </a:rPr>
            </a:br>
            <a:r>
              <a:rPr lang="fa-IR" sz="2800" dirty="0" smtClean="0">
                <a:cs typeface="B Koodak" pitchFamily="2" charset="-78"/>
              </a:rPr>
              <a:t> و</a:t>
            </a:r>
            <a:r>
              <a:rPr lang="en-US" sz="2800" dirty="0" smtClean="0">
                <a:cs typeface="B Koodak" pitchFamily="2" charset="-78"/>
              </a:rPr>
              <a:t> </a:t>
            </a:r>
            <a:r>
              <a:rPr lang="fa-IR" sz="2800" dirty="0">
                <a:cs typeface="B Koodak" pitchFamily="2" charset="-78"/>
              </a:rPr>
              <a:t>قائم </a:t>
            </a:r>
            <a:r>
              <a:rPr lang="fa-IR" sz="2800" dirty="0" smtClean="0">
                <a:cs typeface="B Koodak" pitchFamily="2" charset="-78"/>
              </a:rPr>
              <a:t>برحسب دوره باز</a:t>
            </a:r>
            <a:br>
              <a:rPr lang="fa-IR" sz="2800" dirty="0" smtClean="0">
                <a:cs typeface="B Koodak" pitchFamily="2" charset="-78"/>
              </a:rPr>
            </a:br>
            <a:r>
              <a:rPr lang="fa-IR" sz="2800" dirty="0" smtClean="0">
                <a:cs typeface="B Koodak" pitchFamily="2" charset="-78"/>
              </a:rPr>
              <a:t>گشت</a:t>
            </a:r>
            <a:endParaRPr lang="en-US" sz="2800" dirty="0">
              <a:cs typeface="B Koodak" pitchFamily="2" charset="-78"/>
            </a:endParaRPr>
          </a:p>
        </p:txBody>
      </p:sp>
      <p:sp>
        <p:nvSpPr>
          <p:cNvPr id="3" name="Content Placeholder 2"/>
          <p:cNvSpPr>
            <a:spLocks noGrp="1"/>
          </p:cNvSpPr>
          <p:nvPr>
            <p:ph idx="1"/>
          </p:nvPr>
        </p:nvSpPr>
        <p:spPr>
          <a:xfrm>
            <a:off x="650471" y="685800"/>
            <a:ext cx="8229600" cy="4525963"/>
          </a:xfrm>
        </p:spPr>
        <p:txBody>
          <a:bodyPr/>
          <a:lstStyle/>
          <a:p>
            <a:pPr algn="r" rtl="1"/>
            <a:r>
              <a:rPr lang="fa-IR" dirty="0" smtClean="0">
                <a:solidFill>
                  <a:srgbClr val="C00000"/>
                </a:solidFill>
                <a:cs typeface="B Koodak" pitchFamily="2" charset="-78"/>
              </a:rPr>
              <a:t>.</a:t>
            </a:r>
            <a:endParaRPr lang="en-US" dirty="0">
              <a:solidFill>
                <a:srgbClr val="C00000"/>
              </a:solidFill>
              <a:cs typeface="B Koodak" pitchFamily="2" charset="-78"/>
            </a:endParaRPr>
          </a:p>
        </p:txBody>
      </p:sp>
      <p:pic>
        <p:nvPicPr>
          <p:cNvPr id="911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93050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650471" y="685800"/>
            <a:ext cx="8229600" cy="4525963"/>
          </a:xfrm>
        </p:spPr>
        <p:txBody>
          <a:bodyPr/>
          <a:lstStyle/>
          <a:p>
            <a:pPr algn="r" rtl="1"/>
            <a:r>
              <a:rPr lang="fa-IR" dirty="0" smtClean="0">
                <a:solidFill>
                  <a:srgbClr val="C00000"/>
                </a:solidFill>
                <a:cs typeface="B Koodak" pitchFamily="2" charset="-78"/>
              </a:rPr>
              <a:t>.</a:t>
            </a:r>
            <a:endParaRPr lang="en-US" dirty="0">
              <a:solidFill>
                <a:srgbClr val="C00000"/>
              </a:solidFill>
              <a:cs typeface="B Koodak" pitchFamily="2" charset="-78"/>
            </a:endParaRPr>
          </a:p>
        </p:txBody>
      </p:sp>
      <p:pic>
        <p:nvPicPr>
          <p:cNvPr id="921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0"/>
            <a:ext cx="8365588"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 y="1295399"/>
            <a:ext cx="7604760" cy="103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محاسبه شتاب حداکثرزمین به روش قطعی</a:t>
            </a:r>
            <a:endParaRPr lang="en-US"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smtClean="0">
                <a:solidFill>
                  <a:srgbClr val="C00000"/>
                </a:solidFill>
                <a:cs typeface="B Koodak" pitchFamily="2" charset="-78"/>
              </a:rPr>
              <a:t>دراین روش حداکثر شتاب زمین براساس قطعیت و مستندات موجود از لرزه های محلی محاسبه می شود. مراحل اجرای کار بصورت زیر است:</a:t>
            </a: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1- شناسایی مشخصات منابع تولیدموج در نزدیک ترین گسل ها به محل ساختگاه</a:t>
            </a:r>
          </a:p>
          <a:p>
            <a:pPr marL="0" indent="0" algn="r" rtl="1">
              <a:buNone/>
            </a:pPr>
            <a:r>
              <a:rPr lang="fa-IR" sz="2800" dirty="0" smtClean="0">
                <a:solidFill>
                  <a:srgbClr val="0000FF"/>
                </a:solidFill>
                <a:cs typeface="B Koodak" pitchFamily="2" charset="-78"/>
              </a:rPr>
              <a:t>2- انتخاب زلزله کنترل کننده برای طرح (بزرگترین زلزله محتمل در بدترین شرائط)</a:t>
            </a:r>
          </a:p>
          <a:p>
            <a:pPr marL="0" indent="0" algn="r" rtl="1">
              <a:buNone/>
            </a:pPr>
            <a:r>
              <a:rPr lang="fa-IR" sz="2800" dirty="0" smtClean="0">
                <a:solidFill>
                  <a:srgbClr val="0000FF"/>
                </a:solidFill>
                <a:cs typeface="B Koodak" pitchFamily="2" charset="-78"/>
              </a:rPr>
              <a:t>3- انتخاب قوی ترین الگوی رابطه زوال برای حرکت زمین </a:t>
            </a:r>
          </a:p>
          <a:p>
            <a:pPr marL="0" indent="0" algn="r" rtl="1">
              <a:buNone/>
            </a:pPr>
            <a:r>
              <a:rPr lang="fa-IR" sz="2800" dirty="0" smtClean="0">
                <a:solidFill>
                  <a:srgbClr val="0000FF"/>
                </a:solidFill>
                <a:cs typeface="B Koodak" pitchFamily="2" charset="-78"/>
              </a:rPr>
              <a:t>4- تعریف خطرپذیری مناسب طرح برای کنترل زلزله</a:t>
            </a:r>
            <a:endParaRPr lang="fa-IR" sz="2800" dirty="0" smtClean="0">
              <a:solidFill>
                <a:srgbClr val="C00000"/>
              </a:solidFill>
              <a:cs typeface="B Koodak" pitchFamily="2" charset="-78"/>
            </a:endParaRPr>
          </a:p>
          <a:p>
            <a:pPr marL="0" indent="0" algn="r" rtl="1">
              <a:buNone/>
            </a:pPr>
            <a:r>
              <a:rPr lang="fa-IR" sz="2800" dirty="0" smtClean="0">
                <a:solidFill>
                  <a:srgbClr val="C00000"/>
                </a:solidFill>
                <a:cs typeface="B Koodak" pitchFamily="2" charset="-78"/>
              </a:rPr>
              <a:t>از محاسن و معایب این روش :</a:t>
            </a:r>
          </a:p>
          <a:p>
            <a:pPr marL="0" indent="0" algn="r" rtl="1">
              <a:buNone/>
            </a:pPr>
            <a:r>
              <a:rPr lang="fa-IR" sz="2800" dirty="0" smtClean="0">
                <a:solidFill>
                  <a:srgbClr val="C00000"/>
                </a:solidFill>
                <a:cs typeface="B Koodak" pitchFamily="2" charset="-78"/>
              </a:rPr>
              <a:t>- آسان بودن روش، - محافظه کارانه بودن پاسخ ها، - </a:t>
            </a:r>
            <a:r>
              <a:rPr lang="fa-IR" sz="2800" dirty="0" smtClean="0">
                <a:solidFill>
                  <a:srgbClr val="FF0000"/>
                </a:solidFill>
                <a:cs typeface="B Koodak" pitchFamily="2" charset="-78"/>
              </a:rPr>
              <a:t>اغلب شدیدترین زلزله ها بر روی گسل های ناشناخته پدیدار شده اند، - برخورداری از سطح خطرپذیری فوق محافظه کارانه</a:t>
            </a:r>
            <a:endParaRPr lang="en-US" sz="2800" dirty="0">
              <a:solidFill>
                <a:srgbClr val="C00000"/>
              </a:solidFill>
              <a:cs typeface="B Koodak" pitchFamily="2" charset="-78"/>
            </a:endParaRPr>
          </a:p>
        </p:txBody>
      </p:sp>
      <p:pic>
        <p:nvPicPr>
          <p:cNvPr id="931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9720" y="577850"/>
            <a:ext cx="3403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a:cs typeface="B Koodak" pitchFamily="2" charset="-78"/>
              </a:rPr>
              <a:t>محاسبه شتاب حداکثرزمین به روش </a:t>
            </a:r>
            <a:r>
              <a:rPr lang="fa-IR" sz="3200" dirty="0" smtClean="0">
                <a:cs typeface="B Koodak" pitchFamily="2" charset="-78"/>
              </a:rPr>
              <a:t>ظرفیت لرزه گسل</a:t>
            </a:r>
            <a:endParaRPr lang="en-US" sz="3200" dirty="0">
              <a:cs typeface="B Koodak" pitchFamily="2" charset="-78"/>
            </a:endParaRPr>
          </a:p>
        </p:txBody>
      </p:sp>
      <p:sp>
        <p:nvSpPr>
          <p:cNvPr id="3" name="Content Placeholder 2"/>
          <p:cNvSpPr>
            <a:spLocks noGrp="1"/>
          </p:cNvSpPr>
          <p:nvPr>
            <p:ph idx="1"/>
          </p:nvPr>
        </p:nvSpPr>
        <p:spPr>
          <a:xfrm>
            <a:off x="0" y="685800"/>
            <a:ext cx="9144000" cy="6172200"/>
          </a:xfrm>
        </p:spPr>
        <p:txBody>
          <a:bodyPr>
            <a:normAutofit/>
          </a:bodyPr>
          <a:lstStyle/>
          <a:p>
            <a:pPr marL="0" indent="0" algn="r" rtl="1">
              <a:buNone/>
            </a:pPr>
            <a:r>
              <a:rPr lang="fa-IR" sz="2800" dirty="0" smtClean="0">
                <a:solidFill>
                  <a:srgbClr val="C00000"/>
                </a:solidFill>
                <a:cs typeface="B Koodak" pitchFamily="2" charset="-78"/>
              </a:rPr>
              <a:t>دراین روش مقدار حداکثر شتاب زمین برای کلیه منابع لرزه محتمل با الگوهای رابطه زوال محاسبه شده و نتایج به فتوای مهندسی گذارده می شود. </a:t>
            </a: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در پروژه مورد نظر گسل سراوان بزنوید با فاصله (          ) از بستر سد و فواصل ابتدا و انتهای گسل </a:t>
            </a:r>
            <a:r>
              <a:rPr lang="en-US" sz="2800" dirty="0" err="1" smtClean="0">
                <a:solidFill>
                  <a:srgbClr val="C00000"/>
                </a:solidFill>
                <a:cs typeface="B Koodak" pitchFamily="2" charset="-78"/>
              </a:rPr>
              <a:t>H</a:t>
            </a:r>
            <a:r>
              <a:rPr lang="en-US" sz="2800" baseline="-25000" dirty="0" err="1" smtClean="0">
                <a:solidFill>
                  <a:srgbClr val="C00000"/>
                </a:solidFill>
                <a:cs typeface="B Koodak" pitchFamily="2" charset="-78"/>
              </a:rPr>
              <a:t>top</a:t>
            </a:r>
            <a:r>
              <a:rPr lang="en-US" sz="2800" dirty="0" smtClean="0">
                <a:solidFill>
                  <a:srgbClr val="C00000"/>
                </a:solidFill>
                <a:cs typeface="B Koodak" pitchFamily="2" charset="-78"/>
              </a:rPr>
              <a:t>=6 km</a:t>
            </a:r>
            <a:r>
              <a:rPr lang="fa-IR" sz="2800" dirty="0" smtClean="0">
                <a:solidFill>
                  <a:srgbClr val="0000FF"/>
                </a:solidFill>
                <a:cs typeface="B Koodak" pitchFamily="2" charset="-78"/>
              </a:rPr>
              <a:t> و  </a:t>
            </a:r>
            <a:r>
              <a:rPr lang="en-US" sz="2800" dirty="0" err="1" smtClean="0">
                <a:solidFill>
                  <a:srgbClr val="C00000"/>
                </a:solidFill>
                <a:cs typeface="B Koodak" pitchFamily="2" charset="-78"/>
              </a:rPr>
              <a:t>H</a:t>
            </a:r>
            <a:r>
              <a:rPr lang="en-US" sz="2800" baseline="-25000" dirty="0" err="1" smtClean="0">
                <a:solidFill>
                  <a:srgbClr val="C00000"/>
                </a:solidFill>
                <a:cs typeface="B Koodak" pitchFamily="2" charset="-78"/>
              </a:rPr>
              <a:t>bottom</a:t>
            </a:r>
            <a:r>
              <a:rPr lang="en-US" sz="2800" dirty="0" smtClean="0">
                <a:solidFill>
                  <a:srgbClr val="C00000"/>
                </a:solidFill>
                <a:cs typeface="B Koodak" pitchFamily="2" charset="-78"/>
              </a:rPr>
              <a:t>=14 </a:t>
            </a:r>
            <a:r>
              <a:rPr lang="en-US" sz="2800" dirty="0">
                <a:solidFill>
                  <a:srgbClr val="C00000"/>
                </a:solidFill>
                <a:cs typeface="B Koodak" pitchFamily="2" charset="-78"/>
              </a:rPr>
              <a:t>km</a:t>
            </a:r>
            <a:r>
              <a:rPr lang="fa-IR" sz="2800" dirty="0">
                <a:solidFill>
                  <a:srgbClr val="0000FF"/>
                </a:solidFill>
                <a:cs typeface="B Koodak" pitchFamily="2" charset="-78"/>
              </a:rPr>
              <a:t>   </a:t>
            </a:r>
            <a:r>
              <a:rPr lang="fa-IR" sz="2800" dirty="0" smtClean="0">
                <a:solidFill>
                  <a:srgbClr val="0000FF"/>
                </a:solidFill>
                <a:cs typeface="B Koodak" pitchFamily="2" charset="-78"/>
              </a:rPr>
              <a:t>، تولید حداکثر شتاب افقی و قائم را در ساختگاه سد را با بزرگی (          ) داشته که گسل  غالب از نوع معکوس محسوب شده و براساس توصیه  بهترین روش محاسبه شتاب حداکثر</a:t>
            </a:r>
            <a:r>
              <a:rPr lang="fa-IR" sz="2800" dirty="0" smtClean="0">
                <a:solidFill>
                  <a:srgbClr val="C00000"/>
                </a:solidFill>
                <a:cs typeface="B Koodak" pitchFamily="2" charset="-78"/>
              </a:rPr>
              <a:t>(</a:t>
            </a:r>
            <a:r>
              <a:rPr lang="en-US" sz="2800" dirty="0" smtClean="0">
                <a:solidFill>
                  <a:srgbClr val="C00000"/>
                </a:solidFill>
                <a:cs typeface="B Koodak" pitchFamily="2" charset="-78"/>
              </a:rPr>
              <a:t>MCE</a:t>
            </a:r>
            <a:r>
              <a:rPr lang="fa-IR" sz="2800" dirty="0" smtClean="0">
                <a:solidFill>
                  <a:srgbClr val="C00000"/>
                </a:solidFill>
                <a:cs typeface="B Koodak" pitchFamily="2" charset="-78"/>
              </a:rPr>
              <a:t>)</a:t>
            </a:r>
            <a:r>
              <a:rPr lang="fa-IR" sz="2800" dirty="0" smtClean="0">
                <a:solidFill>
                  <a:srgbClr val="0000FF"/>
                </a:solidFill>
                <a:cs typeface="B Koodak" pitchFamily="2" charset="-78"/>
              </a:rPr>
              <a:t> روش قطعی است. </a:t>
            </a:r>
            <a:endParaRPr lang="fa-IR" sz="2800" dirty="0" smtClean="0">
              <a:solidFill>
                <a:srgbClr val="C00000"/>
              </a:solidFill>
              <a:cs typeface="B Koodak" pitchFamily="2" charset="-78"/>
            </a:endParaRPr>
          </a:p>
          <a:p>
            <a:pPr marL="0" indent="0" algn="r" rtl="1">
              <a:buNone/>
            </a:pPr>
            <a:r>
              <a:rPr lang="fa-IR" sz="2800" dirty="0" smtClean="0">
                <a:solidFill>
                  <a:srgbClr val="C00000"/>
                </a:solidFill>
                <a:cs typeface="B Koodak" pitchFamily="2" charset="-78"/>
              </a:rPr>
              <a:t>بر این اساسچرخه منطقی با پنج گزینه برای محاسبه مؤلفه افقی و سه </a:t>
            </a:r>
            <a:r>
              <a:rPr lang="fa-IR" sz="2800" dirty="0">
                <a:solidFill>
                  <a:srgbClr val="C00000"/>
                </a:solidFill>
                <a:cs typeface="B Koodak" pitchFamily="2" charset="-78"/>
              </a:rPr>
              <a:t>گزینه برای محاسبه مؤلفه </a:t>
            </a:r>
            <a:r>
              <a:rPr lang="fa-IR" sz="2800" dirty="0" smtClean="0">
                <a:solidFill>
                  <a:srgbClr val="C00000"/>
                </a:solidFill>
                <a:cs typeface="B Koodak" pitchFamily="2" charset="-78"/>
              </a:rPr>
              <a:t>قائم (مطابق شکل)  در نظر گرفته شده است.</a:t>
            </a:r>
            <a:endParaRPr lang="en-US" sz="2800" dirty="0">
              <a:solidFill>
                <a:srgbClr val="C00000"/>
              </a:solidFill>
              <a:cs typeface="B Koodak" pitchFamily="2" charset="-78"/>
            </a:endParaRPr>
          </a:p>
        </p:txBody>
      </p:sp>
      <p:pic>
        <p:nvPicPr>
          <p:cNvPr id="942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533400"/>
            <a:ext cx="26924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0" y="2590800"/>
            <a:ext cx="6731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752600"/>
            <a:ext cx="6731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چرخه تنطیم مراجع برای الگوی زوال موج زلزله</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pic>
        <p:nvPicPr>
          <p:cNvPr id="798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4" y="2212974"/>
            <a:ext cx="9072376" cy="4608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34198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685800"/>
            <a:ext cx="9144000" cy="6172200"/>
          </a:xfrm>
        </p:spPr>
        <p:txBody>
          <a:bodyPr>
            <a:normAutofit/>
          </a:bodyPr>
          <a:lstStyle/>
          <a:p>
            <a:pPr marL="0" indent="0" algn="r" rtl="1">
              <a:buNone/>
            </a:pPr>
            <a:r>
              <a:rPr lang="fa-IR" sz="2800" dirty="0" smtClean="0">
                <a:solidFill>
                  <a:srgbClr val="C00000"/>
                </a:solidFill>
                <a:cs typeface="B Koodak" pitchFamily="2" charset="-78"/>
              </a:rPr>
              <a:t>.</a:t>
            </a:r>
            <a:endParaRPr lang="en-US" sz="2800" dirty="0">
              <a:solidFill>
                <a:srgbClr val="C00000"/>
              </a:solidFill>
              <a:cs typeface="B Koodak" pitchFamily="2" charset="-78"/>
            </a:endParaRPr>
          </a:p>
        </p:txBody>
      </p:sp>
      <p:pic>
        <p:nvPicPr>
          <p:cNvPr id="952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7543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592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مثال</a:t>
            </a:r>
            <a:endParaRPr lang="en-US" dirty="0">
              <a:cs typeface="B Koodak" pitchFamily="2" charset="-78"/>
            </a:endParaRPr>
          </a:p>
        </p:txBody>
      </p:sp>
      <p:sp>
        <p:nvSpPr>
          <p:cNvPr id="3" name="Content Placeholder 2"/>
          <p:cNvSpPr>
            <a:spLocks noGrp="1"/>
          </p:cNvSpPr>
          <p:nvPr>
            <p:ph idx="1"/>
          </p:nvPr>
        </p:nvSpPr>
        <p:spPr>
          <a:xfrm>
            <a:off x="-228600" y="533400"/>
            <a:ext cx="9372600" cy="6324600"/>
          </a:xfrm>
        </p:spPr>
        <p:txBody>
          <a:bodyPr>
            <a:normAutofit lnSpcReduction="10000"/>
          </a:bodyPr>
          <a:lstStyle/>
          <a:p>
            <a:pPr marL="0" indent="0" algn="r" rtl="1">
              <a:buNone/>
            </a:pPr>
            <a:r>
              <a:rPr lang="fa-IR" dirty="0" smtClean="0">
                <a:solidFill>
                  <a:srgbClr val="C00000"/>
                </a:solidFill>
                <a:cs typeface="B Koodak" pitchFamily="2" charset="-78"/>
              </a:rPr>
              <a:t>مطلوبست تعیین تاریخچه شتاب در سطح زمین کشسان خطی شکل زیر در پاسخ مؤلفه شرقی – غربی حرکت گیلوری 1.</a:t>
            </a:r>
            <a:endParaRPr lang="fa-IR" dirty="0" smtClean="0">
              <a:solidFill>
                <a:srgbClr val="7030A0"/>
              </a:solidFill>
              <a:cs typeface="B Koodak" pitchFamily="2" charset="-78"/>
            </a:endParaRPr>
          </a:p>
          <a:p>
            <a:pPr marL="0" indent="0" algn="r" rtl="1">
              <a:buNone/>
            </a:pPr>
            <a:endParaRPr lang="fa-IR" dirty="0">
              <a:solidFill>
                <a:srgbClr val="7030A0"/>
              </a:solidFill>
              <a:cs typeface="B Koodak" pitchFamily="2" charset="-78"/>
            </a:endParaRPr>
          </a:p>
          <a:p>
            <a:pPr marL="0" indent="0" algn="r" rtl="1">
              <a:buNone/>
            </a:pPr>
            <a:endParaRPr lang="fa-IR" dirty="0" smtClean="0">
              <a:solidFill>
                <a:srgbClr val="7030A0"/>
              </a:solidFill>
              <a:cs typeface="B Koodak" pitchFamily="2" charset="-78"/>
            </a:endParaRPr>
          </a:p>
          <a:p>
            <a:pPr marL="0" indent="0" algn="r" rtl="1">
              <a:buNone/>
            </a:pPr>
            <a:endParaRPr lang="fa-IR" dirty="0">
              <a:solidFill>
                <a:srgbClr val="7030A0"/>
              </a:solidFill>
              <a:cs typeface="B Koodak" pitchFamily="2" charset="-78"/>
            </a:endParaRPr>
          </a:p>
          <a:p>
            <a:pPr marL="0" indent="0" algn="r" rtl="1">
              <a:buNone/>
            </a:pPr>
            <a:endParaRPr lang="fa-IR" dirty="0" smtClean="0">
              <a:solidFill>
                <a:srgbClr val="7030A0"/>
              </a:solidFill>
              <a:cs typeface="B Koodak" pitchFamily="2" charset="-78"/>
            </a:endParaRPr>
          </a:p>
          <a:p>
            <a:pPr marL="0" indent="0" algn="r" rtl="1">
              <a:buNone/>
            </a:pPr>
            <a:r>
              <a:rPr lang="fa-IR" dirty="0" smtClean="0">
                <a:solidFill>
                  <a:srgbClr val="7030A0"/>
                </a:solidFill>
                <a:cs typeface="B Koodak" pitchFamily="2" charset="-78"/>
              </a:rPr>
              <a:t>مراحل:</a:t>
            </a:r>
            <a:endParaRPr lang="fa-IR" sz="2800" dirty="0" smtClean="0">
              <a:solidFill>
                <a:srgbClr val="7030A0"/>
              </a:solidFill>
              <a:cs typeface="B Koodak" pitchFamily="2" charset="-78"/>
            </a:endParaRPr>
          </a:p>
          <a:p>
            <a:pPr marL="0" indent="0" algn="r" rtl="1">
              <a:buNone/>
            </a:pPr>
            <a:r>
              <a:rPr lang="fa-IR" sz="2400" dirty="0" smtClean="0">
                <a:solidFill>
                  <a:srgbClr val="7030A0"/>
                </a:solidFill>
                <a:cs typeface="B Koodak" pitchFamily="2" charset="-78"/>
              </a:rPr>
              <a:t>1- ابتدا لازم است تاریخچه شتاب حرکت ورودی (بصورت عددی) تعیین شود. (2000 مقدار شتاب با فواصل 0/02 ثانیه)</a:t>
            </a:r>
          </a:p>
          <a:p>
            <a:pPr marL="0" indent="0" algn="r" rtl="1">
              <a:buNone/>
            </a:pPr>
            <a:r>
              <a:rPr lang="fa-IR" sz="2400" dirty="0" smtClean="0">
                <a:solidFill>
                  <a:srgbClr val="7030A0"/>
                </a:solidFill>
                <a:cs typeface="B Koodak" pitchFamily="2" charset="-78"/>
              </a:rPr>
              <a:t>2- سریهای فوریه حرکت ورودی (بسترسنگی) تافرکانس                 محاسبه شده درحالیکه این سریها مختلط و دامنه آن یکطرفه (شکل الف-ب-ج) بوده بیشترانرژی حرکت بستر سنگی درفرکانس کمتراز 5 الی 10 هرتز است.</a:t>
            </a:r>
          </a:p>
          <a:p>
            <a:pPr marL="0" indent="0" algn="r" rtl="1">
              <a:buNone/>
            </a:pPr>
            <a:r>
              <a:rPr lang="fa-IR" sz="2400" dirty="0" smtClean="0">
                <a:solidFill>
                  <a:srgbClr val="7030A0"/>
                </a:solidFill>
                <a:cs typeface="B Koodak" pitchFamily="2" charset="-78"/>
              </a:rPr>
              <a:t>3- محاسبه تابع انتقال موج از بستر به سطح زمین (برای عدم میرایی) در فرکانس های </a:t>
            </a:r>
            <a:r>
              <a:rPr lang="fa-IR" sz="2400" dirty="0">
                <a:solidFill>
                  <a:srgbClr val="C00000"/>
                </a:solidFill>
                <a:cs typeface="B Koodak" pitchFamily="2" charset="-78"/>
              </a:rPr>
              <a:t>کمتر از 10 هرتز 1 است. </a:t>
            </a:r>
            <a:r>
              <a:rPr lang="fa-IR" sz="2400" dirty="0" smtClean="0">
                <a:solidFill>
                  <a:srgbClr val="7030A0"/>
                </a:solidFill>
                <a:cs typeface="B Koodak" pitchFamily="2" charset="-78"/>
              </a:rPr>
              <a:t> </a:t>
            </a:r>
            <a:endParaRPr lang="en-US" sz="2400" dirty="0">
              <a:solidFill>
                <a:srgbClr val="C00000"/>
              </a:solidFill>
              <a:cs typeface="B Koodak" pitchFamily="2" charset="-78"/>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600200"/>
            <a:ext cx="457200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00200"/>
            <a:ext cx="457200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val="1866260810"/>
              </p:ext>
            </p:extLst>
          </p:nvPr>
        </p:nvGraphicFramePr>
        <p:xfrm>
          <a:off x="2262188" y="4876800"/>
          <a:ext cx="962025" cy="336550"/>
        </p:xfrm>
        <a:graphic>
          <a:graphicData uri="http://schemas.openxmlformats.org/presentationml/2006/ole">
            <mc:AlternateContent xmlns:mc="http://schemas.openxmlformats.org/markup-compatibility/2006">
              <mc:Choice xmlns:v="urn:schemas-microsoft-com:vml" Requires="v">
                <p:oleObj spid="_x0000_s9260" name="Equation" r:id="rId5" imgW="761760" imgH="266400" progId="Equation.3">
                  <p:embed/>
                </p:oleObj>
              </mc:Choice>
              <mc:Fallback>
                <p:oleObj name="Equation" r:id="rId5" imgW="761760" imgH="266400" progId="Equation.3">
                  <p:embed/>
                  <p:pic>
                    <p:nvPicPr>
                      <p:cNvPr id="0" name=""/>
                      <p:cNvPicPr/>
                      <p:nvPr/>
                    </p:nvPicPr>
                    <p:blipFill>
                      <a:blip r:embed="rId6"/>
                      <a:stretch>
                        <a:fillRect/>
                      </a:stretch>
                    </p:blipFill>
                    <p:spPr>
                      <a:xfrm>
                        <a:off x="2262188" y="4876800"/>
                        <a:ext cx="962025" cy="336550"/>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189212564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685800"/>
            <a:ext cx="9144000" cy="6172200"/>
          </a:xfrm>
        </p:spPr>
        <p:txBody>
          <a:bodyPr>
            <a:normAutofit/>
          </a:bodyPr>
          <a:lstStyle/>
          <a:p>
            <a:pPr marL="0" indent="0" algn="r" rtl="1">
              <a:buNone/>
            </a:pPr>
            <a:r>
              <a:rPr lang="fa-IR" sz="2800" dirty="0" smtClean="0">
                <a:solidFill>
                  <a:srgbClr val="C00000"/>
                </a:solidFill>
                <a:cs typeface="B Koodak" pitchFamily="2" charset="-78"/>
              </a:rPr>
              <a:t>.</a:t>
            </a:r>
            <a:endParaRPr lang="en-US" sz="2800" dirty="0">
              <a:solidFill>
                <a:srgbClr val="C00000"/>
              </a:solidFill>
              <a:cs typeface="B Koodak" pitchFamily="2" charset="-78"/>
            </a:endParaRPr>
          </a:p>
        </p:txBody>
      </p:sp>
      <p:pic>
        <p:nvPicPr>
          <p:cNvPr id="962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772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59261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pPr rtl="1"/>
            <a:r>
              <a:rPr lang="fa-IR" sz="2800" dirty="0" smtClean="0">
                <a:cs typeface="B Koodak" pitchFamily="2" charset="-78"/>
              </a:rPr>
              <a:t> محاسبه </a:t>
            </a:r>
            <a:r>
              <a:rPr lang="fa-IR" sz="2800" dirty="0">
                <a:cs typeface="B Koodak" pitchFamily="2" charset="-78"/>
              </a:rPr>
              <a:t>شتاب حداکثرزمین به روش </a:t>
            </a:r>
            <a:r>
              <a:rPr lang="fa-IR" sz="2800" dirty="0" smtClean="0">
                <a:cs typeface="B Koodak" pitchFamily="2" charset="-78"/>
              </a:rPr>
              <a:t>الگوی شناوری گسل زلزله</a:t>
            </a:r>
            <a:endParaRPr lang="en-US" sz="2800" dirty="0">
              <a:cs typeface="B Koodak" pitchFamily="2" charset="-78"/>
            </a:endParaRPr>
          </a:p>
        </p:txBody>
      </p:sp>
      <p:sp>
        <p:nvSpPr>
          <p:cNvPr id="3" name="Content Placeholder 2"/>
          <p:cNvSpPr>
            <a:spLocks noGrp="1"/>
          </p:cNvSpPr>
          <p:nvPr>
            <p:ph idx="1"/>
          </p:nvPr>
        </p:nvSpPr>
        <p:spPr>
          <a:xfrm>
            <a:off x="0" y="685800"/>
            <a:ext cx="9144000" cy="6172200"/>
          </a:xfrm>
        </p:spPr>
        <p:txBody>
          <a:bodyPr>
            <a:normAutofit/>
          </a:bodyPr>
          <a:lstStyle/>
          <a:p>
            <a:pPr marL="0" indent="0" algn="r" rtl="1">
              <a:buNone/>
            </a:pPr>
            <a:r>
              <a:rPr lang="fa-IR" sz="2800" dirty="0" smtClean="0">
                <a:solidFill>
                  <a:srgbClr val="C00000"/>
                </a:solidFill>
                <a:cs typeface="B Koodak" pitchFamily="2" charset="-78"/>
              </a:rPr>
              <a:t>در نواحی با زلزله های پراکنده و متفاوت فرض بر وجود گسل های مخفی با امکان فعالیت پشمگیر در آینده فراوان بوده و می توان فرض پیدایش یک گسل جدید در بستر سد را به نام گسل شناور زلزله محتمل دانست.</a:t>
            </a: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در این راستا بزرگی حداکثر زلزله          را مشابه زلزله                               با فاصله </a:t>
            </a:r>
            <a:r>
              <a:rPr lang="fa-IR" sz="2800" dirty="0" smtClean="0">
                <a:solidFill>
                  <a:srgbClr val="FF0000"/>
                </a:solidFill>
                <a:cs typeface="B Koodak" pitchFamily="2" charset="-78"/>
              </a:rPr>
              <a:t>37 کیلومتر </a:t>
            </a:r>
            <a:r>
              <a:rPr lang="fa-IR" sz="2800" dirty="0" smtClean="0">
                <a:solidFill>
                  <a:srgbClr val="0000FF"/>
                </a:solidFill>
                <a:cs typeface="B Koodak" pitchFamily="2" charset="-78"/>
              </a:rPr>
              <a:t>می توان در نظر گرفت.</a:t>
            </a:r>
          </a:p>
          <a:p>
            <a:pPr marL="0" indent="0" algn="r" rtl="1">
              <a:buNone/>
            </a:pPr>
            <a:r>
              <a:rPr lang="fa-IR" sz="2800" dirty="0" smtClean="0">
                <a:solidFill>
                  <a:srgbClr val="0000FF"/>
                </a:solidFill>
                <a:cs typeface="B Koodak" pitchFamily="2" charset="-78"/>
              </a:rPr>
              <a:t>لازم به ذکر است که امکان زلزله با بزرگی حداکثر (                    )  در بستر احتمال ضعبفی دارد.</a:t>
            </a:r>
            <a:endParaRPr lang="fa-IR" sz="2800" dirty="0" smtClean="0">
              <a:solidFill>
                <a:srgbClr val="C00000"/>
              </a:solidFill>
              <a:cs typeface="B Koodak" pitchFamily="2" charset="-78"/>
            </a:endParaRPr>
          </a:p>
          <a:p>
            <a:pPr marL="0" indent="0" algn="r" rtl="1">
              <a:buNone/>
            </a:pPr>
            <a:r>
              <a:rPr lang="fa-IR" sz="2800" dirty="0" smtClean="0">
                <a:solidFill>
                  <a:srgbClr val="C00000"/>
                </a:solidFill>
                <a:cs typeface="B Koodak" pitchFamily="2" charset="-78"/>
              </a:rPr>
              <a:t>به تشابه با روش متکی بر احتمال، پنج گزینه مختلف از الگوی زوال با ضریب وزنه یکسان براساس چرخی اجرایی شکل بعدی برای تعیین </a:t>
            </a:r>
            <a:r>
              <a:rPr lang="fa-IR" sz="2800" dirty="0">
                <a:cs typeface="B Koodak" pitchFamily="2" charset="-78"/>
              </a:rPr>
              <a:t>شتاب حداکثرزمین </a:t>
            </a:r>
            <a:r>
              <a:rPr lang="fa-IR" sz="2800" dirty="0" smtClean="0">
                <a:solidFill>
                  <a:srgbClr val="C00000"/>
                </a:solidFill>
                <a:cs typeface="B Koodak" pitchFamily="2" charset="-78"/>
              </a:rPr>
              <a:t> به روش شناوری گسل زلزله انتخاب و محاسبات صورت گرفته است. نتایج در شکل های بعدی ارائه شده اند.</a:t>
            </a: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با مقایسه، نتایج ناشی از حرکت گسل سراوان بزنوید از روش الگوی گسل شناور زلزله بیشتر بوده و نتیجتاً </a:t>
            </a:r>
            <a:r>
              <a:rPr lang="fa-IR" sz="2800" dirty="0">
                <a:solidFill>
                  <a:srgbClr val="0000FF"/>
                </a:solidFill>
                <a:cs typeface="B Koodak" pitchFamily="2" charset="-78"/>
              </a:rPr>
              <a:t>الگوی گسل </a:t>
            </a:r>
            <a:r>
              <a:rPr lang="fa-IR" sz="2800" dirty="0" smtClean="0">
                <a:solidFill>
                  <a:srgbClr val="0000FF"/>
                </a:solidFill>
                <a:cs typeface="B Koodak" pitchFamily="2" charset="-78"/>
              </a:rPr>
              <a:t>شناور برای </a:t>
            </a:r>
            <a:r>
              <a:rPr lang="en-US" sz="2800" dirty="0" smtClean="0">
                <a:solidFill>
                  <a:srgbClr val="C00000"/>
                </a:solidFill>
                <a:cs typeface="B Koodak" pitchFamily="2" charset="-78"/>
              </a:rPr>
              <a:t>MCE</a:t>
            </a:r>
            <a:r>
              <a:rPr lang="fa-IR" sz="2800" dirty="0" smtClean="0">
                <a:solidFill>
                  <a:srgbClr val="0000FF"/>
                </a:solidFill>
                <a:cs typeface="B Koodak" pitchFamily="2" charset="-78"/>
              </a:rPr>
              <a:t>  منتفی است.</a:t>
            </a:r>
            <a:r>
              <a:rPr lang="fa-IR" sz="2800" dirty="0" smtClean="0">
                <a:solidFill>
                  <a:srgbClr val="C00000"/>
                </a:solidFill>
                <a:cs typeface="B Koodak" pitchFamily="2" charset="-78"/>
              </a:rPr>
              <a:t>    </a:t>
            </a:r>
            <a:endParaRPr lang="en-US" sz="2800" dirty="0">
              <a:solidFill>
                <a:srgbClr val="C00000"/>
              </a:solidFill>
              <a:cs typeface="B Koodak" pitchFamily="2" charset="-78"/>
            </a:endParaRPr>
          </a:p>
        </p:txBody>
      </p:sp>
      <p:pic>
        <p:nvPicPr>
          <p:cNvPr id="972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500" y="533400"/>
            <a:ext cx="31750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133600"/>
            <a:ext cx="558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133600"/>
            <a:ext cx="21209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8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6560" y="3097530"/>
            <a:ext cx="13335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59261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685800"/>
            <a:ext cx="9144000" cy="6172200"/>
          </a:xfrm>
        </p:spPr>
        <p:txBody>
          <a:bodyPr>
            <a:normAutofit/>
          </a:bodyPr>
          <a:lstStyle/>
          <a:p>
            <a:pPr marL="0" indent="0" algn="r" rtl="1">
              <a:buNone/>
            </a:pPr>
            <a:r>
              <a:rPr lang="fa-IR" sz="2800" dirty="0" smtClean="0">
                <a:solidFill>
                  <a:srgbClr val="C00000"/>
                </a:solidFill>
                <a:cs typeface="B Koodak" pitchFamily="2" charset="-78"/>
              </a:rPr>
              <a:t>.</a:t>
            </a:r>
            <a:endParaRPr lang="en-US" sz="2800" dirty="0">
              <a:solidFill>
                <a:srgbClr val="C00000"/>
              </a:solidFill>
              <a:cs typeface="B Koodak" pitchFamily="2" charset="-78"/>
            </a:endParaRPr>
          </a:p>
        </p:txBody>
      </p:sp>
      <p:pic>
        <p:nvPicPr>
          <p:cNvPr id="983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07" y="152400"/>
            <a:ext cx="9049199"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59261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pPr rtl="1"/>
            <a:r>
              <a:rPr lang="fa-IR" dirty="0" smtClean="0">
                <a:cs typeface="B Koodak" pitchFamily="2" charset="-78"/>
              </a:rPr>
              <a:t>جمع بندی نتایج برای </a:t>
            </a:r>
            <a:r>
              <a:rPr lang="en-US" dirty="0" smtClean="0">
                <a:cs typeface="B Koodak" pitchFamily="2" charset="-78"/>
              </a:rPr>
              <a:t>PGA</a:t>
            </a:r>
            <a:endParaRPr lang="en-US" dirty="0">
              <a:cs typeface="B Koodak" pitchFamily="2" charset="-78"/>
            </a:endParaRPr>
          </a:p>
        </p:txBody>
      </p:sp>
      <p:sp>
        <p:nvSpPr>
          <p:cNvPr id="3" name="Content Placeholder 2"/>
          <p:cNvSpPr>
            <a:spLocks noGrp="1"/>
          </p:cNvSpPr>
          <p:nvPr>
            <p:ph idx="1"/>
          </p:nvPr>
        </p:nvSpPr>
        <p:spPr>
          <a:xfrm>
            <a:off x="0" y="685800"/>
            <a:ext cx="9144000" cy="6172200"/>
          </a:xfrm>
        </p:spPr>
        <p:txBody>
          <a:bodyPr>
            <a:normAutofit/>
          </a:bodyPr>
          <a:lstStyle/>
          <a:p>
            <a:pPr marL="0" indent="0" algn="r" rtl="1">
              <a:buNone/>
            </a:pPr>
            <a:r>
              <a:rPr lang="fa-IR" sz="2800" dirty="0" smtClean="0">
                <a:solidFill>
                  <a:srgbClr val="C00000"/>
                </a:solidFill>
                <a:cs typeface="B Koodak" pitchFamily="2" charset="-78"/>
              </a:rPr>
              <a:t>مقادیر محاسبه شده </a:t>
            </a:r>
            <a:r>
              <a:rPr lang="en-US" sz="2800" dirty="0" smtClean="0">
                <a:solidFill>
                  <a:srgbClr val="C00000"/>
                </a:solidFill>
                <a:cs typeface="B Koodak" pitchFamily="2" charset="-78"/>
              </a:rPr>
              <a:t>      PGA</a:t>
            </a:r>
            <a:r>
              <a:rPr lang="fa-IR" sz="2800" dirty="0" smtClean="0">
                <a:solidFill>
                  <a:srgbClr val="C00000"/>
                </a:solidFill>
                <a:cs typeface="B Koodak" pitchFamily="2" charset="-78"/>
              </a:rPr>
              <a:t>به روش های مختلف برای مقایسه در جدول زیر آمده اند. زلزله در اثر حرکت گسل سراوند بزنوید با دوره بازگشت 10000 ساله و به روش قطعی محاسبه شده، شدیدترین زلزله است.</a:t>
            </a:r>
            <a:endParaRPr lang="en-US" sz="2800" dirty="0">
              <a:solidFill>
                <a:srgbClr val="C00000"/>
              </a:solidFill>
              <a:cs typeface="B Koodak" pitchFamily="2" charset="-78"/>
            </a:endParaRPr>
          </a:p>
        </p:txBody>
      </p:sp>
      <p:pic>
        <p:nvPicPr>
          <p:cNvPr id="993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1" y="2135184"/>
            <a:ext cx="9176794" cy="470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59261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685800"/>
            <a:ext cx="9144000" cy="6172200"/>
          </a:xfrm>
        </p:spPr>
        <p:txBody>
          <a:bodyPr>
            <a:normAutofit/>
          </a:bodyPr>
          <a:lstStyle/>
          <a:p>
            <a:pPr marL="0" indent="0" algn="r" rtl="1">
              <a:buNone/>
            </a:pPr>
            <a:r>
              <a:rPr lang="fa-IR" sz="2800" dirty="0" smtClean="0">
                <a:solidFill>
                  <a:srgbClr val="C00000"/>
                </a:solidFill>
                <a:cs typeface="B Koodak" pitchFamily="2" charset="-78"/>
              </a:rPr>
              <a:t>.</a:t>
            </a:r>
            <a:endParaRPr lang="en-US" sz="2800" dirty="0">
              <a:solidFill>
                <a:srgbClr val="C00000"/>
              </a:solidFill>
              <a:cs typeface="B Koodak" pitchFamily="2" charset="-78"/>
            </a:endParaRPr>
          </a:p>
        </p:txBody>
      </p:sp>
      <p:pic>
        <p:nvPicPr>
          <p:cNvPr id="1003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
            <a:ext cx="7801538" cy="6832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59261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pPr rtl="1"/>
            <a:r>
              <a:rPr lang="fa-IR" dirty="0" smtClean="0">
                <a:cs typeface="B Koodak" pitchFamily="2" charset="-78"/>
              </a:rPr>
              <a:t>تاریخچه شتاب مقیاس شده برای طرح</a:t>
            </a:r>
            <a:endParaRPr lang="en-US" dirty="0">
              <a:cs typeface="B Koodak" pitchFamily="2" charset="-78"/>
            </a:endParaRPr>
          </a:p>
        </p:txBody>
      </p:sp>
      <p:sp>
        <p:nvSpPr>
          <p:cNvPr id="3" name="Content Placeholder 2"/>
          <p:cNvSpPr>
            <a:spLocks noGrp="1"/>
          </p:cNvSpPr>
          <p:nvPr>
            <p:ph idx="1"/>
          </p:nvPr>
        </p:nvSpPr>
        <p:spPr>
          <a:xfrm>
            <a:off x="0" y="685800"/>
            <a:ext cx="9144000" cy="6172200"/>
          </a:xfrm>
        </p:spPr>
        <p:txBody>
          <a:bodyPr>
            <a:normAutofit/>
          </a:bodyPr>
          <a:lstStyle/>
          <a:p>
            <a:pPr marL="0" indent="0" algn="r" rtl="1">
              <a:buNone/>
            </a:pPr>
            <a:r>
              <a:rPr lang="fa-IR" sz="2800" dirty="0" smtClean="0">
                <a:solidFill>
                  <a:srgbClr val="C00000"/>
                </a:solidFill>
                <a:cs typeface="B Koodak" pitchFamily="2" charset="-78"/>
              </a:rPr>
              <a:t>در بین روش های تحلیل لرزه ای تهیه تاریخچه شتاب مقیاس شده برای حرکت زمین در دامنه زمان بوده که براساس تحلیل طیفی ساختگاه و انتخاب یکی از شتاب های حداکثر                                       حاصل می شود. </a:t>
            </a: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مراحا اجرای این کار دو مرحله دارد:</a:t>
            </a:r>
          </a:p>
          <a:p>
            <a:pPr marL="0" indent="0" algn="r" rtl="1">
              <a:buNone/>
            </a:pPr>
            <a:r>
              <a:rPr lang="fa-IR" sz="2800" dirty="0" smtClean="0">
                <a:solidFill>
                  <a:srgbClr val="0000FF"/>
                </a:solidFill>
                <a:cs typeface="B Koodak" pitchFamily="2" charset="-78"/>
              </a:rPr>
              <a:t>1- مقیاس کردن نمودار شتاب و تطبیق آن با طیف طراحی مورد نظر</a:t>
            </a:r>
          </a:p>
          <a:p>
            <a:pPr marL="0" indent="0" algn="r" rtl="1">
              <a:buNone/>
            </a:pPr>
            <a:r>
              <a:rPr lang="fa-IR" sz="2800" dirty="0" smtClean="0">
                <a:solidFill>
                  <a:srgbClr val="0000FF"/>
                </a:solidFill>
                <a:cs typeface="B Koodak" pitchFamily="2" charset="-78"/>
              </a:rPr>
              <a:t>2- تهیه تاریخچه شتاب در میدان زمان </a:t>
            </a:r>
          </a:p>
          <a:p>
            <a:pPr marL="0" indent="0" algn="r" rtl="1">
              <a:buNone/>
            </a:pPr>
            <a:r>
              <a:rPr lang="fa-IR" sz="2800" dirty="0" smtClean="0">
                <a:solidFill>
                  <a:srgbClr val="0000FF"/>
                </a:solidFill>
                <a:cs typeface="B Koodak" pitchFamily="2" charset="-78"/>
              </a:rPr>
              <a:t>امکان استفاده از تاریخچه های شتاب از ساختگاههای مشابه وجود داشته و براین اساس می توان برای یک طرح تاریخچه های متعددی را حتی تا 30 تاریخچه و هرکدام سه مؤلفه تحلیل را انجام داد. </a:t>
            </a:r>
            <a:endParaRPr lang="fa-IR" sz="2800" dirty="0" smtClean="0">
              <a:solidFill>
                <a:srgbClr val="C00000"/>
              </a:solidFill>
              <a:cs typeface="B Koodak" pitchFamily="2" charset="-78"/>
            </a:endParaRPr>
          </a:p>
          <a:p>
            <a:pPr marL="0" indent="0" algn="r" rtl="1">
              <a:buNone/>
            </a:pPr>
            <a:r>
              <a:rPr lang="fa-IR" sz="2800" dirty="0" smtClean="0">
                <a:solidFill>
                  <a:srgbClr val="C00000"/>
                </a:solidFill>
                <a:cs typeface="B Koodak" pitchFamily="2" charset="-78"/>
              </a:rPr>
              <a:t>ابتدا لازم است تاریخچه شتاب انتخاب شده با تبدیل فوریه به دامنه فرکانس برده شود. سپس مقیاس کردن آن بصورت نسبت گرفتن با طیف هدف و طیف حرکت ثبت شده است. با سعی و خطا تطبیق انجام خواهد شد. </a:t>
            </a:r>
            <a:endParaRPr lang="en-US" sz="2800" dirty="0">
              <a:solidFill>
                <a:srgbClr val="C00000"/>
              </a:solidFill>
              <a:cs typeface="B Koodak" pitchFamily="2" charset="-78"/>
            </a:endParaRPr>
          </a:p>
        </p:txBody>
      </p:sp>
      <p:pic>
        <p:nvPicPr>
          <p:cNvPr id="1013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5800" y="1676400"/>
            <a:ext cx="2692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59261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30480" y="0"/>
            <a:ext cx="9144000" cy="6172200"/>
          </a:xfrm>
        </p:spPr>
        <p:txBody>
          <a:bodyPr>
            <a:normAutofit/>
          </a:bodyPr>
          <a:lstStyle/>
          <a:p>
            <a:pPr marL="0" indent="0" algn="r" rtl="1">
              <a:buNone/>
            </a:pPr>
            <a:r>
              <a:rPr lang="fa-IR" sz="2800" dirty="0" smtClean="0">
                <a:solidFill>
                  <a:srgbClr val="C00000"/>
                </a:solidFill>
                <a:cs typeface="B Koodak" pitchFamily="2" charset="-78"/>
              </a:rPr>
              <a:t>شتابهای مبنای انتخابی می تواند مهمترین زلزله های اتفاق افتاده در ایران با مقادیر                                    باشد.  زلزله شدید در این انتخاب </a:t>
            </a:r>
          </a:p>
          <a:p>
            <a:pPr marL="0" indent="0" algn="r" rtl="1">
              <a:buNone/>
            </a:pPr>
            <a:r>
              <a:rPr lang="fa-IR" sz="2800" dirty="0" smtClean="0">
                <a:solidFill>
                  <a:srgbClr val="C00000"/>
                </a:solidFill>
                <a:cs typeface="B Koodak" pitchFamily="2" charset="-78"/>
              </a:rPr>
              <a:t>با فاصله گسل 110 کیلومتر از ساختگاه انتخاب شده است.  آثار این زلزله در 26 ایستگاه مطابق شکل ثبت شده که بهترین آن می تواند انتخاب شود.</a:t>
            </a: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نگاشت الشتر با توجه به فاصله مرکز بیش از 35 کیلومتر حذف شده و بقیه دارای شتاب حداکثر زمین کمتر از </a:t>
            </a:r>
            <a:r>
              <a:rPr lang="en-US" sz="2800" i="1" dirty="0" smtClean="0">
                <a:solidFill>
                  <a:srgbClr val="0000FF"/>
                </a:solidFill>
                <a:cs typeface="B Koodak" pitchFamily="2" charset="-78"/>
              </a:rPr>
              <a:t>g</a:t>
            </a:r>
            <a:r>
              <a:rPr lang="fa-IR" sz="2800" dirty="0" smtClean="0">
                <a:solidFill>
                  <a:srgbClr val="0000FF"/>
                </a:solidFill>
                <a:cs typeface="B Koodak" pitchFamily="2" charset="-78"/>
              </a:rPr>
              <a:t> 0/1 می باشند</a:t>
            </a:r>
            <a:endParaRPr lang="en-US" sz="2800" dirty="0">
              <a:solidFill>
                <a:srgbClr val="C00000"/>
              </a:solidFill>
              <a:cs typeface="B Koodak" pitchFamily="2" charset="-78"/>
            </a:endParaRPr>
          </a:p>
        </p:txBody>
      </p:sp>
      <p:pic>
        <p:nvPicPr>
          <p:cNvPr id="1024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533400"/>
            <a:ext cx="25273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08121"/>
            <a:ext cx="1473200" cy="266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7" y="2971800"/>
            <a:ext cx="8865394"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5926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0"/>
            <a:ext cx="9144000" cy="6172200"/>
          </a:xfrm>
        </p:spPr>
        <p:txBody>
          <a:bodyPr>
            <a:normAutofit/>
          </a:bodyPr>
          <a:lstStyle/>
          <a:p>
            <a:pPr marL="0" indent="0" algn="r" rtl="1">
              <a:buNone/>
            </a:pPr>
            <a:r>
              <a:rPr lang="fa-IR" sz="2800" dirty="0" smtClean="0">
                <a:solidFill>
                  <a:srgbClr val="C00000"/>
                </a:solidFill>
                <a:cs typeface="B Koodak" pitchFamily="2" charset="-78"/>
              </a:rPr>
              <a:t>دیگر شتاب های مرجع به قرار زیر می باشند:</a:t>
            </a:r>
            <a:endParaRPr lang="en-US" sz="2800" dirty="0">
              <a:solidFill>
                <a:srgbClr val="C00000"/>
              </a:solidFill>
              <a:cs typeface="B Koodak" pitchFamily="2" charset="-78"/>
            </a:endParaRPr>
          </a:p>
        </p:txBody>
      </p:sp>
      <p:pic>
        <p:nvPicPr>
          <p:cNvPr id="1034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033933"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59261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685800"/>
            <a:ext cx="9144000" cy="6172200"/>
          </a:xfrm>
        </p:spPr>
        <p:txBody>
          <a:bodyPr>
            <a:normAutofit/>
          </a:bodyPr>
          <a:lstStyle/>
          <a:p>
            <a:pPr marL="0" indent="0" algn="r" rtl="1">
              <a:buNone/>
            </a:pPr>
            <a:r>
              <a:rPr lang="fa-IR" sz="2800" dirty="0" smtClean="0">
                <a:solidFill>
                  <a:srgbClr val="C00000"/>
                </a:solidFill>
                <a:cs typeface="B Koodak" pitchFamily="2" charset="-78"/>
              </a:rPr>
              <a:t>.</a:t>
            </a:r>
            <a:endParaRPr lang="en-US" sz="2800" dirty="0">
              <a:solidFill>
                <a:srgbClr val="C00000"/>
              </a:solidFill>
              <a:cs typeface="B Koodak" pitchFamily="2" charset="-78"/>
            </a:endParaRPr>
          </a:p>
        </p:txBody>
      </p:sp>
      <p:pic>
        <p:nvPicPr>
          <p:cNvPr id="1044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13"/>
            <a:ext cx="6477000" cy="6843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59261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685800"/>
            <a:ext cx="9144000" cy="6172200"/>
          </a:xfrm>
        </p:spPr>
        <p:txBody>
          <a:bodyPr>
            <a:normAutofit/>
          </a:bodyPr>
          <a:lstStyle/>
          <a:p>
            <a:pPr marL="0" indent="0" algn="r" rtl="1">
              <a:buNone/>
            </a:pPr>
            <a:r>
              <a:rPr lang="fa-IR" sz="2800" dirty="0" smtClean="0">
                <a:solidFill>
                  <a:srgbClr val="C00000"/>
                </a:solidFill>
                <a:cs typeface="B Koodak" pitchFamily="2" charset="-78"/>
              </a:rPr>
              <a:t>.</a:t>
            </a:r>
            <a:endParaRPr lang="en-US" sz="2800" dirty="0">
              <a:solidFill>
                <a:srgbClr val="C00000"/>
              </a:solidFill>
              <a:cs typeface="B Koodak" pitchFamily="2" charset="-78"/>
            </a:endParaRPr>
          </a:p>
        </p:txBody>
      </p:sp>
      <p:pic>
        <p:nvPicPr>
          <p:cNvPr id="1054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85" y="-22594"/>
            <a:ext cx="6683655" cy="6880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592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0"/>
            <a:ext cx="9120447" cy="6858000"/>
          </a:xfrm>
        </p:spPr>
        <p:txBody>
          <a:bodyPr>
            <a:normAutofit/>
          </a:bodyPr>
          <a:lstStyle/>
          <a:p>
            <a:pPr marL="0" indent="0" algn="r" rtl="1">
              <a:buNone/>
            </a:pPr>
            <a:r>
              <a:rPr lang="fa-IR" sz="2800" dirty="0" smtClean="0">
                <a:solidFill>
                  <a:srgbClr val="C00000"/>
                </a:solidFill>
                <a:cs typeface="B Koodak" pitchFamily="2" charset="-78"/>
              </a:rPr>
              <a:t>مسلماًدرفرکانس های پایه بستر خاکی (فرکانس اصلی، </a:t>
            </a:r>
          </a:p>
          <a:p>
            <a:pPr marL="0" indent="0" algn="r" rtl="1">
              <a:buNone/>
            </a:pPr>
            <a:r>
              <a:rPr lang="fa-IR" sz="2800" dirty="0" smtClean="0">
                <a:solidFill>
                  <a:srgbClr val="C00000"/>
                </a:solidFill>
                <a:cs typeface="B Koodak" pitchFamily="2" charset="-78"/>
              </a:rPr>
              <a:t>تابع انتقال مقادیر افزایشی خواهد داشت. </a:t>
            </a:r>
          </a:p>
          <a:p>
            <a:pPr marL="0" indent="0" algn="r" rtl="1">
              <a:buNone/>
            </a:pPr>
            <a:r>
              <a:rPr lang="fa-IR" sz="2800" dirty="0" smtClean="0">
                <a:solidFill>
                  <a:srgbClr val="C00000"/>
                </a:solidFill>
                <a:cs typeface="B Koodak" pitchFamily="2" charset="-78"/>
              </a:rPr>
              <a:t>4- محاسبه سریهای فوریه حرکت سطح زمین حاصل از انتقال سریهای فوریه حرکت بستر سنگی،  در فرکانس های کمتر از 5 تا 10 هرتز در حالت مشابه  طیف فوریه حرکت بستر سنگی است. اگرچه تابع انتقال بیانگر فرکانس 20 هرتز و بیشتر  است. </a:t>
            </a:r>
          </a:p>
          <a:p>
            <a:pPr marL="0" indent="0" algn="r" rtl="1">
              <a:buNone/>
            </a:pPr>
            <a:r>
              <a:rPr lang="fa-IR" sz="2800" dirty="0" smtClean="0">
                <a:solidFill>
                  <a:srgbClr val="C00000"/>
                </a:solidFill>
                <a:cs typeface="B Koodak" pitchFamily="2" charset="-78"/>
              </a:rPr>
              <a:t>5- تعیین تاریخچه حرکت زمین با برگرداندن سری های فوریه به دامنه زمان .  </a:t>
            </a:r>
            <a:endParaRPr lang="en-US" sz="2800" dirty="0">
              <a:solidFill>
                <a:srgbClr val="C00000"/>
              </a:solidFill>
              <a:cs typeface="B Koodak" pitchFamily="2" charset="-78"/>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88" y="130568"/>
            <a:ext cx="2608812" cy="368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8" y="3525538"/>
            <a:ext cx="9107979" cy="333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12564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0"/>
            <a:ext cx="9144000" cy="6858000"/>
          </a:xfrm>
        </p:spPr>
        <p:txBody>
          <a:bodyPr>
            <a:normAutofit lnSpcReduction="10000"/>
          </a:bodyPr>
          <a:lstStyle/>
          <a:p>
            <a:pPr marL="0" indent="0" algn="r" rtl="1">
              <a:buNone/>
            </a:pPr>
            <a:r>
              <a:rPr lang="fa-IR" sz="2800" dirty="0" smtClean="0">
                <a:solidFill>
                  <a:srgbClr val="C00000"/>
                </a:solidFill>
                <a:cs typeface="B Koodak" pitchFamily="2" charset="-78"/>
              </a:rPr>
              <a:t>برای انتخاب تاریخچه شتاب های مبنا برای مقیاس نمودن شاخص های زیر بایستی در نظر گرفته شوند:</a:t>
            </a: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1- حداکثر اختلاف بین طیف پاسخ هدف و طیف مقیاس شده انتخابی باید از 5% کمتر باشد.</a:t>
            </a:r>
          </a:p>
          <a:p>
            <a:pPr marL="0" indent="0" algn="r" rtl="1">
              <a:buNone/>
            </a:pPr>
            <a:r>
              <a:rPr lang="fa-IR" sz="2800" dirty="0" smtClean="0">
                <a:solidFill>
                  <a:srgbClr val="0000FF"/>
                </a:solidFill>
                <a:cs typeface="B Koodak" pitchFamily="2" charset="-78"/>
              </a:rPr>
              <a:t>2- مقدار شتاب حداکثر شتاب مقیاس شده بایستی تا حد امکان به مقدار حداکثر شتاب محاسبه شده برای طرح نزدیک باشد.</a:t>
            </a:r>
          </a:p>
          <a:p>
            <a:pPr marL="0" indent="0" algn="r" rtl="1">
              <a:buNone/>
            </a:pPr>
            <a:r>
              <a:rPr lang="fa-IR" sz="2800" dirty="0" smtClean="0">
                <a:solidFill>
                  <a:srgbClr val="0000FF"/>
                </a:solidFill>
                <a:cs typeface="B Koodak" pitchFamily="2" charset="-78"/>
              </a:rPr>
              <a:t>3- طول زمان زلزله با حرکت شدید زمین ناشی از شتاب های مقیاس شده بایستی براساس تراز شتاب های طراحی                                بوده و در این مورد شتاب             با طول زمان 10 ثانیه و                  </a:t>
            </a:r>
            <a:r>
              <a:rPr lang="fa-IR" sz="2800" dirty="0">
                <a:solidFill>
                  <a:srgbClr val="0000FF"/>
                </a:solidFill>
                <a:cs typeface="B Koodak" pitchFamily="2" charset="-78"/>
              </a:rPr>
              <a:t>با طول زمان </a:t>
            </a:r>
            <a:r>
              <a:rPr lang="fa-IR" sz="2800" dirty="0" smtClean="0">
                <a:solidFill>
                  <a:srgbClr val="0000FF"/>
                </a:solidFill>
                <a:cs typeface="B Koodak" pitchFamily="2" charset="-78"/>
              </a:rPr>
              <a:t>15 </a:t>
            </a:r>
            <a:r>
              <a:rPr lang="fa-IR" sz="2800" dirty="0">
                <a:solidFill>
                  <a:srgbClr val="0000FF"/>
                </a:solidFill>
                <a:cs typeface="B Koodak" pitchFamily="2" charset="-78"/>
              </a:rPr>
              <a:t>ثانیه </a:t>
            </a:r>
            <a:r>
              <a:rPr lang="fa-IR" sz="2800" dirty="0" smtClean="0">
                <a:solidFill>
                  <a:srgbClr val="0000FF"/>
                </a:solidFill>
                <a:cs typeface="B Koodak" pitchFamily="2" charset="-78"/>
              </a:rPr>
              <a:t>                    می باشند.</a:t>
            </a:r>
          </a:p>
          <a:p>
            <a:pPr marL="0" indent="0" algn="r" rtl="1">
              <a:buNone/>
            </a:pPr>
            <a:r>
              <a:rPr lang="fa-IR" sz="2800" dirty="0" smtClean="0">
                <a:solidFill>
                  <a:srgbClr val="0000FF"/>
                </a:solidFill>
                <a:cs typeface="B Koodak" pitchFamily="2" charset="-78"/>
              </a:rPr>
              <a:t>4- تا حدممکن بایستی در انتخاب شرائط زمین شناسی و لرزه شناسی ساختگاه و نگاشت انتخاب شده تشابه وجود داشته باشد. </a:t>
            </a:r>
          </a:p>
          <a:p>
            <a:pPr marL="0" indent="0" algn="r" rtl="1">
              <a:buNone/>
            </a:pPr>
            <a:r>
              <a:rPr lang="fa-IR" sz="2800" dirty="0" smtClean="0">
                <a:solidFill>
                  <a:srgbClr val="0000FF"/>
                </a:solidFill>
                <a:cs typeface="B Koodak" pitchFamily="2" charset="-78"/>
              </a:rPr>
              <a:t>5- هر اتفاق لرزه ای انتخاب شده حداکثر اختلاف بزرگی 0/5 با بزرگی شتاب هدف داشته باشد.</a:t>
            </a:r>
          </a:p>
          <a:p>
            <a:pPr marL="0" indent="0" algn="r" rtl="1">
              <a:buNone/>
            </a:pPr>
            <a:r>
              <a:rPr lang="fa-IR" sz="2800" dirty="0" smtClean="0">
                <a:solidFill>
                  <a:srgbClr val="0000FF"/>
                </a:solidFill>
                <a:cs typeface="B Koodak" pitchFamily="2" charset="-78"/>
              </a:rPr>
              <a:t>6- برای هر تراز طراحی حداقل یک شتاب مقیاس شده بایستی معرفی شود. </a:t>
            </a:r>
          </a:p>
          <a:p>
            <a:pPr marL="0" indent="0" algn="r" rtl="1">
              <a:buNone/>
            </a:pPr>
            <a:r>
              <a:rPr lang="fa-IR" sz="2800" dirty="0" smtClean="0">
                <a:solidFill>
                  <a:srgbClr val="0000FF"/>
                </a:solidFill>
                <a:cs typeface="B Koodak" pitchFamily="2" charset="-78"/>
              </a:rPr>
              <a:t>7- سه مؤلفه حرکت هر زلزله جداگانه مقیاس می شوند.</a:t>
            </a:r>
            <a:endParaRPr lang="en-US" sz="2800" dirty="0">
              <a:solidFill>
                <a:srgbClr val="C00000"/>
              </a:solidFill>
              <a:cs typeface="B Koodak" pitchFamily="2" charset="-78"/>
            </a:endParaRPr>
          </a:p>
        </p:txBody>
      </p:sp>
      <p:pic>
        <p:nvPicPr>
          <p:cNvPr id="1064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048000"/>
            <a:ext cx="22098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429000"/>
            <a:ext cx="889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429000"/>
            <a:ext cx="1244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59261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15240"/>
            <a:ext cx="9144000" cy="6172200"/>
          </a:xfrm>
        </p:spPr>
        <p:txBody>
          <a:bodyPr>
            <a:normAutofit/>
          </a:bodyPr>
          <a:lstStyle/>
          <a:p>
            <a:pPr marL="0" indent="0" algn="r" rtl="1">
              <a:buNone/>
            </a:pPr>
            <a:r>
              <a:rPr lang="fa-IR" sz="2800" dirty="0" smtClean="0">
                <a:solidFill>
                  <a:srgbClr val="C00000"/>
                </a:solidFill>
                <a:cs typeface="B Koodak" pitchFamily="2" charset="-78"/>
              </a:rPr>
              <a:t>در پروژه مورد نظر شتاب نگاشت های انتخاب شده در جدول برای هر زلزله طرح ارائه شده که می توان هریک را برای محاسبات دینامیکی استفاده نمود. </a:t>
            </a: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شتاب حداکثر   و طول زمانی هریک از شتاب های مقیاس شده در جدول ارائه شده است. طول زمان زلزله بصورت فاصله زمانی بین شدت 5% تا 95% انتخاب شده است. </a:t>
            </a:r>
          </a:p>
          <a:p>
            <a:pPr marL="0" indent="0" algn="r" rtl="1">
              <a:buNone/>
            </a:pPr>
            <a:r>
              <a:rPr lang="fa-IR" sz="2800" dirty="0" smtClean="0">
                <a:solidFill>
                  <a:srgbClr val="0000FF"/>
                </a:solidFill>
                <a:cs typeface="B Koodak" pitchFamily="2" charset="-78"/>
              </a:rPr>
              <a:t>شکل های بعدی (12 شکل) نشانگر شتاب مقیاس شده واقعی در راستای طیف پاسخ هدف بوده که پس از مقیاس شدن و تطبیق بین دو طیف طول زمانیش و شتاب حداکثرش تطبیق نموده است.  </a:t>
            </a:r>
            <a:endParaRPr lang="fa-IR" sz="2800" dirty="0" smtClean="0">
              <a:solidFill>
                <a:srgbClr val="008000"/>
              </a:solidFill>
              <a:cs typeface="B Koodak" pitchFamily="2" charset="-78"/>
            </a:endParaRPr>
          </a:p>
          <a:p>
            <a:pPr marL="0" indent="0" algn="r" rtl="1">
              <a:buNone/>
            </a:pPr>
            <a:r>
              <a:rPr lang="fa-IR" sz="2800" dirty="0" smtClean="0">
                <a:solidFill>
                  <a:srgbClr val="008000"/>
                </a:solidFill>
                <a:cs typeface="B Koodak" pitchFamily="2" charset="-78"/>
              </a:rPr>
              <a:t>جداول بعدی (8 جدول) مقادیر عددی طیف شتاب را برای زلزله های طرح ارائه نموده است. </a:t>
            </a:r>
          </a:p>
          <a:p>
            <a:pPr marL="0" indent="0" algn="r" rtl="1">
              <a:buNone/>
            </a:pPr>
            <a:r>
              <a:rPr lang="fa-IR" sz="2800" dirty="0" smtClean="0">
                <a:solidFill>
                  <a:srgbClr val="008000"/>
                </a:solidFill>
                <a:cs typeface="B Koodak" pitchFamily="2" charset="-78"/>
              </a:rPr>
              <a:t>طیف شتاب پاسخ برای تأثیر نسبت میرایی نیز در شکل های </a:t>
            </a:r>
            <a:r>
              <a:rPr lang="fa-IR" sz="2800" dirty="0">
                <a:solidFill>
                  <a:srgbClr val="008000"/>
                </a:solidFill>
                <a:cs typeface="B Koodak" pitchFamily="2" charset="-78"/>
              </a:rPr>
              <a:t>بعدی برای زلزله های طرح ارائه </a:t>
            </a:r>
            <a:r>
              <a:rPr lang="fa-IR" sz="2800" dirty="0" smtClean="0">
                <a:solidFill>
                  <a:srgbClr val="008000"/>
                </a:solidFill>
                <a:cs typeface="B Koodak" pitchFamily="2" charset="-78"/>
              </a:rPr>
              <a:t>شده </a:t>
            </a:r>
            <a:r>
              <a:rPr lang="fa-IR" sz="2800" dirty="0">
                <a:solidFill>
                  <a:srgbClr val="008000"/>
                </a:solidFill>
                <a:cs typeface="B Koodak" pitchFamily="2" charset="-78"/>
              </a:rPr>
              <a:t>است. </a:t>
            </a:r>
            <a:r>
              <a:rPr lang="fa-IR" sz="2800" dirty="0" smtClean="0">
                <a:solidFill>
                  <a:srgbClr val="008000"/>
                </a:solidFill>
                <a:cs typeface="B Koodak" pitchFamily="2" charset="-78"/>
              </a:rPr>
              <a:t>در تمامی جداول و شکل ها مقادیر شکستگی 84% از طیف پاسخ هدف درهر مورد نظر گرفته شده است. </a:t>
            </a:r>
            <a:endParaRPr lang="fa-IR" sz="2800" dirty="0">
              <a:solidFill>
                <a:srgbClr val="008000"/>
              </a:solidFill>
              <a:cs typeface="B Koodak" pitchFamily="2" charset="-78"/>
            </a:endParaRPr>
          </a:p>
          <a:p>
            <a:pPr marL="0" indent="0" algn="r" rtl="1">
              <a:buNone/>
            </a:pPr>
            <a:endParaRPr lang="en-US" sz="2800" dirty="0">
              <a:solidFill>
                <a:srgbClr val="C00000"/>
              </a:solidFill>
              <a:cs typeface="B Koodak" pitchFamily="2" charset="-78"/>
            </a:endParaRPr>
          </a:p>
        </p:txBody>
      </p:sp>
    </p:spTree>
    <p:extLst>
      <p:ext uri="{BB962C8B-B14F-4D97-AF65-F5344CB8AC3E}">
        <p14:creationId xmlns:p14="http://schemas.microsoft.com/office/powerpoint/2010/main" val="378559261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685800"/>
            <a:ext cx="9144000" cy="6172200"/>
          </a:xfrm>
        </p:spPr>
        <p:txBody>
          <a:bodyPr>
            <a:normAutofit/>
          </a:bodyPr>
          <a:lstStyle/>
          <a:p>
            <a:pPr marL="0" indent="0" algn="r" rtl="1">
              <a:buNone/>
            </a:pPr>
            <a:r>
              <a:rPr lang="fa-IR" sz="2800" dirty="0" smtClean="0">
                <a:solidFill>
                  <a:srgbClr val="C00000"/>
                </a:solidFill>
                <a:cs typeface="B Koodak" pitchFamily="2" charset="-78"/>
              </a:rPr>
              <a:t>.</a:t>
            </a:r>
            <a:endParaRPr lang="en-US" sz="2800" dirty="0">
              <a:solidFill>
                <a:srgbClr val="C00000"/>
              </a:solidFill>
              <a:cs typeface="B Koodak" pitchFamily="2" charset="-78"/>
            </a:endParaRPr>
          </a:p>
        </p:txBody>
      </p:sp>
      <p:pic>
        <p:nvPicPr>
          <p:cNvPr id="1085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6453"/>
            <a:ext cx="5645150" cy="69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59261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تولید تاریخچه شتاب مصنوعی</a:t>
            </a:r>
            <a:endParaRPr lang="en-US" dirty="0">
              <a:cs typeface="B Koodak" pitchFamily="2" charset="-78"/>
            </a:endParaRPr>
          </a:p>
        </p:txBody>
      </p:sp>
      <p:sp>
        <p:nvSpPr>
          <p:cNvPr id="3" name="Content Placeholder 2"/>
          <p:cNvSpPr>
            <a:spLocks noGrp="1"/>
          </p:cNvSpPr>
          <p:nvPr>
            <p:ph idx="1"/>
          </p:nvPr>
        </p:nvSpPr>
        <p:spPr>
          <a:xfrm>
            <a:off x="0" y="685800"/>
            <a:ext cx="9144000" cy="6172200"/>
          </a:xfrm>
        </p:spPr>
        <p:txBody>
          <a:bodyPr>
            <a:normAutofit/>
          </a:bodyPr>
          <a:lstStyle/>
          <a:p>
            <a:pPr marL="0" indent="0" algn="r" rtl="1">
              <a:buNone/>
            </a:pPr>
            <a:r>
              <a:rPr lang="fa-IR" sz="2800" dirty="0" smtClean="0">
                <a:solidFill>
                  <a:srgbClr val="C00000"/>
                </a:solidFill>
                <a:cs typeface="B Koodak" pitchFamily="2" charset="-78"/>
              </a:rPr>
              <a:t>روش مصنوعی برای تهیه تاریخچه زمانی دارای محاسن زیر است:</a:t>
            </a:r>
          </a:p>
          <a:p>
            <a:pPr marL="0" indent="0" algn="r" rtl="1">
              <a:buNone/>
            </a:pPr>
            <a:r>
              <a:rPr lang="fa-IR" sz="2800" dirty="0" smtClean="0">
                <a:solidFill>
                  <a:srgbClr val="C00000"/>
                </a:solidFill>
                <a:cs typeface="B Koodak" pitchFamily="2" charset="-78"/>
              </a:rPr>
              <a:t>1- تطبیق طیف طراحی با یک شتاب نگاشت</a:t>
            </a:r>
          </a:p>
          <a:p>
            <a:pPr marL="0" indent="0" algn="r" rtl="1">
              <a:buNone/>
            </a:pPr>
            <a:r>
              <a:rPr lang="fa-IR" sz="2800" dirty="0" smtClean="0">
                <a:solidFill>
                  <a:srgbClr val="C00000"/>
                </a:solidFill>
                <a:cs typeface="B Koodak" pitchFamily="2" charset="-78"/>
              </a:rPr>
              <a:t>2- برخورداری از آثارحالت طبیعی و طول زمان حرکت زمین در شتاب نگاشت مصنوعی</a:t>
            </a:r>
          </a:p>
          <a:p>
            <a:pPr marL="0" indent="0" algn="r" rtl="1">
              <a:buNone/>
            </a:pPr>
            <a:r>
              <a:rPr lang="fa-IR" sz="2800" dirty="0" smtClean="0">
                <a:solidFill>
                  <a:srgbClr val="C00000"/>
                </a:solidFill>
                <a:cs typeface="B Koodak" pitchFamily="2" charset="-78"/>
              </a:rPr>
              <a:t>3- مقادیر شتاب حداکثر </a:t>
            </a:r>
            <a:r>
              <a:rPr lang="en-US" sz="2800" dirty="0" smtClean="0">
                <a:solidFill>
                  <a:srgbClr val="FF0000"/>
                </a:solidFill>
                <a:cs typeface="B Koodak" pitchFamily="2" charset="-78"/>
              </a:rPr>
              <a:t>PGA</a:t>
            </a:r>
            <a:r>
              <a:rPr lang="fa-IR" sz="2800" dirty="0" smtClean="0">
                <a:solidFill>
                  <a:srgbClr val="C00000"/>
                </a:solidFill>
                <a:cs typeface="B Koodak" pitchFamily="2" charset="-78"/>
              </a:rPr>
              <a:t> بصورت دقیق و دلخواه براساس سه مؤلفه حرکت (دو مؤلفه افقی و یک مؤلفه قائم) که هرکدام با یک تطبیق مناسب طیفی تهیه شده اند. </a:t>
            </a: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در این مورد روش ها و برنامه های کامپیوتری زیادی مانند </a:t>
            </a:r>
            <a:r>
              <a:rPr lang="en-US" sz="2800" dirty="0" smtClean="0">
                <a:solidFill>
                  <a:srgbClr val="FF0000"/>
                </a:solidFill>
                <a:cs typeface="B Koodak" pitchFamily="2" charset="-78"/>
              </a:rPr>
              <a:t>SIMQKE</a:t>
            </a:r>
            <a:r>
              <a:rPr lang="fa-IR" sz="2800" dirty="0" smtClean="0">
                <a:solidFill>
                  <a:srgbClr val="0000FF"/>
                </a:solidFill>
                <a:cs typeface="B Koodak" pitchFamily="2" charset="-78"/>
              </a:rPr>
              <a:t> ارائه شده است. </a:t>
            </a:r>
            <a:r>
              <a:rPr lang="fa-IR" sz="2800" dirty="0" smtClean="0">
                <a:solidFill>
                  <a:srgbClr val="C00000"/>
                </a:solidFill>
                <a:cs typeface="B Koodak" pitchFamily="2" charset="-78"/>
              </a:rPr>
              <a:t> در این برنامه با دریافت داده هایی مانند طیف پاسخ هدف، مقادیر </a:t>
            </a:r>
            <a:r>
              <a:rPr lang="en-US" sz="2800" dirty="0" smtClean="0">
                <a:solidFill>
                  <a:srgbClr val="C00000"/>
                </a:solidFill>
                <a:cs typeface="B Koodak" pitchFamily="2" charset="-78"/>
              </a:rPr>
              <a:t>PGA</a:t>
            </a:r>
            <a:r>
              <a:rPr lang="fa-IR" sz="2800" dirty="0" smtClean="0">
                <a:solidFill>
                  <a:srgbClr val="C00000"/>
                </a:solidFill>
                <a:cs typeface="B Koodak" pitchFamily="2" charset="-78"/>
              </a:rPr>
              <a:t> و توابع پوش شتاب، شتاب نگاشت مصنوعی را تولید می کند. انتخاب مقدار شتاب حداکثر </a:t>
            </a:r>
            <a:r>
              <a:rPr lang="en-US" sz="2800" dirty="0" smtClean="0">
                <a:solidFill>
                  <a:srgbClr val="C00000"/>
                </a:solidFill>
                <a:cs typeface="B Koodak" pitchFamily="2" charset="-78"/>
              </a:rPr>
              <a:t>PGA</a:t>
            </a:r>
            <a:r>
              <a:rPr lang="fa-IR" sz="2800" dirty="0" smtClean="0">
                <a:solidFill>
                  <a:srgbClr val="C00000"/>
                </a:solidFill>
                <a:cs typeface="B Koodak" pitchFamily="2" charset="-78"/>
              </a:rPr>
              <a:t> و طیف های پاسخ براساس فراسنج های بستر است. طول زمان زلزله را از رابطه زیر می توان بدست آورد(              ):</a:t>
            </a:r>
          </a:p>
          <a:p>
            <a:pPr marL="0" indent="0" algn="r" rtl="1">
              <a:buNone/>
            </a:pPr>
            <a:r>
              <a:rPr lang="fa-IR" sz="2800" dirty="0">
                <a:solidFill>
                  <a:srgbClr val="C00000"/>
                </a:solidFill>
                <a:cs typeface="B Koodak" pitchFamily="2" charset="-78"/>
              </a:rPr>
              <a:t> </a:t>
            </a:r>
            <a:r>
              <a:rPr lang="fa-IR" sz="2800" dirty="0" smtClean="0">
                <a:solidFill>
                  <a:srgbClr val="C00000"/>
                </a:solidFill>
                <a:cs typeface="B Koodak" pitchFamily="2" charset="-78"/>
              </a:rPr>
              <a:t> </a:t>
            </a:r>
            <a:r>
              <a:rPr lang="en-US" sz="2800" i="1" dirty="0" smtClean="0">
                <a:solidFill>
                  <a:srgbClr val="0000FF"/>
                </a:solidFill>
                <a:cs typeface="B Koodak" pitchFamily="2" charset="-78"/>
              </a:rPr>
              <a:t>T</a:t>
            </a:r>
            <a:r>
              <a:rPr lang="fa-IR" sz="2800" dirty="0" smtClean="0">
                <a:solidFill>
                  <a:srgbClr val="C00000"/>
                </a:solidFill>
                <a:cs typeface="B Koodak" pitchFamily="2" charset="-78"/>
              </a:rPr>
              <a:t> </a:t>
            </a:r>
            <a:r>
              <a:rPr lang="fa-IR" sz="2800" dirty="0">
                <a:solidFill>
                  <a:srgbClr val="C00000"/>
                </a:solidFill>
                <a:cs typeface="B Koodak" pitchFamily="2" charset="-78"/>
              </a:rPr>
              <a:t>طول زمان زلزله </a:t>
            </a:r>
            <a:r>
              <a:rPr lang="fa-IR" sz="2800" dirty="0" smtClean="0">
                <a:solidFill>
                  <a:srgbClr val="C00000"/>
                </a:solidFill>
                <a:cs typeface="B Koodak" pitchFamily="2" charset="-78"/>
              </a:rPr>
              <a:t>برحسب ثانیه است. </a:t>
            </a:r>
            <a:endParaRPr lang="en-US" sz="2800" dirty="0">
              <a:solidFill>
                <a:srgbClr val="C00000"/>
              </a:solidFill>
              <a:cs typeface="B Koodak" pitchFamily="2" charset="-78"/>
            </a:endParaRPr>
          </a:p>
        </p:txBody>
      </p:sp>
      <p:pic>
        <p:nvPicPr>
          <p:cNvPr id="1095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5867400"/>
            <a:ext cx="10414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6" y="6324600"/>
            <a:ext cx="22383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6438900"/>
            <a:ext cx="10922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59261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0"/>
            <a:ext cx="9144000" cy="6172200"/>
          </a:xfrm>
        </p:spPr>
        <p:txBody>
          <a:bodyPr>
            <a:normAutofit/>
          </a:bodyPr>
          <a:lstStyle/>
          <a:p>
            <a:pPr marL="0" indent="0" algn="r" rtl="1">
              <a:buNone/>
            </a:pPr>
            <a:r>
              <a:rPr lang="fa-IR" sz="2800" dirty="0" smtClean="0">
                <a:solidFill>
                  <a:srgbClr val="C00000"/>
                </a:solidFill>
                <a:cs typeface="B Koodak" pitchFamily="2" charset="-78"/>
              </a:rPr>
              <a:t>با شتاب حداکثر                      رابطه زیر را می توان برای طول مدت زلزله استفاده کرد:</a:t>
            </a:r>
            <a:endParaRPr lang="fa-IR" sz="2800" dirty="0" smtClean="0">
              <a:solidFill>
                <a:srgbClr val="0000FF"/>
              </a:solidFill>
              <a:cs typeface="B Koodak" pitchFamily="2" charset="-78"/>
            </a:endParaRPr>
          </a:p>
          <a:p>
            <a:pPr marL="0" indent="0" algn="r" rtl="1">
              <a:buNone/>
            </a:pPr>
            <a:endParaRPr lang="fa-IR" sz="2800" dirty="0">
              <a:solidFill>
                <a:srgbClr val="0000FF"/>
              </a:solidFill>
              <a:cs typeface="B Koodak" pitchFamily="2" charset="-78"/>
            </a:endParaRPr>
          </a:p>
          <a:p>
            <a:pPr marL="0" indent="0" algn="r" rtl="1">
              <a:buNone/>
            </a:pPr>
            <a:endParaRPr lang="fa-IR" sz="2800" dirty="0" smtClean="0">
              <a:solidFill>
                <a:srgbClr val="0000FF"/>
              </a:solidFill>
              <a:cs typeface="B Koodak" pitchFamily="2" charset="-78"/>
            </a:endParaRPr>
          </a:p>
          <a:p>
            <a:pPr marL="0" indent="0" algn="r" rtl="1">
              <a:buNone/>
            </a:pPr>
            <a:endParaRPr lang="fa-IR" sz="2800" dirty="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ضربه های سرعتی در حرکت بستر شدید در میدان نزدیک زلزله:</a:t>
            </a:r>
            <a:endParaRPr lang="fa-IR" sz="2800" dirty="0" smtClean="0">
              <a:solidFill>
                <a:srgbClr val="C00000"/>
              </a:solidFill>
              <a:cs typeface="B Koodak" pitchFamily="2" charset="-78"/>
            </a:endParaRPr>
          </a:p>
          <a:p>
            <a:pPr marL="0" indent="0" algn="r" rtl="1">
              <a:buNone/>
            </a:pPr>
            <a:r>
              <a:rPr lang="fa-IR" sz="2800" dirty="0" smtClean="0">
                <a:solidFill>
                  <a:srgbClr val="C00000"/>
                </a:solidFill>
                <a:cs typeface="B Koodak" pitchFamily="2" charset="-78"/>
              </a:rPr>
              <a:t>سرعت موج زلزله </a:t>
            </a:r>
            <a:r>
              <a:rPr lang="fa-IR" sz="2800" dirty="0" smtClean="0">
                <a:solidFill>
                  <a:srgbClr val="0000FF"/>
                </a:solidFill>
                <a:cs typeface="B Koodak" pitchFamily="2" charset="-78"/>
              </a:rPr>
              <a:t>از مرکز به سمت ساختگاه حدود سرعت موج برشی بوده و در ساختگاه بطور واضح ضربه های سرعت لرزه (موج سطحی ریلی) تا حدود 20 تا 30 کیلومتر از گسل بصورت مخرب تجربه شده که شامل پاسخ کشسان و غیرکشسان شدید با پریودهای بلند بوده و طیف شتاب کشسان </a:t>
            </a:r>
            <a:r>
              <a:rPr lang="fa-IR" sz="2800" dirty="0" smtClean="0">
                <a:solidFill>
                  <a:srgbClr val="C00000"/>
                </a:solidFill>
                <a:cs typeface="B Koodak" pitchFamily="2" charset="-78"/>
              </a:rPr>
              <a:t>(</a:t>
            </a:r>
            <a:r>
              <a:rPr lang="en-US" sz="2800" dirty="0" smtClean="0">
                <a:solidFill>
                  <a:srgbClr val="C00000"/>
                </a:solidFill>
                <a:cs typeface="B Koodak" pitchFamily="2" charset="-78"/>
              </a:rPr>
              <a:t>Sa</a:t>
            </a:r>
            <a:r>
              <a:rPr lang="fa-IR" sz="2800" dirty="0" smtClean="0">
                <a:solidFill>
                  <a:srgbClr val="C00000"/>
                </a:solidFill>
                <a:cs typeface="B Koodak" pitchFamily="2" charset="-78"/>
              </a:rPr>
              <a:t>)</a:t>
            </a:r>
            <a:r>
              <a:rPr lang="fa-IR" sz="2800" dirty="0" smtClean="0">
                <a:solidFill>
                  <a:srgbClr val="0000FF"/>
                </a:solidFill>
                <a:cs typeface="B Koodak" pitchFamily="2" charset="-78"/>
              </a:rPr>
              <a:t> بزرگتر از حرکت استاندارد زمین (پیش بینی الگوی زوال) ایجاد می کند.</a:t>
            </a:r>
            <a:endParaRPr lang="fa-IR" sz="2800" dirty="0" smtClean="0">
              <a:solidFill>
                <a:srgbClr val="C00000"/>
              </a:solidFill>
              <a:cs typeface="B Koodak" pitchFamily="2" charset="-78"/>
            </a:endParaRPr>
          </a:p>
          <a:p>
            <a:pPr marL="0" indent="0" algn="r" rtl="1">
              <a:buNone/>
            </a:pPr>
            <a:r>
              <a:rPr lang="fa-IR" sz="2800" dirty="0" smtClean="0">
                <a:solidFill>
                  <a:srgbClr val="C00000"/>
                </a:solidFill>
                <a:cs typeface="B Koodak" pitchFamily="2" charset="-78"/>
              </a:rPr>
              <a:t>اغلب پریود پاسخ کشسان ناشی از ضربه سرعت </a:t>
            </a:r>
            <a:r>
              <a:rPr lang="fa-IR" sz="2800" dirty="0" smtClean="0">
                <a:solidFill>
                  <a:srgbClr val="0000FF"/>
                </a:solidFill>
                <a:cs typeface="B Koodak" pitchFamily="2" charset="-78"/>
              </a:rPr>
              <a:t>(</a:t>
            </a:r>
            <a:r>
              <a:rPr lang="en-US" sz="2800" dirty="0" err="1" smtClean="0">
                <a:solidFill>
                  <a:srgbClr val="0000FF"/>
                </a:solidFill>
                <a:cs typeface="B Koodak" pitchFamily="2" charset="-78"/>
              </a:rPr>
              <a:t>Tp</a:t>
            </a:r>
            <a:r>
              <a:rPr lang="fa-IR" sz="2800" dirty="0" smtClean="0">
                <a:solidFill>
                  <a:srgbClr val="0000FF"/>
                </a:solidFill>
                <a:cs typeface="B Koodak" pitchFamily="2" charset="-78"/>
              </a:rPr>
              <a:t>)</a:t>
            </a:r>
            <a:r>
              <a:rPr lang="fa-IR" sz="2800" dirty="0" smtClean="0">
                <a:solidFill>
                  <a:srgbClr val="C00000"/>
                </a:solidFill>
                <a:cs typeface="B Koodak" pitchFamily="2" charset="-78"/>
              </a:rPr>
              <a:t> همساز با پریود طبیعی سازه بوده که این بخش از امواج بایستی از بین بروند. </a:t>
            </a:r>
            <a:r>
              <a:rPr lang="fa-IR" sz="2800" dirty="0" smtClean="0">
                <a:solidFill>
                  <a:srgbClr val="0000FF"/>
                </a:solidFill>
                <a:cs typeface="B Koodak" pitchFamily="2" charset="-78"/>
              </a:rPr>
              <a:t> </a:t>
            </a:r>
            <a:endParaRPr lang="en-US" sz="2800" dirty="0">
              <a:solidFill>
                <a:srgbClr val="C00000"/>
              </a:solidFill>
              <a:cs typeface="B Koodak" pitchFamily="2" charset="-78"/>
            </a:endParaRPr>
          </a:p>
        </p:txBody>
      </p:sp>
      <p:pic>
        <p:nvPicPr>
          <p:cNvPr id="1105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2620"/>
            <a:ext cx="7504113"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5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32080"/>
            <a:ext cx="14097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5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7800"/>
            <a:ext cx="7377113"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60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590800"/>
            <a:ext cx="889262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59261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15240" y="-38100"/>
            <a:ext cx="9144000" cy="6172200"/>
          </a:xfrm>
        </p:spPr>
        <p:txBody>
          <a:bodyPr>
            <a:normAutofit/>
          </a:bodyPr>
          <a:lstStyle/>
          <a:p>
            <a:pPr marL="0" indent="0" algn="r" rtl="1">
              <a:buNone/>
            </a:pPr>
            <a:r>
              <a:rPr lang="fa-IR" sz="2800" dirty="0" smtClean="0">
                <a:solidFill>
                  <a:srgbClr val="C00000"/>
                </a:solidFill>
                <a:cs typeface="B Koodak" pitchFamily="2" charset="-78"/>
              </a:rPr>
              <a:t>برای بررسی امکان همسازی شتاب مقیاس شده ناشی از </a:t>
            </a:r>
            <a:r>
              <a:rPr lang="fa-IR" sz="2800" dirty="0" smtClean="0">
                <a:solidFill>
                  <a:srgbClr val="0000FF"/>
                </a:solidFill>
                <a:cs typeface="B Koodak" pitchFamily="2" charset="-78"/>
              </a:rPr>
              <a:t>(</a:t>
            </a:r>
            <a:r>
              <a:rPr lang="en-US" sz="2800" dirty="0" smtClean="0">
                <a:solidFill>
                  <a:srgbClr val="0000FF"/>
                </a:solidFill>
                <a:cs typeface="B Koodak" pitchFamily="2" charset="-78"/>
              </a:rPr>
              <a:t>MCE</a:t>
            </a:r>
            <a:r>
              <a:rPr lang="fa-IR" sz="2800" dirty="0" smtClean="0">
                <a:solidFill>
                  <a:srgbClr val="0000FF"/>
                </a:solidFill>
                <a:cs typeface="B Koodak" pitchFamily="2" charset="-78"/>
              </a:rPr>
              <a:t>)</a:t>
            </a:r>
            <a:r>
              <a:rPr lang="fa-IR" sz="2800" dirty="0" smtClean="0">
                <a:solidFill>
                  <a:srgbClr val="C00000"/>
                </a:solidFill>
                <a:cs typeface="B Koodak" pitchFamily="2" charset="-78"/>
              </a:rPr>
              <a:t> با ضربات سرعت، سه شاخص بایستی کنترل شود (               ):</a:t>
            </a: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1-</a:t>
            </a:r>
          </a:p>
          <a:p>
            <a:pPr marL="0" indent="0" algn="r" rtl="1">
              <a:buNone/>
            </a:pPr>
            <a:endParaRPr lang="fa-IR" sz="2800" dirty="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2- ضربه موجود در تاریخچه زمانی موج دریافتی در ساختگاه نشان می دهد که مقدار در زمان            بزرگتر از ضربه         بوده یعنی ضربه مورد انتظار در شروع حرکت زمین در مقدار 10% کل  </a:t>
            </a:r>
            <a:r>
              <a:rPr lang="en-US" sz="2800" dirty="0" smtClean="0">
                <a:solidFill>
                  <a:srgbClr val="C00000"/>
                </a:solidFill>
                <a:cs typeface="B Koodak" pitchFamily="2" charset="-78"/>
              </a:rPr>
              <a:t>CAV</a:t>
            </a:r>
            <a:r>
              <a:rPr lang="fa-IR" sz="2800" dirty="0" smtClean="0">
                <a:solidFill>
                  <a:srgbClr val="0000FF"/>
                </a:solidFill>
                <a:cs typeface="B Koodak" pitchFamily="2" charset="-78"/>
              </a:rPr>
              <a:t> (                                     ) و قبل از اینکه حرکت اصلی زمین به 20%  </a:t>
            </a:r>
            <a:r>
              <a:rPr lang="en-US" sz="2800" dirty="0" smtClean="0">
                <a:solidFill>
                  <a:srgbClr val="C00000"/>
                </a:solidFill>
                <a:cs typeface="B Koodak" pitchFamily="2" charset="-78"/>
              </a:rPr>
              <a:t>CAV</a:t>
            </a:r>
            <a:r>
              <a:rPr lang="fa-IR" sz="2800" dirty="0" smtClean="0">
                <a:solidFill>
                  <a:srgbClr val="C00000"/>
                </a:solidFill>
                <a:cs typeface="B Koodak" pitchFamily="2" charset="-78"/>
              </a:rPr>
              <a:t> برسد، </a:t>
            </a:r>
            <a:r>
              <a:rPr lang="fa-IR" sz="2800" dirty="0" smtClean="0">
                <a:solidFill>
                  <a:srgbClr val="0000FF"/>
                </a:solidFill>
                <a:cs typeface="B Koodak" pitchFamily="2" charset="-78"/>
              </a:rPr>
              <a:t>دریافت می شود.</a:t>
            </a:r>
          </a:p>
          <a:p>
            <a:pPr marL="0" indent="0" algn="r" rtl="1">
              <a:buNone/>
            </a:pPr>
            <a:r>
              <a:rPr lang="fa-IR" sz="2800" dirty="0" smtClean="0">
                <a:solidFill>
                  <a:srgbClr val="0000FF"/>
                </a:solidFill>
                <a:cs typeface="B Koodak" pitchFamily="2" charset="-78"/>
              </a:rPr>
              <a:t>3-  حرکت اصلی زمین دارای  </a:t>
            </a:r>
            <a:r>
              <a:rPr lang="en-US" sz="2800" dirty="0" smtClean="0">
                <a:solidFill>
                  <a:srgbClr val="C00000"/>
                </a:solidFill>
                <a:cs typeface="B Koodak" pitchFamily="2" charset="-78"/>
              </a:rPr>
              <a:t>PGV</a:t>
            </a:r>
            <a:r>
              <a:rPr lang="fa-IR" sz="2800" dirty="0" smtClean="0">
                <a:solidFill>
                  <a:srgbClr val="0000FF"/>
                </a:solidFill>
                <a:cs typeface="B Koodak" pitchFamily="2" charset="-78"/>
              </a:rPr>
              <a:t> بزرگتر از 30 سانتیمتر بر ثانیه است.</a:t>
            </a:r>
          </a:p>
          <a:p>
            <a:pPr marL="0" indent="0" algn="r" rtl="1">
              <a:buNone/>
            </a:pPr>
            <a:r>
              <a:rPr lang="fa-IR" sz="2800" dirty="0" smtClean="0">
                <a:solidFill>
                  <a:srgbClr val="0000FF"/>
                </a:solidFill>
                <a:cs typeface="B Koodak" pitchFamily="2" charset="-78"/>
              </a:rPr>
              <a:t>تمامی شتاب نگاشت های افقی که با </a:t>
            </a:r>
            <a:r>
              <a:rPr lang="en-US" sz="2800" dirty="0" smtClean="0">
                <a:solidFill>
                  <a:srgbClr val="C00000"/>
                </a:solidFill>
                <a:cs typeface="B Koodak" pitchFamily="2" charset="-78"/>
              </a:rPr>
              <a:t>MCE</a:t>
            </a:r>
            <a:r>
              <a:rPr lang="fa-IR" sz="2800" dirty="0" smtClean="0">
                <a:solidFill>
                  <a:srgbClr val="0000FF"/>
                </a:solidFill>
                <a:cs typeface="B Koodak" pitchFamily="2" charset="-78"/>
              </a:rPr>
              <a:t>مقیاس شده اند به روش                     تحلیل گردیده اند.</a:t>
            </a:r>
            <a:r>
              <a:rPr lang="en-US" sz="2800" dirty="0" smtClean="0">
                <a:solidFill>
                  <a:srgbClr val="0000FF"/>
                </a:solidFill>
                <a:cs typeface="B Koodak" pitchFamily="2" charset="-78"/>
              </a:rPr>
              <a:t>  </a:t>
            </a:r>
            <a:r>
              <a:rPr lang="fa-IR" sz="2800" dirty="0" smtClean="0">
                <a:solidFill>
                  <a:srgbClr val="0000FF"/>
                </a:solidFill>
                <a:cs typeface="B Koodak" pitchFamily="2" charset="-78"/>
              </a:rPr>
              <a:t> نتایج این تحلیل ها برای مؤلفه افقی 260 نگاشت زلزله لندرز صورت گرفته اند.  تاریخچه های زیر برای  </a:t>
            </a:r>
            <a:endParaRPr lang="en-US" sz="2800" dirty="0">
              <a:solidFill>
                <a:srgbClr val="C00000"/>
              </a:solidFill>
              <a:cs typeface="B Koodak" pitchFamily="2" charset="-78"/>
            </a:endParaRPr>
          </a:p>
        </p:txBody>
      </p:sp>
      <p:pic>
        <p:nvPicPr>
          <p:cNvPr id="1116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33400"/>
            <a:ext cx="10541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6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 y="914400"/>
            <a:ext cx="7879080" cy="8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val="3801770606"/>
              </p:ext>
            </p:extLst>
          </p:nvPr>
        </p:nvGraphicFramePr>
        <p:xfrm>
          <a:off x="7863840" y="1190588"/>
          <a:ext cx="589643" cy="317500"/>
        </p:xfrm>
        <a:graphic>
          <a:graphicData uri="http://schemas.openxmlformats.org/presentationml/2006/ole">
            <mc:AlternateContent xmlns:mc="http://schemas.openxmlformats.org/markup-compatibility/2006">
              <mc:Choice xmlns:v="urn:schemas-microsoft-com:vml" Requires="v">
                <p:oleObj spid="_x0000_s111637" name="Equation" r:id="rId5" imgW="330120" imgH="177480" progId="Equation.3">
                  <p:embed/>
                </p:oleObj>
              </mc:Choice>
              <mc:Fallback>
                <p:oleObj name="Equation" r:id="rId5" imgW="330120" imgH="177480" progId="Equation.3">
                  <p:embed/>
                  <p:pic>
                    <p:nvPicPr>
                      <p:cNvPr id="0" name=""/>
                      <p:cNvPicPr/>
                      <p:nvPr/>
                    </p:nvPicPr>
                    <p:blipFill>
                      <a:blip r:embed="rId6"/>
                      <a:stretch>
                        <a:fillRect/>
                      </a:stretch>
                    </p:blipFill>
                    <p:spPr>
                      <a:xfrm>
                        <a:off x="7863840" y="1190588"/>
                        <a:ext cx="589643" cy="317500"/>
                      </a:xfrm>
                      <a:prstGeom prst="rect">
                        <a:avLst/>
                      </a:prstGeom>
                      <a:solidFill>
                        <a:srgbClr val="FFFF00"/>
                      </a:solidFill>
                    </p:spPr>
                  </p:pic>
                </p:oleObj>
              </mc:Fallback>
            </mc:AlternateContent>
          </a:graphicData>
        </a:graphic>
      </p:graphicFrame>
      <p:pic>
        <p:nvPicPr>
          <p:cNvPr id="11162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2449373"/>
            <a:ext cx="723900" cy="327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62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6530" y="2498812"/>
            <a:ext cx="602420" cy="278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627"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980" y="2895600"/>
            <a:ext cx="27051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419600"/>
            <a:ext cx="10541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59261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0"/>
            <a:ext cx="9144000" cy="6172200"/>
          </a:xfrm>
        </p:spPr>
        <p:txBody>
          <a:bodyPr>
            <a:normAutofit/>
          </a:bodyPr>
          <a:lstStyle/>
          <a:p>
            <a:pPr marL="0" indent="0" algn="r" rtl="1">
              <a:buNone/>
            </a:pPr>
            <a:r>
              <a:rPr lang="fa-IR" sz="2800" dirty="0">
                <a:solidFill>
                  <a:srgbClr val="0000FF"/>
                </a:solidFill>
                <a:cs typeface="B Koodak" pitchFamily="2" charset="-78"/>
              </a:rPr>
              <a:t>تاریخچه های زیر برای  </a:t>
            </a:r>
            <a:r>
              <a:rPr lang="fa-IR" sz="2800" dirty="0" smtClean="0">
                <a:solidFill>
                  <a:srgbClr val="0000FF"/>
                </a:solidFill>
                <a:cs typeface="B Koodak" pitchFamily="2" charset="-78"/>
              </a:rPr>
              <a:t>زلزله لندرز قابل استفاده می باشند:</a:t>
            </a:r>
            <a:endParaRPr lang="en-US" sz="2800" dirty="0">
              <a:solidFill>
                <a:srgbClr val="C00000"/>
              </a:solidFill>
              <a:cs typeface="B Koodak" pitchFamily="2" charset="-78"/>
            </a:endParaRPr>
          </a:p>
        </p:txBody>
      </p:sp>
      <p:pic>
        <p:nvPicPr>
          <p:cNvPr id="1126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7421147" cy="6356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59261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685800"/>
            <a:ext cx="9144000" cy="6172200"/>
          </a:xfrm>
        </p:spPr>
        <p:txBody>
          <a:bodyPr>
            <a:normAutofit/>
          </a:bodyPr>
          <a:lstStyle/>
          <a:p>
            <a:pPr marL="0" indent="0" algn="r" rtl="1">
              <a:buNone/>
            </a:pPr>
            <a:r>
              <a:rPr lang="fa-IR" sz="2800" dirty="0" smtClean="0">
                <a:solidFill>
                  <a:srgbClr val="C00000"/>
                </a:solidFill>
                <a:cs typeface="B Koodak" pitchFamily="2" charset="-78"/>
              </a:rPr>
              <a:t>.</a:t>
            </a:r>
            <a:endParaRPr lang="en-US" sz="2800" dirty="0">
              <a:solidFill>
                <a:srgbClr val="C00000"/>
              </a:solidFill>
              <a:cs typeface="B Koodak" pitchFamily="2" charset="-78"/>
            </a:endParaRPr>
          </a:p>
        </p:txBody>
      </p:sp>
      <p:pic>
        <p:nvPicPr>
          <p:cNvPr id="1136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10" y="1142999"/>
            <a:ext cx="9097490" cy="4596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59261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685800"/>
            <a:ext cx="9144000" cy="6172200"/>
          </a:xfrm>
        </p:spPr>
        <p:txBody>
          <a:bodyPr>
            <a:normAutofit/>
          </a:bodyPr>
          <a:lstStyle/>
          <a:p>
            <a:pPr marL="0" indent="0" algn="r" rtl="1">
              <a:buNone/>
            </a:pPr>
            <a:r>
              <a:rPr lang="fa-IR" sz="2800" dirty="0" smtClean="0">
                <a:solidFill>
                  <a:srgbClr val="C00000"/>
                </a:solidFill>
                <a:cs typeface="B Koodak" pitchFamily="2" charset="-78"/>
              </a:rPr>
              <a:t>.</a:t>
            </a:r>
            <a:endParaRPr lang="en-US" sz="2800" dirty="0">
              <a:solidFill>
                <a:srgbClr val="C00000"/>
              </a:solidFill>
              <a:cs typeface="B Koodak" pitchFamily="2" charset="-78"/>
            </a:endParaRPr>
          </a:p>
        </p:txBody>
      </p:sp>
    </p:spTree>
    <p:extLst>
      <p:ext uri="{BB962C8B-B14F-4D97-AF65-F5344CB8AC3E}">
        <p14:creationId xmlns:p14="http://schemas.microsoft.com/office/powerpoint/2010/main" val="378559261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685800"/>
            <a:ext cx="9144000" cy="6172200"/>
          </a:xfrm>
        </p:spPr>
        <p:txBody>
          <a:bodyPr>
            <a:normAutofit/>
          </a:bodyPr>
          <a:lstStyle/>
          <a:p>
            <a:pPr marL="0" indent="0" algn="r" rtl="1">
              <a:buNone/>
            </a:pPr>
            <a:r>
              <a:rPr lang="fa-IR" sz="2800" dirty="0" smtClean="0">
                <a:solidFill>
                  <a:srgbClr val="C00000"/>
                </a:solidFill>
                <a:cs typeface="B Koodak" pitchFamily="2" charset="-78"/>
              </a:rPr>
              <a:t>.</a:t>
            </a:r>
            <a:endParaRPr lang="en-US" sz="2800" dirty="0">
              <a:solidFill>
                <a:srgbClr val="C00000"/>
              </a:solidFill>
              <a:cs typeface="B Koodak" pitchFamily="2" charset="-78"/>
            </a:endParaRPr>
          </a:p>
        </p:txBody>
      </p:sp>
    </p:spTree>
    <p:extLst>
      <p:ext uri="{BB962C8B-B14F-4D97-AF65-F5344CB8AC3E}">
        <p14:creationId xmlns:p14="http://schemas.microsoft.com/office/powerpoint/2010/main" val="3785592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813" y="-30480"/>
            <a:ext cx="8229600" cy="944880"/>
          </a:xfrm>
        </p:spPr>
        <p:txBody>
          <a:bodyPr>
            <a:normAutofit/>
          </a:bodyPr>
          <a:lstStyle/>
          <a:p>
            <a:r>
              <a:rPr lang="fa-IR" sz="3600" dirty="0" smtClean="0">
                <a:cs typeface="B Koodak" pitchFamily="2" charset="-78"/>
              </a:rPr>
              <a:t>دینامیک لایه لیتوسفیر</a:t>
            </a:r>
            <a:endParaRPr lang="en-US" sz="3600" dirty="0">
              <a:cs typeface="B Koodak" pitchFamily="2" charset="-78"/>
            </a:endParaRPr>
          </a:p>
        </p:txBody>
      </p:sp>
      <p:sp>
        <p:nvSpPr>
          <p:cNvPr id="3" name="Content Placeholder 2"/>
          <p:cNvSpPr>
            <a:spLocks noGrp="1"/>
          </p:cNvSpPr>
          <p:nvPr>
            <p:ph idx="1"/>
          </p:nvPr>
        </p:nvSpPr>
        <p:spPr/>
        <p:txBody>
          <a:bodyPr/>
          <a:lstStyle/>
          <a:p>
            <a:endParaRPr lang="en-US"/>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26" y="1143000"/>
            <a:ext cx="9118774" cy="5715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9909" y="619780"/>
            <a:ext cx="8828058" cy="461665"/>
          </a:xfrm>
          <a:prstGeom prst="rect">
            <a:avLst/>
          </a:prstGeom>
        </p:spPr>
        <p:txBody>
          <a:bodyPr wrap="none">
            <a:spAutoFit/>
          </a:bodyPr>
          <a:lstStyle/>
          <a:p>
            <a:pPr algn="r" rtl="1"/>
            <a:r>
              <a:rPr lang="fa-IR" sz="2400" dirty="0" smtClean="0">
                <a:solidFill>
                  <a:srgbClr val="C00000"/>
                </a:solidFill>
                <a:cs typeface="B Koodak" pitchFamily="2" charset="-78"/>
              </a:rPr>
              <a:t>الگوی عددی اجزاء محدود برای شرق آسیا با ناپیوستگی های آن (2/35 میلیون جزء)</a:t>
            </a:r>
            <a:endParaRPr lang="en-US" sz="2400" dirty="0">
              <a:solidFill>
                <a:srgbClr val="C00000"/>
              </a:solidFill>
            </a:endParaRPr>
          </a:p>
        </p:txBody>
      </p:sp>
    </p:spTree>
    <p:extLst>
      <p:ext uri="{BB962C8B-B14F-4D97-AF65-F5344CB8AC3E}">
        <p14:creationId xmlns:p14="http://schemas.microsoft.com/office/powerpoint/2010/main" val="808161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0"/>
            <a:ext cx="9123947" cy="4525963"/>
          </a:xfrm>
        </p:spPr>
        <p:txBody>
          <a:bodyPr>
            <a:normAutofit/>
          </a:bodyPr>
          <a:lstStyle/>
          <a:p>
            <a:pPr marL="0" indent="0" algn="r" rtl="1">
              <a:buNone/>
            </a:pPr>
            <a:r>
              <a:rPr lang="fa-IR" sz="2800" dirty="0" smtClean="0">
                <a:solidFill>
                  <a:srgbClr val="C00000"/>
                </a:solidFill>
                <a:cs typeface="B Koodak" pitchFamily="2" charset="-78"/>
              </a:rPr>
              <a:t>مطابق شکل </a:t>
            </a:r>
            <a:r>
              <a:rPr lang="en-US" sz="2800" dirty="0" smtClean="0">
                <a:solidFill>
                  <a:srgbClr val="C00000"/>
                </a:solidFill>
                <a:cs typeface="B Koodak" pitchFamily="2" charset="-78"/>
              </a:rPr>
              <a:t>f</a:t>
            </a:r>
            <a:r>
              <a:rPr lang="fa-IR" sz="2800" dirty="0" smtClean="0">
                <a:solidFill>
                  <a:srgbClr val="C00000"/>
                </a:solidFill>
                <a:cs typeface="B Koodak" pitchFamily="2" charset="-78"/>
              </a:rPr>
              <a:t>)</a:t>
            </a: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باتوجه به فرکانس طبیعی بالای لایه خاکی، تأثیر آن بر حرکت سطح زمین کم است.</a:t>
            </a:r>
            <a:endParaRPr lang="en-US" sz="2800" dirty="0">
              <a:solidFill>
                <a:srgbClr val="C00000"/>
              </a:solidFill>
              <a:cs typeface="B Koodak" pitchFamily="2" charset="-78"/>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23947" cy="533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12564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685800"/>
            <a:ext cx="9144000" cy="6172200"/>
          </a:xfrm>
        </p:spPr>
        <p:txBody>
          <a:bodyPr>
            <a:normAutofit/>
          </a:bodyPr>
          <a:lstStyle/>
          <a:p>
            <a:pPr marL="0" indent="0" algn="r" rtl="1">
              <a:buNone/>
            </a:pPr>
            <a:r>
              <a:rPr lang="fa-IR" sz="2800" dirty="0" smtClean="0">
                <a:solidFill>
                  <a:srgbClr val="C00000"/>
                </a:solidFill>
                <a:cs typeface="B Koodak" pitchFamily="2" charset="-78"/>
              </a:rPr>
              <a:t>.</a:t>
            </a:r>
            <a:endParaRPr lang="en-US" sz="2800" dirty="0">
              <a:solidFill>
                <a:srgbClr val="C00000"/>
              </a:solidFill>
              <a:cs typeface="B Koodak" pitchFamily="2" charset="-78"/>
            </a:endParaRPr>
          </a:p>
        </p:txBody>
      </p:sp>
    </p:spTree>
    <p:extLst>
      <p:ext uri="{BB962C8B-B14F-4D97-AF65-F5344CB8AC3E}">
        <p14:creationId xmlns:p14="http://schemas.microsoft.com/office/powerpoint/2010/main" val="3785592619"/>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685800"/>
            <a:ext cx="9144000" cy="6172200"/>
          </a:xfrm>
        </p:spPr>
        <p:txBody>
          <a:bodyPr>
            <a:normAutofit/>
          </a:bodyPr>
          <a:lstStyle/>
          <a:p>
            <a:pPr marL="0" indent="0" algn="r" rtl="1">
              <a:buNone/>
            </a:pPr>
            <a:r>
              <a:rPr lang="fa-IR" sz="2800" dirty="0" smtClean="0">
                <a:solidFill>
                  <a:srgbClr val="C00000"/>
                </a:solidFill>
                <a:cs typeface="B Koodak" pitchFamily="2" charset="-78"/>
              </a:rPr>
              <a:t>.</a:t>
            </a:r>
            <a:endParaRPr lang="en-US" sz="2800" dirty="0">
              <a:solidFill>
                <a:srgbClr val="C00000"/>
              </a:solidFill>
              <a:cs typeface="B Koodak" pitchFamily="2" charset="-78"/>
            </a:endParaRPr>
          </a:p>
        </p:txBody>
      </p:sp>
    </p:spTree>
    <p:extLst>
      <p:ext uri="{BB962C8B-B14F-4D97-AF65-F5344CB8AC3E}">
        <p14:creationId xmlns:p14="http://schemas.microsoft.com/office/powerpoint/2010/main" val="378559261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685800"/>
            <a:ext cx="9144000" cy="6172200"/>
          </a:xfrm>
        </p:spPr>
        <p:txBody>
          <a:bodyPr>
            <a:normAutofit/>
          </a:bodyPr>
          <a:lstStyle/>
          <a:p>
            <a:pPr marL="0" indent="0" algn="r" rtl="1">
              <a:buNone/>
            </a:pPr>
            <a:r>
              <a:rPr lang="fa-IR" sz="2800" dirty="0" smtClean="0">
                <a:solidFill>
                  <a:srgbClr val="C00000"/>
                </a:solidFill>
                <a:cs typeface="B Koodak" pitchFamily="2" charset="-78"/>
              </a:rPr>
              <a:t>.</a:t>
            </a:r>
            <a:endParaRPr lang="en-US" sz="2800" dirty="0">
              <a:solidFill>
                <a:srgbClr val="C00000"/>
              </a:solidFill>
              <a:cs typeface="B Koodak" pitchFamily="2" charset="-78"/>
            </a:endParaRPr>
          </a:p>
        </p:txBody>
      </p:sp>
    </p:spTree>
    <p:extLst>
      <p:ext uri="{BB962C8B-B14F-4D97-AF65-F5344CB8AC3E}">
        <p14:creationId xmlns:p14="http://schemas.microsoft.com/office/powerpoint/2010/main" val="378559261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685800"/>
            <a:ext cx="9144000" cy="6172200"/>
          </a:xfrm>
        </p:spPr>
        <p:txBody>
          <a:bodyPr>
            <a:normAutofit/>
          </a:bodyPr>
          <a:lstStyle/>
          <a:p>
            <a:pPr marL="0" indent="0" algn="r" rtl="1">
              <a:buNone/>
            </a:pPr>
            <a:r>
              <a:rPr lang="fa-IR" sz="2800" dirty="0" smtClean="0">
                <a:solidFill>
                  <a:srgbClr val="C00000"/>
                </a:solidFill>
                <a:cs typeface="B Koodak" pitchFamily="2" charset="-78"/>
              </a:rPr>
              <a:t>.</a:t>
            </a:r>
            <a:endParaRPr lang="en-US" sz="2800" dirty="0">
              <a:solidFill>
                <a:srgbClr val="C00000"/>
              </a:solidFill>
              <a:cs typeface="B Koodak" pitchFamily="2" charset="-78"/>
            </a:endParaRPr>
          </a:p>
        </p:txBody>
      </p:sp>
    </p:spTree>
    <p:extLst>
      <p:ext uri="{BB962C8B-B14F-4D97-AF65-F5344CB8AC3E}">
        <p14:creationId xmlns:p14="http://schemas.microsoft.com/office/powerpoint/2010/main" val="3785592619"/>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685800"/>
            <a:ext cx="9144000" cy="6172200"/>
          </a:xfrm>
        </p:spPr>
        <p:txBody>
          <a:bodyPr>
            <a:normAutofit/>
          </a:bodyPr>
          <a:lstStyle/>
          <a:p>
            <a:pPr marL="0" indent="0" algn="r" rtl="1">
              <a:buNone/>
            </a:pPr>
            <a:r>
              <a:rPr lang="fa-IR" sz="2800" dirty="0" smtClean="0">
                <a:solidFill>
                  <a:srgbClr val="C00000"/>
                </a:solidFill>
                <a:cs typeface="B Koodak" pitchFamily="2" charset="-78"/>
              </a:rPr>
              <a:t>.</a:t>
            </a:r>
            <a:endParaRPr lang="en-US" sz="2800" dirty="0">
              <a:solidFill>
                <a:srgbClr val="C00000"/>
              </a:solidFill>
              <a:cs typeface="B Koodak" pitchFamily="2" charset="-78"/>
            </a:endParaRPr>
          </a:p>
        </p:txBody>
      </p:sp>
    </p:spTree>
    <p:extLst>
      <p:ext uri="{BB962C8B-B14F-4D97-AF65-F5344CB8AC3E}">
        <p14:creationId xmlns:p14="http://schemas.microsoft.com/office/powerpoint/2010/main" val="378559261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685800"/>
            <a:ext cx="9144000" cy="6172200"/>
          </a:xfrm>
        </p:spPr>
        <p:txBody>
          <a:bodyPr>
            <a:normAutofit/>
          </a:bodyPr>
          <a:lstStyle/>
          <a:p>
            <a:pPr marL="0" indent="0" algn="r" rtl="1">
              <a:buNone/>
            </a:pPr>
            <a:r>
              <a:rPr lang="fa-IR" sz="2800" dirty="0" smtClean="0">
                <a:solidFill>
                  <a:srgbClr val="C00000"/>
                </a:solidFill>
                <a:cs typeface="B Koodak" pitchFamily="2" charset="-78"/>
              </a:rPr>
              <a:t>.</a:t>
            </a:r>
            <a:endParaRPr lang="en-US" sz="2800" dirty="0">
              <a:solidFill>
                <a:srgbClr val="C00000"/>
              </a:solidFill>
              <a:cs typeface="B Koodak" pitchFamily="2" charset="-78"/>
            </a:endParaRPr>
          </a:p>
        </p:txBody>
      </p:sp>
    </p:spTree>
    <p:extLst>
      <p:ext uri="{BB962C8B-B14F-4D97-AF65-F5344CB8AC3E}">
        <p14:creationId xmlns:p14="http://schemas.microsoft.com/office/powerpoint/2010/main" val="378559261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685800"/>
            <a:ext cx="9144000" cy="6172200"/>
          </a:xfrm>
        </p:spPr>
        <p:txBody>
          <a:bodyPr>
            <a:normAutofit/>
          </a:bodyPr>
          <a:lstStyle/>
          <a:p>
            <a:pPr marL="0" indent="0" algn="r" rtl="1">
              <a:buNone/>
            </a:pPr>
            <a:r>
              <a:rPr lang="fa-IR" sz="2800" dirty="0" smtClean="0">
                <a:solidFill>
                  <a:srgbClr val="C00000"/>
                </a:solidFill>
                <a:cs typeface="B Koodak" pitchFamily="2" charset="-78"/>
              </a:rPr>
              <a:t>.</a:t>
            </a:r>
            <a:endParaRPr lang="en-US" sz="2800" dirty="0">
              <a:solidFill>
                <a:srgbClr val="C00000"/>
              </a:solidFill>
              <a:cs typeface="B Koodak" pitchFamily="2" charset="-78"/>
            </a:endParaRPr>
          </a:p>
        </p:txBody>
      </p:sp>
    </p:spTree>
    <p:extLst>
      <p:ext uri="{BB962C8B-B14F-4D97-AF65-F5344CB8AC3E}">
        <p14:creationId xmlns:p14="http://schemas.microsoft.com/office/powerpoint/2010/main" val="378559261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685800"/>
            <a:ext cx="9144000" cy="6172200"/>
          </a:xfrm>
        </p:spPr>
        <p:txBody>
          <a:bodyPr>
            <a:normAutofit/>
          </a:bodyPr>
          <a:lstStyle/>
          <a:p>
            <a:pPr marL="0" indent="0" algn="r" rtl="1">
              <a:buNone/>
            </a:pPr>
            <a:r>
              <a:rPr lang="fa-IR" sz="2800" dirty="0" smtClean="0">
                <a:solidFill>
                  <a:srgbClr val="C00000"/>
                </a:solidFill>
                <a:cs typeface="B Koodak" pitchFamily="2" charset="-78"/>
              </a:rPr>
              <a:t>.</a:t>
            </a:r>
            <a:endParaRPr lang="en-US" sz="2800" dirty="0">
              <a:solidFill>
                <a:srgbClr val="C00000"/>
              </a:solidFill>
              <a:cs typeface="B Koodak" pitchFamily="2" charset="-78"/>
            </a:endParaRPr>
          </a:p>
        </p:txBody>
      </p:sp>
    </p:spTree>
    <p:extLst>
      <p:ext uri="{BB962C8B-B14F-4D97-AF65-F5344CB8AC3E}">
        <p14:creationId xmlns:p14="http://schemas.microsoft.com/office/powerpoint/2010/main" val="378559261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685800"/>
            <a:ext cx="9144000" cy="6172200"/>
          </a:xfrm>
        </p:spPr>
        <p:txBody>
          <a:bodyPr>
            <a:normAutofit/>
          </a:bodyPr>
          <a:lstStyle/>
          <a:p>
            <a:pPr marL="0" indent="0" algn="r" rtl="1">
              <a:buNone/>
            </a:pPr>
            <a:r>
              <a:rPr lang="fa-IR" sz="2800" dirty="0" smtClean="0">
                <a:solidFill>
                  <a:srgbClr val="C00000"/>
                </a:solidFill>
                <a:cs typeface="B Koodak" pitchFamily="2" charset="-78"/>
              </a:rPr>
              <a:t>.</a:t>
            </a:r>
            <a:endParaRPr lang="en-US" sz="2800" dirty="0">
              <a:solidFill>
                <a:srgbClr val="C00000"/>
              </a:solidFill>
              <a:cs typeface="B Koodak" pitchFamily="2" charset="-78"/>
            </a:endParaRPr>
          </a:p>
        </p:txBody>
      </p:sp>
    </p:spTree>
    <p:extLst>
      <p:ext uri="{BB962C8B-B14F-4D97-AF65-F5344CB8AC3E}">
        <p14:creationId xmlns:p14="http://schemas.microsoft.com/office/powerpoint/2010/main" val="378559261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685800"/>
            <a:ext cx="9144000" cy="6172200"/>
          </a:xfrm>
        </p:spPr>
        <p:txBody>
          <a:bodyPr>
            <a:normAutofit/>
          </a:bodyPr>
          <a:lstStyle/>
          <a:p>
            <a:pPr marL="0" indent="0" algn="r" rtl="1">
              <a:buNone/>
            </a:pPr>
            <a:r>
              <a:rPr lang="fa-IR" sz="2800" dirty="0" smtClean="0">
                <a:solidFill>
                  <a:srgbClr val="C00000"/>
                </a:solidFill>
                <a:cs typeface="B Koodak" pitchFamily="2" charset="-78"/>
              </a:rPr>
              <a:t>.</a:t>
            </a:r>
            <a:endParaRPr lang="en-US" sz="2800" dirty="0">
              <a:solidFill>
                <a:srgbClr val="C00000"/>
              </a:solidFill>
              <a:cs typeface="B Koodak" pitchFamily="2" charset="-78"/>
            </a:endParaRPr>
          </a:p>
        </p:txBody>
      </p:sp>
    </p:spTree>
    <p:extLst>
      <p:ext uri="{BB962C8B-B14F-4D97-AF65-F5344CB8AC3E}">
        <p14:creationId xmlns:p14="http://schemas.microsoft.com/office/powerpoint/2010/main" val="3785592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pPr rtl="1"/>
            <a:r>
              <a:rPr lang="fa-IR" sz="3200" dirty="0" smtClean="0">
                <a:solidFill>
                  <a:srgbClr val="7030A0"/>
                </a:solidFill>
                <a:cs typeface="B Koodak" pitchFamily="2" charset="-78"/>
              </a:rPr>
              <a:t>تحلیل یک بعدی پاسخ دینامیکی ساختگاه بااثر میرایی</a:t>
            </a:r>
            <a:endParaRPr lang="en-US" sz="3200" dirty="0">
              <a:solidFill>
                <a:srgbClr val="7030A0"/>
              </a:solidFill>
              <a:cs typeface="B Koodak" pitchFamily="2" charset="-78"/>
            </a:endParaRPr>
          </a:p>
        </p:txBody>
      </p:sp>
      <p:sp>
        <p:nvSpPr>
          <p:cNvPr id="3" name="Content Placeholder 2"/>
          <p:cNvSpPr>
            <a:spLocks noGrp="1"/>
          </p:cNvSpPr>
          <p:nvPr>
            <p:ph idx="1"/>
          </p:nvPr>
        </p:nvSpPr>
        <p:spPr>
          <a:xfrm>
            <a:off x="0" y="685800"/>
            <a:ext cx="9144000" cy="6324600"/>
          </a:xfrm>
        </p:spPr>
        <p:txBody>
          <a:bodyPr>
            <a:normAutofit/>
          </a:bodyPr>
          <a:lstStyle/>
          <a:p>
            <a:pPr marL="0" indent="0" algn="r" rtl="1">
              <a:buNone/>
            </a:pPr>
            <a:r>
              <a:rPr lang="fa-IR" sz="2800" dirty="0" smtClean="0">
                <a:solidFill>
                  <a:srgbClr val="008000"/>
                </a:solidFill>
                <a:cs typeface="B Koodak" pitchFamily="2" charset="-78"/>
              </a:rPr>
              <a:t>بافرض بستر سنگی صلب، اثر لایه خاکی روی آن بر حرکت موج بی تأثیراست. با حرکت هرموج در درعمق خاک، پس از برخورد با بستر صلب مانند یک مرز گیردار عمل کرده آنرا به سمت بالا منعکس و تمامی انرژی کشسان در خاک ذخیره می شود. </a:t>
            </a:r>
          </a:p>
          <a:p>
            <a:pPr marL="0" indent="0" algn="r" rtl="1">
              <a:buNone/>
            </a:pPr>
            <a:r>
              <a:rPr lang="fa-IR" sz="2800" dirty="0" smtClean="0">
                <a:solidFill>
                  <a:srgbClr val="C00000"/>
                </a:solidFill>
                <a:cs typeface="B Koodak" pitchFamily="2" charset="-78"/>
              </a:rPr>
              <a:t>با فرض رفتار کشسان برای بستر سنگی، بخشی از موج با زاویه دیگری از مرز آن عبورو به حرکت خود ادامه می دهد. با فرض الگوی رفتاری کلوین- فویت</a:t>
            </a:r>
          </a:p>
          <a:p>
            <a:pPr marL="0" indent="0" algn="r" rtl="1">
              <a:buNone/>
            </a:pPr>
            <a:r>
              <a:rPr lang="fa-IR" sz="2800" dirty="0" smtClean="0">
                <a:solidFill>
                  <a:srgbClr val="C00000"/>
                </a:solidFill>
                <a:cs typeface="B Koodak" pitchFamily="2" charset="-78"/>
              </a:rPr>
              <a:t>(                  ) برای خاک معادله کلی موج بصورت زیر است:</a:t>
            </a:r>
            <a:endParaRPr lang="fa-IR" sz="2800" dirty="0" smtClean="0">
              <a:solidFill>
                <a:srgbClr val="7030A0"/>
              </a:solidFill>
              <a:cs typeface="B Koodak" pitchFamily="2" charset="-78"/>
            </a:endParaRPr>
          </a:p>
          <a:p>
            <a:pPr marL="0" indent="0" algn="r" rtl="1">
              <a:buNone/>
            </a:pPr>
            <a:endParaRPr lang="fa-IR" sz="2800" dirty="0" smtClean="0">
              <a:solidFill>
                <a:srgbClr val="7030A0"/>
              </a:solidFill>
              <a:cs typeface="B Koodak" pitchFamily="2" charset="-78"/>
            </a:endParaRPr>
          </a:p>
          <a:p>
            <a:pPr marL="0" indent="0" algn="r" rtl="1">
              <a:buNone/>
            </a:pPr>
            <a:r>
              <a:rPr lang="fa-IR" sz="2800" dirty="0" smtClean="0">
                <a:solidFill>
                  <a:srgbClr val="7030A0"/>
                </a:solidFill>
                <a:cs typeface="B Koodak" pitchFamily="2" charset="-78"/>
              </a:rPr>
              <a:t>حل عمومی این معادله :</a:t>
            </a:r>
          </a:p>
          <a:p>
            <a:pPr marL="0" indent="0" algn="r" rtl="1">
              <a:buNone/>
            </a:pPr>
            <a:endParaRPr lang="fa-IR" sz="2800" dirty="0">
              <a:solidFill>
                <a:srgbClr val="7030A0"/>
              </a:solidFill>
              <a:cs typeface="B Koodak" pitchFamily="2" charset="-78"/>
            </a:endParaRPr>
          </a:p>
          <a:p>
            <a:pPr marL="0" indent="0" algn="r" rtl="1">
              <a:buNone/>
            </a:pPr>
            <a:r>
              <a:rPr lang="fa-IR" sz="2800" dirty="0" smtClean="0">
                <a:solidFill>
                  <a:srgbClr val="C00000"/>
                </a:solidFill>
                <a:cs typeface="B Koodak" pitchFamily="2" charset="-78"/>
              </a:rPr>
              <a:t>با فرض      عدد موج مختلط بصورت                   و  بکارگیری روش حالت بدون میرایی تابع تبدیل بصورت:</a:t>
            </a:r>
            <a:endParaRPr lang="en-US" sz="2800" dirty="0">
              <a:solidFill>
                <a:srgbClr val="C00000"/>
              </a:solidFill>
              <a:cs typeface="B Koodak" pitchFamily="2" charset="-78"/>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3552825"/>
            <a:ext cx="123825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4350" y="3997729"/>
            <a:ext cx="29591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1742" y="4865719"/>
            <a:ext cx="4586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val="173041916"/>
              </p:ext>
            </p:extLst>
          </p:nvPr>
        </p:nvGraphicFramePr>
        <p:xfrm>
          <a:off x="3505200" y="5384399"/>
          <a:ext cx="1381872" cy="479425"/>
        </p:xfrm>
        <a:graphic>
          <a:graphicData uri="http://schemas.openxmlformats.org/presentationml/2006/ole">
            <mc:AlternateContent xmlns:mc="http://schemas.openxmlformats.org/markup-compatibility/2006">
              <mc:Choice xmlns:v="urn:schemas-microsoft-com:vml" Requires="v">
                <p:oleObj spid="_x0000_s12386" name="Equation" r:id="rId6" imgW="622080" imgH="215640" progId="Equation.3">
                  <p:embed/>
                </p:oleObj>
              </mc:Choice>
              <mc:Fallback>
                <p:oleObj name="Equation" r:id="rId6" imgW="622080" imgH="215640" progId="Equation.3">
                  <p:embed/>
                  <p:pic>
                    <p:nvPicPr>
                      <p:cNvPr id="0" name=""/>
                      <p:cNvPicPr/>
                      <p:nvPr/>
                    </p:nvPicPr>
                    <p:blipFill>
                      <a:blip r:embed="rId7"/>
                      <a:stretch>
                        <a:fillRect/>
                      </a:stretch>
                    </p:blipFill>
                    <p:spPr>
                      <a:xfrm>
                        <a:off x="3505200" y="5384399"/>
                        <a:ext cx="1381872" cy="47942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595605496"/>
              </p:ext>
            </p:extLst>
          </p:nvPr>
        </p:nvGraphicFramePr>
        <p:xfrm>
          <a:off x="7801148" y="5486400"/>
          <a:ext cx="323850" cy="411955"/>
        </p:xfrm>
        <a:graphic>
          <a:graphicData uri="http://schemas.openxmlformats.org/presentationml/2006/ole">
            <mc:AlternateContent xmlns:mc="http://schemas.openxmlformats.org/markup-compatibility/2006">
              <mc:Choice xmlns:v="urn:schemas-microsoft-com:vml" Requires="v">
                <p:oleObj spid="_x0000_s12387" name="Equation" r:id="rId8" imgW="152280" imgH="190440" progId="Equation.3">
                  <p:embed/>
                </p:oleObj>
              </mc:Choice>
              <mc:Fallback>
                <p:oleObj name="Equation" r:id="rId8" imgW="152280" imgH="190440" progId="Equation.3">
                  <p:embed/>
                  <p:pic>
                    <p:nvPicPr>
                      <p:cNvPr id="0" name=""/>
                      <p:cNvPicPr/>
                      <p:nvPr/>
                    </p:nvPicPr>
                    <p:blipFill>
                      <a:blip r:embed="rId9"/>
                      <a:stretch>
                        <a:fillRect/>
                      </a:stretch>
                    </p:blipFill>
                    <p:spPr>
                      <a:xfrm>
                        <a:off x="7801148" y="5486400"/>
                        <a:ext cx="323850" cy="411955"/>
                      </a:xfrm>
                      <a:prstGeom prst="rect">
                        <a:avLst/>
                      </a:prstGeom>
                    </p:spPr>
                  </p:pic>
                </p:oleObj>
              </mc:Fallback>
            </mc:AlternateContent>
          </a:graphicData>
        </a:graphic>
      </p:graphicFrame>
      <p:pic>
        <p:nvPicPr>
          <p:cNvPr id="12296"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2249" y="5943600"/>
            <a:ext cx="454429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5395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0"/>
            <a:ext cx="9144000" cy="6837218"/>
          </a:xfrm>
        </p:spPr>
        <p:txBody>
          <a:bodyPr/>
          <a:lstStyle/>
          <a:p>
            <a:pPr marL="0" indent="0" algn="r" rtl="1">
              <a:buNone/>
            </a:pPr>
            <a:r>
              <a:rPr lang="fa-IR" dirty="0" smtClean="0">
                <a:solidFill>
                  <a:srgbClr val="C00000"/>
                </a:solidFill>
                <a:cs typeface="B Koodak" pitchFamily="2" charset="-78"/>
              </a:rPr>
              <a:t>ضریب مقاومت برشی مختلط (مستقل از فرکانس) </a:t>
            </a:r>
          </a:p>
          <a:p>
            <a:pPr marL="0" indent="0" algn="r" rtl="1">
              <a:buNone/>
            </a:pPr>
            <a:r>
              <a:rPr lang="fa-IR" dirty="0" smtClean="0">
                <a:solidFill>
                  <a:srgbClr val="0000FF"/>
                </a:solidFill>
                <a:cs typeface="B Koodak" pitchFamily="2" charset="-78"/>
              </a:rPr>
              <a:t>این ضریب </a:t>
            </a:r>
            <a:r>
              <a:rPr lang="fa-IR" dirty="0" smtClean="0">
                <a:solidFill>
                  <a:srgbClr val="C00000"/>
                </a:solidFill>
                <a:cs typeface="B Koodak" pitchFamily="2" charset="-78"/>
              </a:rPr>
              <a:t>بصورت                        ، سرعت موج برشی مختلط و عدد موج مختلط را برای نسبت میرایی کوچک بصورت زیر است:</a:t>
            </a:r>
          </a:p>
          <a:p>
            <a:pPr marL="0" indent="0" algn="r" rtl="1">
              <a:buNone/>
            </a:pPr>
            <a:endParaRPr lang="fa-IR" dirty="0">
              <a:solidFill>
                <a:srgbClr val="C00000"/>
              </a:solidFill>
              <a:cs typeface="B Koodak" pitchFamily="2" charset="-78"/>
            </a:endParaRPr>
          </a:p>
          <a:p>
            <a:pPr marL="0" indent="0" algn="r" rtl="1">
              <a:buNone/>
            </a:pPr>
            <a:endParaRPr lang="fa-IR" dirty="0" smtClean="0">
              <a:solidFill>
                <a:srgbClr val="C00000"/>
              </a:solidFill>
              <a:cs typeface="B Koodak" pitchFamily="2" charset="-78"/>
            </a:endParaRPr>
          </a:p>
          <a:p>
            <a:pPr marL="0" indent="0" algn="r" rtl="1">
              <a:buNone/>
            </a:pPr>
            <a:endParaRPr lang="fa-IR" dirty="0">
              <a:solidFill>
                <a:srgbClr val="C00000"/>
              </a:solidFill>
              <a:cs typeface="B Koodak" pitchFamily="2" charset="-78"/>
            </a:endParaRPr>
          </a:p>
          <a:p>
            <a:pPr marL="0" indent="0" algn="r" rtl="1">
              <a:buNone/>
            </a:pPr>
            <a:r>
              <a:rPr lang="fa-IR" dirty="0" smtClean="0">
                <a:solidFill>
                  <a:srgbClr val="C00000"/>
                </a:solidFill>
                <a:cs typeface="B Koodak" pitchFamily="2" charset="-78"/>
              </a:rPr>
              <a:t>تابع انتقال:</a:t>
            </a:r>
          </a:p>
          <a:p>
            <a:pPr marL="0" indent="0" algn="r" rtl="1">
              <a:buNone/>
            </a:pPr>
            <a:endParaRPr lang="fa-IR" dirty="0">
              <a:solidFill>
                <a:srgbClr val="C00000"/>
              </a:solidFill>
              <a:cs typeface="B Koodak" pitchFamily="2" charset="-78"/>
            </a:endParaRPr>
          </a:p>
          <a:p>
            <a:pPr marL="0" indent="0" algn="r" rtl="1">
              <a:buNone/>
            </a:pPr>
            <a:r>
              <a:rPr lang="fa-IR" dirty="0" smtClean="0">
                <a:solidFill>
                  <a:srgbClr val="C00000"/>
                </a:solidFill>
                <a:cs typeface="B Koodak" pitchFamily="2" charset="-78"/>
              </a:rPr>
              <a:t>با توجه به رابطه                                      ، تابع تشدید و                   بصورت زیر است:</a:t>
            </a:r>
            <a:endParaRPr lang="en-US" dirty="0">
              <a:solidFill>
                <a:srgbClr val="C00000"/>
              </a:solidFill>
              <a:cs typeface="B Koodak" pitchFamily="2" charset="-78"/>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088077105"/>
              </p:ext>
            </p:extLst>
          </p:nvPr>
        </p:nvGraphicFramePr>
        <p:xfrm>
          <a:off x="4572000" y="609600"/>
          <a:ext cx="1831975" cy="479425"/>
        </p:xfrm>
        <a:graphic>
          <a:graphicData uri="http://schemas.openxmlformats.org/presentationml/2006/ole">
            <mc:AlternateContent xmlns:mc="http://schemas.openxmlformats.org/markup-compatibility/2006">
              <mc:Choice xmlns:v="urn:schemas-microsoft-com:vml" Requires="v">
                <p:oleObj spid="_x0000_s13359" name="Equation" r:id="rId3" imgW="825480" imgH="215640" progId="Equation.3">
                  <p:embed/>
                </p:oleObj>
              </mc:Choice>
              <mc:Fallback>
                <p:oleObj name="Equation" r:id="rId3" imgW="825480" imgH="215640" progId="Equation.3">
                  <p:embed/>
                  <p:pic>
                    <p:nvPicPr>
                      <p:cNvPr id="0" name="Object 3"/>
                      <p:cNvPicPr>
                        <a:picLocks noChangeAspect="1" noChangeArrowheads="1"/>
                      </p:cNvPicPr>
                      <p:nvPr/>
                    </p:nvPicPr>
                    <p:blipFill>
                      <a:blip r:embed="rId4"/>
                      <a:srcRect/>
                      <a:stretch>
                        <a:fillRect/>
                      </a:stretch>
                    </p:blipFill>
                    <p:spPr bwMode="auto">
                      <a:xfrm>
                        <a:off x="4572000" y="609600"/>
                        <a:ext cx="18319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3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676400"/>
            <a:ext cx="7010400" cy="816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2546528"/>
            <a:ext cx="6992850" cy="80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45" y="3581400"/>
            <a:ext cx="6490855" cy="802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4648200"/>
            <a:ext cx="3124200" cy="359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5181600"/>
            <a:ext cx="3886200" cy="748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1"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4692997"/>
            <a:ext cx="1238250" cy="359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2"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7763" y="6096001"/>
            <a:ext cx="741438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125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4156"/>
            <a:ext cx="9123218" cy="4525963"/>
          </a:xfrm>
        </p:spPr>
        <p:txBody>
          <a:bodyPr/>
          <a:lstStyle/>
          <a:p>
            <a:pPr marL="0" indent="0" algn="r" rtl="1">
              <a:buNone/>
            </a:pPr>
            <a:r>
              <a:rPr lang="fa-IR" dirty="0" smtClean="0">
                <a:solidFill>
                  <a:srgbClr val="C00000"/>
                </a:solidFill>
                <a:cs typeface="B Koodak" pitchFamily="2" charset="-78"/>
              </a:rPr>
              <a:t>معادله بدست آمده بیانگر تغییر حالت تشدید درخاک با میرایی ناچیز تابع فرکانس بوده و درزمان تشدید                         (با فرض مخرج بیشتر از صفر) یک مقدار مشخص است.</a:t>
            </a:r>
            <a:endParaRPr lang="fa-IR" dirty="0" smtClean="0">
              <a:solidFill>
                <a:srgbClr val="7030A0"/>
              </a:solidFill>
              <a:cs typeface="B Koodak" pitchFamily="2" charset="-78"/>
            </a:endParaRPr>
          </a:p>
          <a:p>
            <a:pPr marL="0" indent="0" algn="r" rtl="1">
              <a:buNone/>
            </a:pPr>
            <a:r>
              <a:rPr lang="fa-IR" dirty="0" smtClean="0">
                <a:solidFill>
                  <a:srgbClr val="7030A0"/>
                </a:solidFill>
                <a:cs typeface="B Koodak" pitchFamily="2" charset="-78"/>
              </a:rPr>
              <a:t>فرکانس های متناظر با حالت تشدید برابر فرکانش طبیعی خاک می باشند. تغییرات ضریب تشدید با فرکانس برای مقادیر مختلف میرایی بصورت زیر است. امین فرکانس طبیعی خاک بصورت:</a:t>
            </a:r>
            <a:endParaRPr lang="en-US" dirty="0">
              <a:solidFill>
                <a:srgbClr val="C00000"/>
              </a:solidFill>
              <a:cs typeface="B Koodak" pitchFamily="2" charset="-78"/>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199" y="567722"/>
            <a:ext cx="2007211" cy="398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200401"/>
            <a:ext cx="9245269"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879" y="3429000"/>
            <a:ext cx="5339453" cy="752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125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0"/>
            <a:ext cx="9144000" cy="6858000"/>
          </a:xfrm>
        </p:spPr>
        <p:txBody>
          <a:bodyPr>
            <a:normAutofit lnSpcReduction="10000"/>
          </a:bodyPr>
          <a:lstStyle/>
          <a:p>
            <a:pPr marL="0" indent="0" algn="r" rtl="1">
              <a:buNone/>
            </a:pPr>
            <a:r>
              <a:rPr lang="fa-IR" sz="2800" dirty="0" smtClean="0">
                <a:solidFill>
                  <a:srgbClr val="C00000"/>
                </a:solidFill>
                <a:cs typeface="B Koodak" pitchFamily="2" charset="-78"/>
              </a:rPr>
              <a:t>با توجه به اینکه ضریب تشدید حداکثر با افزایش فرکانس طبیعی کاهش می یابد، نتیجتاً بزرگترین ضریب تشدید در پائین ترین فرکانس طبیعی که به آن فرکانس اساسی می گویند بصورت زیر است: </a:t>
            </a:r>
            <a:endParaRPr lang="fa-IR" sz="2800" dirty="0" smtClean="0">
              <a:solidFill>
                <a:srgbClr val="7030A0"/>
              </a:solidFill>
              <a:cs typeface="B Koodak" pitchFamily="2" charset="-78"/>
            </a:endParaRPr>
          </a:p>
          <a:p>
            <a:pPr marL="0" indent="0" algn="r" rtl="1">
              <a:buNone/>
            </a:pPr>
            <a:r>
              <a:rPr lang="fa-IR" sz="2800" dirty="0" smtClean="0">
                <a:solidFill>
                  <a:srgbClr val="7030A0"/>
                </a:solidFill>
                <a:cs typeface="B Koodak" pitchFamily="2" charset="-78"/>
              </a:rPr>
              <a:t>پریود لرزه متناظر با فرکانس اساسی با نام پریود مشخصه</a:t>
            </a:r>
          </a:p>
          <a:p>
            <a:pPr marL="0" indent="0" algn="r" rtl="1">
              <a:buNone/>
            </a:pPr>
            <a:r>
              <a:rPr lang="fa-IR" sz="2800" dirty="0" smtClean="0">
                <a:solidFill>
                  <a:srgbClr val="7030A0"/>
                </a:solidFill>
                <a:cs typeface="B Koodak" pitchFamily="2" charset="-78"/>
              </a:rPr>
              <a:t>نیز بصورت زیر است:</a:t>
            </a:r>
            <a:endParaRPr lang="fa-IR" sz="2800" dirty="0" smtClean="0">
              <a:solidFill>
                <a:srgbClr val="008000"/>
              </a:solidFill>
              <a:cs typeface="B Koodak" pitchFamily="2" charset="-78"/>
            </a:endParaRPr>
          </a:p>
          <a:p>
            <a:pPr marL="0" indent="0" algn="r" rtl="1">
              <a:buNone/>
            </a:pPr>
            <a:r>
              <a:rPr lang="fa-IR" sz="2800" dirty="0" smtClean="0">
                <a:solidFill>
                  <a:srgbClr val="008000"/>
                </a:solidFill>
                <a:cs typeface="B Koodak" pitchFamily="2" charset="-78"/>
              </a:rPr>
              <a:t>پریود مشخصه ساختگاه به ضخامت </a:t>
            </a:r>
          </a:p>
          <a:p>
            <a:pPr marL="0" indent="0" algn="r" rtl="1">
              <a:buNone/>
            </a:pPr>
            <a:r>
              <a:rPr lang="fa-IR" sz="2800" dirty="0" smtClean="0">
                <a:solidFill>
                  <a:srgbClr val="008000"/>
                </a:solidFill>
                <a:cs typeface="B Koodak" pitchFamily="2" charset="-78"/>
              </a:rPr>
              <a:t>خاک و سرعت موج برشی در خاک بستگی داشته و شاخص مهمی برای پریودی از لرزه است که شدیدترین تشدید لرزه ای در آن اتفاق می افتد.</a:t>
            </a:r>
            <a:endParaRPr lang="fa-IR" sz="2800" dirty="0" smtClean="0">
              <a:solidFill>
                <a:srgbClr val="7030A0"/>
              </a:solidFill>
              <a:cs typeface="B Koodak" pitchFamily="2" charset="-78"/>
            </a:endParaRPr>
          </a:p>
          <a:p>
            <a:pPr marL="0" indent="0" algn="r" rtl="1">
              <a:buNone/>
            </a:pPr>
            <a:r>
              <a:rPr lang="fa-IR" sz="2800" dirty="0" smtClean="0">
                <a:solidFill>
                  <a:srgbClr val="7030A0"/>
                </a:solidFill>
                <a:cs typeface="B Koodak" pitchFamily="2" charset="-78"/>
              </a:rPr>
              <a:t>در هر فرکانس طبیعی </a:t>
            </a:r>
          </a:p>
          <a:p>
            <a:pPr marL="0" indent="0" algn="r" rtl="1">
              <a:buNone/>
            </a:pPr>
            <a:r>
              <a:rPr lang="fa-IR" sz="2800" dirty="0" smtClean="0">
                <a:solidFill>
                  <a:srgbClr val="7030A0"/>
                </a:solidFill>
                <a:cs typeface="B Koodak" pitchFamily="2" charset="-78"/>
              </a:rPr>
              <a:t>یک موج پایا یا ایستا در </a:t>
            </a:r>
          </a:p>
          <a:p>
            <a:pPr marL="0" indent="0" algn="r" rtl="1">
              <a:buNone/>
            </a:pPr>
            <a:r>
              <a:rPr lang="fa-IR" sz="2800" dirty="0" smtClean="0">
                <a:solidFill>
                  <a:srgbClr val="7030A0"/>
                </a:solidFill>
                <a:cs typeface="B Koodak" pitchFamily="2" charset="-78"/>
              </a:rPr>
              <a:t>خاک منتشرشده که </a:t>
            </a:r>
          </a:p>
          <a:p>
            <a:pPr marL="0" indent="0" algn="r" rtl="1">
              <a:buNone/>
            </a:pPr>
            <a:r>
              <a:rPr lang="fa-IR" sz="2800" dirty="0" smtClean="0">
                <a:solidFill>
                  <a:srgbClr val="7030A0"/>
                </a:solidFill>
                <a:cs typeface="B Koodak" pitchFamily="2" charset="-78"/>
              </a:rPr>
              <a:t>تغییرات بی بعد شده </a:t>
            </a:r>
          </a:p>
          <a:p>
            <a:pPr marL="0" indent="0" algn="r" rtl="1">
              <a:buNone/>
            </a:pPr>
            <a:r>
              <a:rPr lang="fa-IR" sz="2800" dirty="0" smtClean="0">
                <a:solidFill>
                  <a:srgbClr val="7030A0"/>
                </a:solidFill>
                <a:cs typeface="B Koodak" pitchFamily="2" charset="-78"/>
              </a:rPr>
              <a:t>آن در شکل مود برای </a:t>
            </a:r>
          </a:p>
          <a:p>
            <a:pPr marL="0" indent="0" algn="r" rtl="1">
              <a:buNone/>
            </a:pPr>
            <a:r>
              <a:rPr lang="fa-IR" sz="2800" dirty="0" smtClean="0">
                <a:solidFill>
                  <a:srgbClr val="7030A0"/>
                </a:solidFill>
                <a:cs typeface="B Koodak" pitchFamily="2" charset="-78"/>
              </a:rPr>
              <a:t>سه فرکانس طبیعی اول </a:t>
            </a:r>
          </a:p>
          <a:p>
            <a:pPr marL="0" indent="0" algn="r" rtl="1">
              <a:buNone/>
            </a:pPr>
            <a:r>
              <a:rPr lang="fa-IR" sz="2800" dirty="0" smtClean="0">
                <a:solidFill>
                  <a:srgbClr val="7030A0"/>
                </a:solidFill>
                <a:cs typeface="B Koodak" pitchFamily="2" charset="-78"/>
              </a:rPr>
              <a:t>مطابق شکل است.</a:t>
            </a:r>
            <a:endParaRPr lang="en-US" sz="2800" dirty="0">
              <a:solidFill>
                <a:srgbClr val="C00000"/>
              </a:solidFill>
              <a:cs typeface="B Koodak" pitchFamily="2" charset="-78"/>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1905000" cy="86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668087"/>
            <a:ext cx="2124287" cy="685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9000"/>
            <a:ext cx="6219825"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val="3461898558"/>
              </p:ext>
            </p:extLst>
          </p:nvPr>
        </p:nvGraphicFramePr>
        <p:xfrm>
          <a:off x="2843213" y="4157663"/>
          <a:ext cx="958850" cy="393700"/>
        </p:xfrm>
        <a:graphic>
          <a:graphicData uri="http://schemas.openxmlformats.org/presentationml/2006/ole">
            <mc:AlternateContent xmlns:mc="http://schemas.openxmlformats.org/markup-compatibility/2006">
              <mc:Choice xmlns:v="urn:schemas-microsoft-com:vml" Requires="v">
                <p:oleObj spid="_x0000_s15403" name="Equation" r:id="rId6" imgW="431640" imgH="177480" progId="Equation.3">
                  <p:embed/>
                </p:oleObj>
              </mc:Choice>
              <mc:Fallback>
                <p:oleObj name="Equation" r:id="rId6" imgW="431640" imgH="177480" progId="Equation.3">
                  <p:embed/>
                  <p:pic>
                    <p:nvPicPr>
                      <p:cNvPr id="0" name="Object 3"/>
                      <p:cNvPicPr>
                        <a:picLocks noChangeAspect="1" noChangeArrowheads="1"/>
                      </p:cNvPicPr>
                      <p:nvPr/>
                    </p:nvPicPr>
                    <p:blipFill>
                      <a:blip r:embed="rId7"/>
                      <a:srcRect/>
                      <a:stretch>
                        <a:fillRect/>
                      </a:stretch>
                    </p:blipFill>
                    <p:spPr bwMode="auto">
                      <a:xfrm>
                        <a:off x="2843213" y="4157663"/>
                        <a:ext cx="9588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92125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0"/>
            <a:ext cx="9144000" cy="6858000"/>
          </a:xfrm>
        </p:spPr>
        <p:txBody>
          <a:bodyPr/>
          <a:lstStyle/>
          <a:p>
            <a:pPr marL="0" indent="0" algn="r" rtl="1">
              <a:buNone/>
            </a:pPr>
            <a:r>
              <a:rPr lang="fa-IR" dirty="0" smtClean="0">
                <a:solidFill>
                  <a:srgbClr val="7030A0"/>
                </a:solidFill>
                <a:cs typeface="B Koodak" pitchFamily="2" charset="-78"/>
              </a:rPr>
              <a:t>عموماً جابجایی خاک در مود اصلی  و نه مودهای بالاتر برای تمام عمق ها همساز می باشند. برای فرکانس های بالاتر از فرکانس اساسی امکان حرکت بخشی به سمتی و بخش دیگر به سمت مقابل وجود دارد. در نظر گرفتن نیروی ماند توده خاک و جهات آن بایستی در پایداری خاک در برابر زلزله بایستی درنظر گرفته شود. </a:t>
            </a:r>
            <a:endParaRPr lang="en-US" dirty="0">
              <a:solidFill>
                <a:srgbClr val="7030A0"/>
              </a:solidFill>
              <a:cs typeface="B Koodak" pitchFamily="2" charset="-78"/>
            </a:endParaRPr>
          </a:p>
        </p:txBody>
      </p:sp>
    </p:spTree>
    <p:extLst>
      <p:ext uri="{BB962C8B-B14F-4D97-AF65-F5344CB8AC3E}">
        <p14:creationId xmlns:p14="http://schemas.microsoft.com/office/powerpoint/2010/main" val="1892125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9372600" cy="7239000"/>
          </a:xfrm>
        </p:spPr>
        <p:txBody>
          <a:bodyPr>
            <a:normAutofit fontScale="85000" lnSpcReduction="20000"/>
          </a:bodyPr>
          <a:lstStyle/>
          <a:p>
            <a:pPr marL="0" indent="0" algn="r" rtl="1">
              <a:buNone/>
            </a:pPr>
            <a:r>
              <a:rPr lang="fa-IR" sz="2400" dirty="0" smtClean="0">
                <a:cs typeface="B Koodak" pitchFamily="2" charset="-78"/>
              </a:rPr>
              <a:t>مثال: </a:t>
            </a:r>
            <a:r>
              <a:rPr lang="fa-IR" sz="2800" dirty="0" smtClean="0">
                <a:solidFill>
                  <a:srgbClr val="C00000"/>
                </a:solidFill>
                <a:cs typeface="B Koodak" pitchFamily="2" charset="-78"/>
              </a:rPr>
              <a:t>در بستر ساختگاهی که در آن حرکت زلزله گیلوری شماره 1 ثبت شده، یک لایه به ضخامت 540 فوت و در زیر آن بستر سنگی از جنس سنگ شیل و سنگ سماق موجود است. سرعت موج برشی خاک برابر  1000 فوت برثانیه در عمق کمتر از 130 و تغییر آن در عمق بیشتربا فرض متوسط سرعت 1500 فوت برثانیه و چگالی 125 پاند برفوت مکعب و ضریب میرایی 5% و بستر سنگی صلب، حرکت سطح زمین را برای برداشت غربی- شرقی گیلوری شماره1 محاسبه کنید.  </a:t>
            </a:r>
            <a:endParaRPr lang="fa-IR" sz="2800" dirty="0" smtClean="0">
              <a:solidFill>
                <a:srgbClr val="7030A0"/>
              </a:solidFill>
              <a:cs typeface="B Koodak" pitchFamily="2" charset="-78"/>
            </a:endParaRPr>
          </a:p>
          <a:p>
            <a:pPr marL="0" indent="0" algn="r" rtl="1">
              <a:buNone/>
            </a:pPr>
            <a:r>
              <a:rPr lang="fa-IR" sz="2800" dirty="0" smtClean="0">
                <a:solidFill>
                  <a:srgbClr val="7030A0"/>
                </a:solidFill>
                <a:cs typeface="B Koodak" pitchFamily="2" charset="-78"/>
              </a:rPr>
              <a:t>حل:</a:t>
            </a:r>
          </a:p>
          <a:p>
            <a:pPr marL="0" indent="0" algn="r" rtl="1">
              <a:buNone/>
            </a:pPr>
            <a:r>
              <a:rPr lang="fa-IR" sz="2800" dirty="0" smtClean="0">
                <a:solidFill>
                  <a:srgbClr val="7030A0"/>
                </a:solidFill>
                <a:cs typeface="B Koodak" pitchFamily="2" charset="-78"/>
              </a:rPr>
              <a:t>این محاسبه 5 مرحله دارد.</a:t>
            </a:r>
          </a:p>
          <a:p>
            <a:pPr marL="0" indent="0" algn="r" rtl="1">
              <a:buNone/>
            </a:pPr>
            <a:r>
              <a:rPr lang="fa-IR" sz="2800" dirty="0" smtClean="0">
                <a:solidFill>
                  <a:srgbClr val="7030A0"/>
                </a:solidFill>
                <a:cs typeface="B Koodak" pitchFamily="2" charset="-78"/>
              </a:rPr>
              <a:t>1- تعیین تاریخچه شتاب حرکت </a:t>
            </a:r>
          </a:p>
          <a:p>
            <a:pPr marL="0" indent="0" algn="r" rtl="1">
              <a:buNone/>
            </a:pPr>
            <a:r>
              <a:rPr lang="fa-IR" sz="2800" dirty="0" smtClean="0">
                <a:solidFill>
                  <a:srgbClr val="7030A0"/>
                </a:solidFill>
                <a:cs typeface="B Koodak" pitchFamily="2" charset="-78"/>
              </a:rPr>
              <a:t>ورودی (همانند مثال قبلی)</a:t>
            </a:r>
          </a:p>
          <a:p>
            <a:pPr marL="0" indent="0" algn="r" rtl="1">
              <a:buNone/>
            </a:pPr>
            <a:r>
              <a:rPr lang="fa-IR" sz="2800" dirty="0" smtClean="0">
                <a:solidFill>
                  <a:srgbClr val="7030A0"/>
                </a:solidFill>
                <a:cs typeface="B Koodak" pitchFamily="2" charset="-78"/>
              </a:rPr>
              <a:t>2- محاسبه سریهای فوریه حرکت بستر سنگی (ورودی) </a:t>
            </a:r>
            <a:r>
              <a:rPr lang="fa-IR" sz="2800" dirty="0">
                <a:solidFill>
                  <a:srgbClr val="7030A0"/>
                </a:solidFill>
                <a:cs typeface="B Koodak" pitchFamily="2" charset="-78"/>
              </a:rPr>
              <a:t>(همانند مثال قبلی)</a:t>
            </a:r>
          </a:p>
          <a:p>
            <a:pPr marL="0" indent="0" algn="r" rtl="1">
              <a:buNone/>
            </a:pPr>
            <a:r>
              <a:rPr lang="fa-IR" sz="2800" dirty="0" smtClean="0">
                <a:solidFill>
                  <a:srgbClr val="7030A0"/>
                </a:solidFill>
                <a:cs typeface="B Koodak" pitchFamily="2" charset="-78"/>
              </a:rPr>
              <a:t>3- محاسبه تابع تبدیل حرکت بستر به حرکت سطح زمین (حرکت خروجی) این تابع مختلط است (شکل د) شکل تابع تبدیل نشانگر تشدید های متعدد در فرکانس های طبیعی رخ می دهد.  (از فرکانس های بالای 10 هرتز صرف نظر شده است.)</a:t>
            </a:r>
          </a:p>
          <a:p>
            <a:pPr marL="0" indent="0" algn="r" rtl="1">
              <a:buNone/>
            </a:pPr>
            <a:r>
              <a:rPr lang="fa-IR" sz="2800" dirty="0" smtClean="0">
                <a:solidFill>
                  <a:srgbClr val="7030A0"/>
                </a:solidFill>
                <a:cs typeface="B Koodak" pitchFamily="2" charset="-78"/>
              </a:rPr>
              <a:t>4- محاسبه سریهای فوریه حرکت زمین (ورودی)  بصورت حاصلضرب تابع تبدیل در سری های فوریه حرکت بستر سنگی (حرکت ورودی) (نتایج حاکی از تشدید در فرکانس های طبیعی و کوچکی حرکت در فرکانس های بالاست.</a:t>
            </a:r>
          </a:p>
          <a:p>
            <a:pPr marL="0" indent="0" algn="r" rtl="1">
              <a:buNone/>
            </a:pPr>
            <a:r>
              <a:rPr lang="fa-IR" sz="2800" dirty="0" smtClean="0">
                <a:solidFill>
                  <a:srgbClr val="7030A0"/>
                </a:solidFill>
                <a:cs typeface="B Koodak" pitchFamily="2" charset="-78"/>
              </a:rPr>
              <a:t>5- محاسبه تاریخچه زمانی حرکت سطح زمین با برگرداندن سریهای فوریه تاریخچه زمانی سطح زمین . نتایج حاکی از تشابه تاریخچه شتاب سطح زمین با بستر سنگی است اما با محتوای فرکانسی متفاوت.  دیگر اینکه فرکانسهای حرکت سطح زمین پائین و تغییرمکان و سرعت حداکثر حرکت زمین بزرگتر از بستر سنگی است. </a:t>
            </a:r>
            <a:endParaRPr lang="en-US" sz="2800" dirty="0">
              <a:solidFill>
                <a:srgbClr val="C00000"/>
              </a:solidFill>
              <a:cs typeface="B Koodak" pitchFamily="2" charset="-78"/>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06" y="1524000"/>
            <a:ext cx="5157401" cy="1670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125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0"/>
            <a:ext cx="9144000" cy="6858000"/>
          </a:xfrm>
        </p:spPr>
        <p:txBody>
          <a:bodyPr>
            <a:normAutofit/>
          </a:bodyPr>
          <a:lstStyle/>
          <a:p>
            <a:pPr marL="0" indent="0" algn="r" rtl="1">
              <a:buNone/>
            </a:pPr>
            <a:r>
              <a:rPr lang="fa-IR" sz="2800" dirty="0" smtClean="0">
                <a:solidFill>
                  <a:srgbClr val="C00000"/>
                </a:solidFill>
                <a:cs typeface="B Koodak" pitchFamily="2" charset="-78"/>
              </a:rPr>
              <a:t>در تحلیل بستر سنگی صلب، شتاب سطح زمین در حدود</a:t>
            </a:r>
            <a:r>
              <a:rPr lang="en-US" sz="2800" dirty="0" smtClean="0">
                <a:solidFill>
                  <a:srgbClr val="C00000"/>
                </a:solidFill>
                <a:cs typeface="B Koodak" pitchFamily="2" charset="-78"/>
              </a:rPr>
              <a:t>g </a:t>
            </a:r>
            <a:r>
              <a:rPr lang="fa-IR" sz="2800" dirty="0" smtClean="0">
                <a:solidFill>
                  <a:srgbClr val="C00000"/>
                </a:solidFill>
                <a:cs typeface="B Koodak" pitchFamily="2" charset="-78"/>
              </a:rPr>
              <a:t> 0/452</a:t>
            </a:r>
            <a:r>
              <a:rPr lang="en-US" sz="2800" dirty="0" smtClean="0">
                <a:solidFill>
                  <a:srgbClr val="C00000"/>
                </a:solidFill>
                <a:cs typeface="B Koodak" pitchFamily="2" charset="-78"/>
              </a:rPr>
              <a:t> </a:t>
            </a:r>
            <a:r>
              <a:rPr lang="fa-IR" sz="2800" dirty="0" smtClean="0">
                <a:solidFill>
                  <a:srgbClr val="C00000"/>
                </a:solidFill>
                <a:cs typeface="B Koodak" pitchFamily="2" charset="-78"/>
              </a:rPr>
              <a:t>پیش بینی شده که از شتاب حداکثر </a:t>
            </a:r>
            <a:r>
              <a:rPr lang="en-US" sz="2800" dirty="0">
                <a:solidFill>
                  <a:srgbClr val="C00000"/>
                </a:solidFill>
                <a:cs typeface="B Koodak" pitchFamily="2" charset="-78"/>
              </a:rPr>
              <a:t>g </a:t>
            </a:r>
            <a:r>
              <a:rPr lang="fa-IR" sz="2800" dirty="0">
                <a:solidFill>
                  <a:srgbClr val="C00000"/>
                </a:solidFill>
                <a:cs typeface="B Koodak" pitchFamily="2" charset="-78"/>
              </a:rPr>
              <a:t> </a:t>
            </a:r>
            <a:r>
              <a:rPr lang="fa-IR" sz="2800" dirty="0" smtClean="0">
                <a:solidFill>
                  <a:srgbClr val="C00000"/>
                </a:solidFill>
                <a:cs typeface="B Koodak" pitchFamily="2" charset="-78"/>
              </a:rPr>
              <a:t>0/322 که بصورت واقعی در ایستگاه گیلوری ثبت </a:t>
            </a:r>
          </a:p>
          <a:p>
            <a:pPr marL="0" indent="0" algn="r" rtl="1">
              <a:buNone/>
            </a:pPr>
            <a:r>
              <a:rPr lang="fa-IR" sz="2800" dirty="0" smtClean="0">
                <a:solidFill>
                  <a:srgbClr val="C00000"/>
                </a:solidFill>
                <a:cs typeface="B Koodak" pitchFamily="2" charset="-78"/>
              </a:rPr>
              <a:t>شده </a:t>
            </a:r>
          </a:p>
          <a:p>
            <a:pPr marL="0" indent="0" algn="r" rtl="1">
              <a:buNone/>
            </a:pPr>
            <a:r>
              <a:rPr lang="fa-IR" sz="2800" dirty="0" smtClean="0">
                <a:solidFill>
                  <a:srgbClr val="C00000"/>
                </a:solidFill>
                <a:cs typeface="B Koodak" pitchFamily="2" charset="-78"/>
              </a:rPr>
              <a:t>می باشد.</a:t>
            </a:r>
            <a:endParaRPr lang="en-US" sz="2800" dirty="0">
              <a:solidFill>
                <a:srgbClr val="C00000"/>
              </a:solidFill>
              <a:cs typeface="B Koodak" pitchFamily="2" charset="-78"/>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 y="990601"/>
            <a:ext cx="8016448"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125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خاک با میرایی روی بستر سنگی کشسان</a:t>
            </a:r>
            <a:endParaRPr lang="en-US" dirty="0">
              <a:cs typeface="B Koodak" pitchFamily="2" charset="-78"/>
            </a:endParaRPr>
          </a:p>
        </p:txBody>
      </p:sp>
      <p:sp>
        <p:nvSpPr>
          <p:cNvPr id="3" name="Content Placeholder 2"/>
          <p:cNvSpPr>
            <a:spLocks noGrp="1"/>
          </p:cNvSpPr>
          <p:nvPr>
            <p:ph idx="1"/>
          </p:nvPr>
        </p:nvSpPr>
        <p:spPr>
          <a:xfrm>
            <a:off x="0" y="609600"/>
            <a:ext cx="9144000" cy="6248400"/>
          </a:xfrm>
        </p:spPr>
        <p:txBody>
          <a:bodyPr>
            <a:normAutofit/>
          </a:bodyPr>
          <a:lstStyle/>
          <a:p>
            <a:pPr marL="0" indent="0" algn="r" rtl="1">
              <a:buNone/>
            </a:pPr>
            <a:r>
              <a:rPr lang="fa-IR" sz="2800" dirty="0">
                <a:solidFill>
                  <a:srgbClr val="008000"/>
                </a:solidFill>
                <a:cs typeface="B Koodak" pitchFamily="2" charset="-78"/>
              </a:rPr>
              <a:t>بافرض بستر سنگی صلب، اثر لایه خاکی روی آن بر حرکت موج بی تأثیراست. با حرکت هرموج در درعمق خاک، پس از برخورد با بستر صلب مانند یک مرز گیردار عمل کرده آنرا به سمت بالا منعکس و تمامی انرژی کشسان در خاک ذخیره می شود. </a:t>
            </a:r>
          </a:p>
          <a:p>
            <a:pPr marL="0" indent="0" algn="r" rtl="1">
              <a:buNone/>
            </a:pPr>
            <a:r>
              <a:rPr lang="fa-IR" sz="2800" dirty="0">
                <a:solidFill>
                  <a:srgbClr val="C00000"/>
                </a:solidFill>
                <a:cs typeface="B Koodak" pitchFamily="2" charset="-78"/>
              </a:rPr>
              <a:t>با فرض رفتار کشسان برای بستر سنگی، بخشی از موج با زاویه دیگری از مرز آن عبورو به حرکت خود ادامه می دهد. با فرض الگوی رفتاری </a:t>
            </a:r>
            <a:r>
              <a:rPr lang="fa-IR" sz="2800" dirty="0" smtClean="0">
                <a:solidFill>
                  <a:srgbClr val="C00000"/>
                </a:solidFill>
                <a:cs typeface="B Koodak" pitchFamily="2" charset="-78"/>
              </a:rPr>
              <a:t>کشسان </a:t>
            </a:r>
            <a:r>
              <a:rPr lang="fa-IR" sz="2800" dirty="0">
                <a:solidFill>
                  <a:srgbClr val="C00000"/>
                </a:solidFill>
                <a:cs typeface="B Koodak" pitchFamily="2" charset="-78"/>
              </a:rPr>
              <a:t>برای </a:t>
            </a:r>
            <a:r>
              <a:rPr lang="fa-IR" sz="2800" dirty="0" smtClean="0">
                <a:solidFill>
                  <a:srgbClr val="C00000"/>
                </a:solidFill>
                <a:cs typeface="B Koodak" pitchFamily="2" charset="-78"/>
              </a:rPr>
              <a:t>بستر سنگی (مطابق شکل) و فرض پسوند </a:t>
            </a:r>
            <a:r>
              <a:rPr lang="en-US" sz="2800" dirty="0" smtClean="0">
                <a:solidFill>
                  <a:srgbClr val="7030A0"/>
                </a:solidFill>
                <a:cs typeface="B Koodak" pitchFamily="2" charset="-78"/>
              </a:rPr>
              <a:t>s</a:t>
            </a:r>
            <a:r>
              <a:rPr lang="fa-IR" sz="2800" dirty="0" smtClean="0">
                <a:solidFill>
                  <a:srgbClr val="C00000"/>
                </a:solidFill>
                <a:cs typeface="B Koodak" pitchFamily="2" charset="-78"/>
              </a:rPr>
              <a:t> و </a:t>
            </a:r>
            <a:r>
              <a:rPr lang="en-US" sz="2800" dirty="0" smtClean="0">
                <a:solidFill>
                  <a:srgbClr val="7030A0"/>
                </a:solidFill>
                <a:cs typeface="B Koodak" pitchFamily="2" charset="-78"/>
              </a:rPr>
              <a:t>r</a:t>
            </a:r>
            <a:r>
              <a:rPr lang="fa-IR" sz="2800" dirty="0" smtClean="0">
                <a:solidFill>
                  <a:srgbClr val="C00000"/>
                </a:solidFill>
                <a:cs typeface="B Koodak" pitchFamily="2" charset="-78"/>
              </a:rPr>
              <a:t> برای خاک و سنگ جابجایی ناشی از انتشار موج برشی در جهت قائم بصورت زیراست:</a:t>
            </a:r>
            <a:endParaRPr lang="fa-IR" sz="2800" dirty="0" smtClean="0">
              <a:solidFill>
                <a:srgbClr val="7030A0"/>
              </a:solidFill>
              <a:cs typeface="B Koodak" pitchFamily="2" charset="-78"/>
            </a:endParaRPr>
          </a:p>
          <a:p>
            <a:pPr marL="0" indent="0" algn="r" rtl="1">
              <a:buNone/>
            </a:pPr>
            <a:r>
              <a:rPr lang="fa-IR" sz="2800" dirty="0" smtClean="0">
                <a:solidFill>
                  <a:srgbClr val="7030A0"/>
                </a:solidFill>
                <a:cs typeface="B Koodak" pitchFamily="2" charset="-78"/>
              </a:rPr>
              <a:t>با فرض                برای حرکت</a:t>
            </a:r>
          </a:p>
          <a:p>
            <a:pPr marL="0" indent="0" algn="r" rtl="1">
              <a:buNone/>
            </a:pPr>
            <a:r>
              <a:rPr lang="fa-IR" sz="2800" dirty="0" smtClean="0">
                <a:solidFill>
                  <a:srgbClr val="7030A0"/>
                </a:solidFill>
                <a:cs typeface="B Koodak" pitchFamily="2" charset="-78"/>
              </a:rPr>
              <a:t>آزاد سطح زمین و همسازی در</a:t>
            </a:r>
          </a:p>
          <a:p>
            <a:pPr marL="0" indent="0" algn="r" rtl="1">
              <a:buNone/>
            </a:pPr>
            <a:r>
              <a:rPr lang="fa-IR" sz="2800" dirty="0" smtClean="0">
                <a:solidFill>
                  <a:srgbClr val="7030A0"/>
                </a:solidFill>
                <a:cs typeface="B Koodak" pitchFamily="2" charset="-78"/>
              </a:rPr>
              <a:t> سطح تماس خاک با بستر سنگی می توان نوشت:</a:t>
            </a:r>
            <a:endParaRPr lang="fa-IR" sz="2800" dirty="0">
              <a:solidFill>
                <a:srgbClr val="7030A0"/>
              </a:solidFill>
              <a:cs typeface="B Koodak" pitchFamily="2" charset="-78"/>
            </a:endParaRPr>
          </a:p>
          <a:p>
            <a:pPr marL="0" indent="0" algn="r" rtl="1">
              <a:buNone/>
            </a:pPr>
            <a:endParaRPr lang="en-US" sz="2800" dirty="0">
              <a:solidFill>
                <a:srgbClr val="C00000"/>
              </a:solidFill>
              <a:cs typeface="B Koodak" pitchFamily="2" charset="-78"/>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114800"/>
            <a:ext cx="5029200" cy="111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978" y="4282299"/>
            <a:ext cx="1025406" cy="392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410200"/>
            <a:ext cx="2819400" cy="83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31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0"/>
            <a:ext cx="9144000" cy="6858000"/>
          </a:xfrm>
        </p:spPr>
        <p:txBody>
          <a:bodyPr/>
          <a:lstStyle/>
          <a:p>
            <a:pPr marL="0" indent="0" algn="r" rtl="1">
              <a:buNone/>
            </a:pPr>
            <a:r>
              <a:rPr lang="fa-IR" dirty="0" smtClean="0">
                <a:solidFill>
                  <a:srgbClr val="C00000"/>
                </a:solidFill>
                <a:cs typeface="B Koodak" pitchFamily="2" charset="-78"/>
              </a:rPr>
              <a:t>با قرار دادن پاسخ ها در معادلات می توان نتیجه گرفت:</a:t>
            </a:r>
            <a:endParaRPr lang="fa-IR" dirty="0" smtClean="0">
              <a:solidFill>
                <a:srgbClr val="7030A0"/>
              </a:solidFill>
              <a:cs typeface="B Koodak" pitchFamily="2" charset="-78"/>
            </a:endParaRPr>
          </a:p>
          <a:p>
            <a:pPr marL="0" indent="0" algn="r" rtl="1">
              <a:buNone/>
            </a:pPr>
            <a:r>
              <a:rPr lang="fa-IR" dirty="0" smtClean="0">
                <a:solidFill>
                  <a:srgbClr val="7030A0"/>
                </a:solidFill>
                <a:cs typeface="B Koodak" pitchFamily="2" charset="-78"/>
              </a:rPr>
              <a:t>با فرض تنش برشی کشسان:</a:t>
            </a:r>
          </a:p>
          <a:p>
            <a:pPr marL="0" indent="0" algn="r" rtl="1">
              <a:buNone/>
            </a:pPr>
            <a:endParaRPr lang="fa-IR" dirty="0">
              <a:solidFill>
                <a:srgbClr val="7030A0"/>
              </a:solidFill>
              <a:cs typeface="B Koodak" pitchFamily="2" charset="-78"/>
            </a:endParaRPr>
          </a:p>
          <a:p>
            <a:pPr marL="0" indent="0" algn="r" rtl="1">
              <a:buNone/>
            </a:pPr>
            <a:r>
              <a:rPr lang="fa-IR" dirty="0" smtClean="0">
                <a:solidFill>
                  <a:srgbClr val="7030A0"/>
                </a:solidFill>
                <a:cs typeface="B Koodak" pitchFamily="2" charset="-78"/>
              </a:rPr>
              <a:t>می توان نتیجه گرفت:</a:t>
            </a:r>
          </a:p>
          <a:p>
            <a:pPr marL="0" indent="0" algn="r" rtl="1">
              <a:buNone/>
            </a:pPr>
            <a:r>
              <a:rPr lang="fa-IR" dirty="0" smtClean="0">
                <a:solidFill>
                  <a:srgbClr val="7030A0"/>
                </a:solidFill>
                <a:cs typeface="B Koodak" pitchFamily="2" charset="-78"/>
              </a:rPr>
              <a:t>نتیجتاً:</a:t>
            </a:r>
          </a:p>
          <a:p>
            <a:pPr marL="0" indent="0" algn="r" rtl="1">
              <a:buNone/>
            </a:pPr>
            <a:endParaRPr lang="fa-IR" dirty="0">
              <a:solidFill>
                <a:srgbClr val="7030A0"/>
              </a:solidFill>
              <a:cs typeface="B Koodak" pitchFamily="2" charset="-78"/>
            </a:endParaRPr>
          </a:p>
          <a:p>
            <a:pPr marL="0" indent="0" algn="r" rtl="1">
              <a:buNone/>
            </a:pPr>
            <a:endParaRPr lang="fa-IR" dirty="0" smtClean="0">
              <a:solidFill>
                <a:srgbClr val="7030A0"/>
              </a:solidFill>
              <a:cs typeface="B Koodak" pitchFamily="2" charset="-78"/>
            </a:endParaRPr>
          </a:p>
          <a:p>
            <a:pPr marL="0" indent="0" algn="r" rtl="1">
              <a:buNone/>
            </a:pPr>
            <a:endParaRPr lang="fa-IR" dirty="0">
              <a:solidFill>
                <a:srgbClr val="7030A0"/>
              </a:solidFill>
              <a:cs typeface="B Koodak" pitchFamily="2" charset="-78"/>
            </a:endParaRPr>
          </a:p>
          <a:p>
            <a:pPr marL="0" indent="0" algn="r" rtl="1">
              <a:buNone/>
            </a:pPr>
            <a:endParaRPr lang="fa-IR" dirty="0" smtClean="0">
              <a:solidFill>
                <a:srgbClr val="7030A0"/>
              </a:solidFill>
              <a:cs typeface="B Koodak" pitchFamily="2" charset="-78"/>
            </a:endParaRPr>
          </a:p>
          <a:p>
            <a:pPr marL="0" indent="0" algn="r" rtl="1">
              <a:buNone/>
            </a:pPr>
            <a:r>
              <a:rPr lang="fa-IR" sz="2800" dirty="0" smtClean="0">
                <a:solidFill>
                  <a:srgbClr val="C00000"/>
                </a:solidFill>
                <a:cs typeface="B Koodak" pitchFamily="2" charset="-78"/>
              </a:rPr>
              <a:t> </a:t>
            </a:r>
            <a:r>
              <a:rPr lang="en-US" sz="2800" dirty="0" smtClean="0">
                <a:solidFill>
                  <a:srgbClr val="C00000"/>
                </a:solidFill>
                <a:cs typeface="B Koodak" pitchFamily="2" charset="-78"/>
              </a:rPr>
              <a:t>   </a:t>
            </a:r>
            <a:r>
              <a:rPr lang="fa-IR" sz="2800" dirty="0" smtClean="0">
                <a:solidFill>
                  <a:srgbClr val="C00000"/>
                </a:solidFill>
                <a:cs typeface="B Koodak" pitchFamily="2" charset="-78"/>
              </a:rPr>
              <a:t>و  </a:t>
            </a:r>
            <a:r>
              <a:rPr lang="en-US" sz="2800" dirty="0" smtClean="0">
                <a:solidFill>
                  <a:srgbClr val="C00000"/>
                </a:solidFill>
                <a:cs typeface="B Koodak" pitchFamily="2" charset="-78"/>
              </a:rPr>
              <a:t>     </a:t>
            </a:r>
            <a:r>
              <a:rPr lang="fa-IR" sz="2800" dirty="0" smtClean="0">
                <a:solidFill>
                  <a:srgbClr val="C00000"/>
                </a:solidFill>
                <a:cs typeface="B Koodak" pitchFamily="2" charset="-78"/>
              </a:rPr>
              <a:t>سرعتهای مختلط موج خاک وسنگ  و </a:t>
            </a:r>
            <a:r>
              <a:rPr lang="en-US" sz="2800" dirty="0" smtClean="0">
                <a:solidFill>
                  <a:srgbClr val="C00000"/>
                </a:solidFill>
                <a:cs typeface="B Koodak" pitchFamily="2" charset="-78"/>
              </a:rPr>
              <a:t>   </a:t>
            </a:r>
            <a:r>
              <a:rPr lang="fa-IR" sz="2800" dirty="0" smtClean="0">
                <a:solidFill>
                  <a:srgbClr val="C00000"/>
                </a:solidFill>
                <a:cs typeface="B Koodak" pitchFamily="2" charset="-78"/>
              </a:rPr>
              <a:t>   نسبت امپدانس </a:t>
            </a:r>
            <a:r>
              <a:rPr lang="en-US" sz="2800" dirty="0" smtClean="0">
                <a:solidFill>
                  <a:srgbClr val="C00000"/>
                </a:solidFill>
                <a:cs typeface="B Koodak" pitchFamily="2" charset="-78"/>
              </a:rPr>
              <a:t> </a:t>
            </a:r>
            <a:r>
              <a:rPr lang="fa-IR" sz="2800" dirty="0" smtClean="0">
                <a:solidFill>
                  <a:srgbClr val="C00000"/>
                </a:solidFill>
                <a:cs typeface="B Koodak" pitchFamily="2" charset="-78"/>
              </a:rPr>
              <a:t>مختلط</a:t>
            </a:r>
            <a:endParaRPr lang="en-US" sz="2800" dirty="0" smtClean="0">
              <a:solidFill>
                <a:srgbClr val="C00000"/>
              </a:solidFill>
              <a:cs typeface="B Koodak" pitchFamily="2" charset="-78"/>
            </a:endParaRPr>
          </a:p>
          <a:p>
            <a:pPr marL="0" indent="0" algn="r" rtl="1">
              <a:buNone/>
            </a:pPr>
            <a:r>
              <a:rPr lang="fa-IR" sz="2800" dirty="0" smtClean="0">
                <a:solidFill>
                  <a:srgbClr val="C00000"/>
                </a:solidFill>
                <a:cs typeface="B Koodak" pitchFamily="2" charset="-78"/>
              </a:rPr>
              <a:t>(                                ) است.</a:t>
            </a:r>
          </a:p>
          <a:p>
            <a:pPr marL="0" indent="0" algn="r" rtl="1">
              <a:buNone/>
            </a:pPr>
            <a:r>
              <a:rPr lang="fa-IR" sz="2800" dirty="0" smtClean="0">
                <a:solidFill>
                  <a:srgbClr val="C00000"/>
                </a:solidFill>
                <a:cs typeface="B Koodak" pitchFamily="2" charset="-78"/>
              </a:rPr>
              <a:t>حل دو معادله اصلی:</a:t>
            </a:r>
            <a:endParaRPr lang="en-US" sz="2800" dirty="0">
              <a:solidFill>
                <a:srgbClr val="C00000"/>
              </a:solidFill>
              <a:cs typeface="B Koodak" pitchFamily="2" charset="-78"/>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51" y="609600"/>
            <a:ext cx="4780740"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166813"/>
            <a:ext cx="1728788"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48" y="1828800"/>
            <a:ext cx="5786551" cy="487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24" y="2488276"/>
            <a:ext cx="5203276" cy="2606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0015" y="2985107"/>
            <a:ext cx="3723985" cy="789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3206" y="3962400"/>
            <a:ext cx="2852593" cy="965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ext uri="{D42A27DB-BD31-4B8C-83A1-F6EECF244321}">
                <p14:modId xmlns:p14="http://schemas.microsoft.com/office/powerpoint/2010/main" val="3718472114"/>
              </p:ext>
            </p:extLst>
          </p:nvPr>
        </p:nvGraphicFramePr>
        <p:xfrm>
          <a:off x="8737628" y="5257800"/>
          <a:ext cx="395288" cy="477837"/>
        </p:xfrm>
        <a:graphic>
          <a:graphicData uri="http://schemas.openxmlformats.org/presentationml/2006/ole">
            <mc:AlternateContent xmlns:mc="http://schemas.openxmlformats.org/markup-compatibility/2006">
              <mc:Choice xmlns:v="urn:schemas-microsoft-com:vml" Requires="v">
                <p:oleObj spid="_x0000_s19577" name="Equation" r:id="rId9" imgW="177480" imgH="215640" progId="Equation.3">
                  <p:embed/>
                </p:oleObj>
              </mc:Choice>
              <mc:Fallback>
                <p:oleObj name="Equation" r:id="rId9" imgW="177480" imgH="215640" progId="Equation.3">
                  <p:embed/>
                  <p:pic>
                    <p:nvPicPr>
                      <p:cNvPr id="0" name="Object 3"/>
                      <p:cNvPicPr>
                        <a:picLocks noChangeAspect="1" noChangeArrowheads="1"/>
                      </p:cNvPicPr>
                      <p:nvPr/>
                    </p:nvPicPr>
                    <p:blipFill>
                      <a:blip r:embed="rId10"/>
                      <a:srcRect/>
                      <a:stretch>
                        <a:fillRect/>
                      </a:stretch>
                    </p:blipFill>
                    <p:spPr bwMode="auto">
                      <a:xfrm>
                        <a:off x="8737628" y="5257800"/>
                        <a:ext cx="39528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765857971"/>
              </p:ext>
            </p:extLst>
          </p:nvPr>
        </p:nvGraphicFramePr>
        <p:xfrm>
          <a:off x="8108155" y="5257800"/>
          <a:ext cx="395288" cy="477838"/>
        </p:xfrm>
        <a:graphic>
          <a:graphicData uri="http://schemas.openxmlformats.org/presentationml/2006/ole">
            <mc:AlternateContent xmlns:mc="http://schemas.openxmlformats.org/markup-compatibility/2006">
              <mc:Choice xmlns:v="urn:schemas-microsoft-com:vml" Requires="v">
                <p:oleObj spid="_x0000_s19578" name="Equation" r:id="rId11" imgW="177480" imgH="215640" progId="Equation.3">
                  <p:embed/>
                </p:oleObj>
              </mc:Choice>
              <mc:Fallback>
                <p:oleObj name="Equation" r:id="rId11" imgW="177480" imgH="215640" progId="Equation.3">
                  <p:embed/>
                  <p:pic>
                    <p:nvPicPr>
                      <p:cNvPr id="0" name="Object 3"/>
                      <p:cNvPicPr>
                        <a:picLocks noChangeAspect="1" noChangeArrowheads="1"/>
                      </p:cNvPicPr>
                      <p:nvPr/>
                    </p:nvPicPr>
                    <p:blipFill>
                      <a:blip r:embed="rId12"/>
                      <a:srcRect/>
                      <a:stretch>
                        <a:fillRect/>
                      </a:stretch>
                    </p:blipFill>
                    <p:spPr bwMode="auto">
                      <a:xfrm>
                        <a:off x="8108155" y="5257800"/>
                        <a:ext cx="39528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031021723"/>
              </p:ext>
            </p:extLst>
          </p:nvPr>
        </p:nvGraphicFramePr>
        <p:xfrm>
          <a:off x="3352800" y="5257800"/>
          <a:ext cx="395288" cy="477838"/>
        </p:xfrm>
        <a:graphic>
          <a:graphicData uri="http://schemas.openxmlformats.org/presentationml/2006/ole">
            <mc:AlternateContent xmlns:mc="http://schemas.openxmlformats.org/markup-compatibility/2006">
              <mc:Choice xmlns:v="urn:schemas-microsoft-com:vml" Requires="v">
                <p:oleObj spid="_x0000_s19579" name="Equation" r:id="rId13" imgW="177480" imgH="215640" progId="Equation.3">
                  <p:embed/>
                </p:oleObj>
              </mc:Choice>
              <mc:Fallback>
                <p:oleObj name="Equation" r:id="rId13" imgW="177480" imgH="215640" progId="Equation.3">
                  <p:embed/>
                  <p:pic>
                    <p:nvPicPr>
                      <p:cNvPr id="0" name="Object 3"/>
                      <p:cNvPicPr>
                        <a:picLocks noChangeAspect="1" noChangeArrowheads="1"/>
                      </p:cNvPicPr>
                      <p:nvPr/>
                    </p:nvPicPr>
                    <p:blipFill>
                      <a:blip r:embed="rId14"/>
                      <a:srcRect/>
                      <a:stretch>
                        <a:fillRect/>
                      </a:stretch>
                    </p:blipFill>
                    <p:spPr bwMode="auto">
                      <a:xfrm>
                        <a:off x="3352800" y="5257800"/>
                        <a:ext cx="39528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9469" name="Picture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29400" y="5867400"/>
            <a:ext cx="22860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70" name="Picture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4800" y="5743575"/>
            <a:ext cx="49530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74" name="Picture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4800" y="6324599"/>
            <a:ext cx="4953000" cy="459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31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
            <a:ext cx="8229600" cy="849630"/>
          </a:xfrm>
        </p:spPr>
        <p:txBody>
          <a:bodyPr/>
          <a:lstStyle/>
          <a:p>
            <a:r>
              <a:rPr lang="fa-IR" dirty="0" smtClean="0">
                <a:cs typeface="B Koodak" pitchFamily="2" charset="-78"/>
              </a:rPr>
              <a:t>شدت انتشار موج لرزه ای درکره زمین</a:t>
            </a:r>
            <a:endParaRPr lang="en-US" dirty="0">
              <a:cs typeface="B Koodak" pitchFamily="2" charset="-78"/>
            </a:endParaRPr>
          </a:p>
        </p:txBody>
      </p:sp>
      <p:sp>
        <p:nvSpPr>
          <p:cNvPr id="3" name="Content Placeholder 2"/>
          <p:cNvSpPr>
            <a:spLocks noGrp="1"/>
          </p:cNvSpPr>
          <p:nvPr>
            <p:ph idx="1"/>
          </p:nvPr>
        </p:nvSpPr>
        <p:spPr/>
        <p:txBody>
          <a:bodyPr/>
          <a:lstStyle/>
          <a:p>
            <a:endParaRPr lang="en-US"/>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819150"/>
            <a:ext cx="8661400" cy="603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2385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0"/>
            <a:ext cx="9144000" cy="6858000"/>
          </a:xfrm>
        </p:spPr>
        <p:txBody>
          <a:bodyPr/>
          <a:lstStyle/>
          <a:p>
            <a:pPr marL="0" indent="0" algn="r" rtl="1">
              <a:buNone/>
            </a:pPr>
            <a:r>
              <a:rPr lang="fa-IR" dirty="0" smtClean="0">
                <a:solidFill>
                  <a:srgbClr val="C00000"/>
                </a:solidFill>
                <a:cs typeface="B Koodak" pitchFamily="2" charset="-78"/>
              </a:rPr>
              <a:t>با فرض انتشارموج برشی با دامنه </a:t>
            </a:r>
            <a:r>
              <a:rPr lang="en-US" i="1" dirty="0" smtClean="0">
                <a:solidFill>
                  <a:srgbClr val="7030A0"/>
                </a:solidFill>
                <a:cs typeface="B Koodak" pitchFamily="2" charset="-78"/>
              </a:rPr>
              <a:t>A</a:t>
            </a:r>
            <a:r>
              <a:rPr lang="fa-IR" dirty="0" smtClean="0">
                <a:solidFill>
                  <a:srgbClr val="C00000"/>
                </a:solidFill>
                <a:cs typeface="B Koodak" pitchFamily="2" charset="-78"/>
              </a:rPr>
              <a:t> در جهت قائم در سنگ و نبودن خاک روی آن، دامنه موج در سطح بستر سنگی برابر </a:t>
            </a:r>
            <a:r>
              <a:rPr lang="en-US" i="1" dirty="0" smtClean="0">
                <a:solidFill>
                  <a:srgbClr val="7030A0"/>
                </a:solidFill>
                <a:cs typeface="B Koodak" pitchFamily="2" charset="-78"/>
              </a:rPr>
              <a:t>2A</a:t>
            </a:r>
            <a:r>
              <a:rPr lang="fa-IR" dirty="0" smtClean="0">
                <a:solidFill>
                  <a:srgbClr val="C00000"/>
                </a:solidFill>
                <a:cs typeface="B Koodak" pitchFamily="2" charset="-78"/>
              </a:rPr>
              <a:t>  خواهد بود. </a:t>
            </a:r>
            <a:r>
              <a:rPr lang="fa-IR" dirty="0" smtClean="0">
                <a:solidFill>
                  <a:srgbClr val="7030A0"/>
                </a:solidFill>
                <a:cs typeface="B Koodak" pitchFamily="2" charset="-78"/>
              </a:rPr>
              <a:t>اما با وجود خاک دامنه حرکت آزاد سطح زمین بصورت زیر است:</a:t>
            </a:r>
          </a:p>
          <a:p>
            <a:pPr marL="0" indent="0" algn="r" rtl="1">
              <a:buNone/>
            </a:pPr>
            <a:r>
              <a:rPr lang="fa-IR" sz="2800" dirty="0" smtClean="0">
                <a:solidFill>
                  <a:srgbClr val="C00000"/>
                </a:solidFill>
                <a:cs typeface="B Koodak" pitchFamily="2" charset="-78"/>
              </a:rPr>
              <a:t>با تعریف تابع انتقال </a:t>
            </a:r>
            <a:r>
              <a:rPr lang="en-US" sz="2800" i="1" dirty="0" smtClean="0">
                <a:solidFill>
                  <a:srgbClr val="7030A0"/>
                </a:solidFill>
                <a:cs typeface="B Koodak" pitchFamily="2" charset="-78"/>
              </a:rPr>
              <a:t>F</a:t>
            </a:r>
            <a:r>
              <a:rPr lang="en-US" sz="2800" i="1" baseline="-25000" dirty="0" smtClean="0">
                <a:solidFill>
                  <a:srgbClr val="7030A0"/>
                </a:solidFill>
                <a:cs typeface="B Koodak" pitchFamily="2" charset="-78"/>
              </a:rPr>
              <a:t>3</a:t>
            </a:r>
            <a:r>
              <a:rPr lang="fa-IR" sz="2800" dirty="0" smtClean="0">
                <a:solidFill>
                  <a:srgbClr val="C00000"/>
                </a:solidFill>
                <a:cs typeface="B Koodak" pitchFamily="2" charset="-78"/>
              </a:rPr>
              <a:t> به کمک نسبت</a:t>
            </a:r>
          </a:p>
          <a:p>
            <a:pPr marL="0" indent="0" algn="r" rtl="1">
              <a:buNone/>
            </a:pPr>
            <a:r>
              <a:rPr lang="fa-IR" sz="2800" dirty="0" smtClean="0">
                <a:solidFill>
                  <a:srgbClr val="C00000"/>
                </a:solidFill>
                <a:cs typeface="B Koodak" pitchFamily="2" charset="-78"/>
              </a:rPr>
              <a:t>دامنه حرکت سطح خاک به سنگ با سطح آزاد می توان نتیجه گرفت:</a:t>
            </a:r>
            <a:endParaRPr lang="fa-IR" sz="2800" dirty="0" smtClean="0">
              <a:solidFill>
                <a:srgbClr val="7030A0"/>
              </a:solidFill>
              <a:cs typeface="B Koodak" pitchFamily="2" charset="-78"/>
            </a:endParaRPr>
          </a:p>
          <a:p>
            <a:pPr marL="0" indent="0" algn="r" rtl="1">
              <a:buNone/>
            </a:pPr>
            <a:endParaRPr lang="fa-IR" sz="2800" dirty="0" smtClean="0">
              <a:solidFill>
                <a:srgbClr val="7030A0"/>
              </a:solidFill>
              <a:cs typeface="B Koodak" pitchFamily="2" charset="-78"/>
            </a:endParaRPr>
          </a:p>
          <a:p>
            <a:pPr marL="0" indent="0" algn="r" rtl="1">
              <a:buNone/>
            </a:pPr>
            <a:r>
              <a:rPr lang="fa-IR" sz="2800" dirty="0" smtClean="0">
                <a:solidFill>
                  <a:srgbClr val="7030A0"/>
                </a:solidFill>
                <a:cs typeface="B Koodak" pitchFamily="2" charset="-78"/>
              </a:rPr>
              <a:t>با استفاده از قانون اویلر:</a:t>
            </a:r>
          </a:p>
          <a:p>
            <a:pPr marL="0" indent="0" algn="r" rtl="1">
              <a:buNone/>
            </a:pPr>
            <a:endParaRPr lang="fa-IR" sz="2800" dirty="0">
              <a:solidFill>
                <a:srgbClr val="7030A0"/>
              </a:solidFill>
              <a:cs typeface="B Koodak" pitchFamily="2" charset="-78"/>
            </a:endParaRPr>
          </a:p>
          <a:p>
            <a:pPr marL="0" indent="0" algn="r" rtl="1">
              <a:buNone/>
            </a:pPr>
            <a:endParaRPr lang="fa-IR" sz="2800" dirty="0" smtClean="0">
              <a:solidFill>
                <a:srgbClr val="7030A0"/>
              </a:solidFill>
              <a:cs typeface="B Koodak" pitchFamily="2" charset="-78"/>
            </a:endParaRPr>
          </a:p>
          <a:p>
            <a:pPr marL="0" indent="0" algn="r" rtl="1">
              <a:buNone/>
            </a:pPr>
            <a:r>
              <a:rPr lang="fa-IR" sz="2800" dirty="0" smtClean="0">
                <a:solidFill>
                  <a:srgbClr val="7030A0"/>
                </a:solidFill>
                <a:cs typeface="B Koodak" pitchFamily="2" charset="-78"/>
              </a:rPr>
              <a:t>قدرمطلق این مقدار با وجود اندکی میرایی به همین صورت بوده و با بستر سنگی کشسان ضریب تشدید برای خاک بدون میرایی به صورت زیر است:</a:t>
            </a:r>
            <a:endParaRPr lang="fa-IR" sz="2800" dirty="0" smtClean="0">
              <a:solidFill>
                <a:srgbClr val="C00000"/>
              </a:solidFill>
              <a:cs typeface="B Koodak" pitchFamily="2" charset="-78"/>
            </a:endParaRP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199"/>
            <a:ext cx="4038600" cy="761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584" y="3124200"/>
            <a:ext cx="5867400" cy="1004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846" y="4267200"/>
            <a:ext cx="8696497" cy="775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843" y="6008773"/>
            <a:ext cx="5599141" cy="849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31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0"/>
            <a:ext cx="9144000" cy="6858000"/>
          </a:xfrm>
        </p:spPr>
        <p:txBody>
          <a:bodyPr>
            <a:normAutofit/>
          </a:bodyPr>
          <a:lstStyle/>
          <a:p>
            <a:pPr marL="0" indent="0" algn="r" rtl="1">
              <a:buNone/>
            </a:pPr>
            <a:r>
              <a:rPr lang="fa-IR" sz="2800" dirty="0" smtClean="0">
                <a:solidFill>
                  <a:srgbClr val="C00000"/>
                </a:solidFill>
                <a:cs typeface="B Koodak" pitchFamily="2" charset="-78"/>
              </a:rPr>
              <a:t>لازم به ذکر است که با وجود مخرج بیش از صفر هیچگاه تشدید واقعی رخ نداده و تأثیر سختی بستر سنگی بصورت انعکاس نسبت امپدانس بر روی حالت تشدید در شکل</a:t>
            </a:r>
          </a:p>
          <a:p>
            <a:pPr marL="0" indent="0" algn="r" rtl="1">
              <a:buNone/>
            </a:pPr>
            <a:r>
              <a:rPr lang="fa-IR" sz="2800" dirty="0" smtClean="0">
                <a:solidFill>
                  <a:srgbClr val="C00000"/>
                </a:solidFill>
                <a:cs typeface="B Koodak" pitchFamily="2" charset="-78"/>
              </a:rPr>
              <a:t> نشان داده شده است.</a:t>
            </a:r>
          </a:p>
          <a:p>
            <a:pPr marL="0" indent="0" algn="r" rtl="1">
              <a:buNone/>
            </a:pPr>
            <a:r>
              <a:rPr lang="fa-IR" sz="2800" dirty="0" smtClean="0">
                <a:solidFill>
                  <a:srgbClr val="C00000"/>
                </a:solidFill>
                <a:cs typeface="B Koodak" pitchFamily="2" charset="-78"/>
              </a:rPr>
              <a:t>تشابه درتأثیرهای </a:t>
            </a:r>
          </a:p>
          <a:p>
            <a:pPr marL="0" indent="0" algn="r" rtl="1">
              <a:buNone/>
            </a:pPr>
            <a:r>
              <a:rPr lang="fa-IR" sz="2800" dirty="0" smtClean="0">
                <a:solidFill>
                  <a:srgbClr val="C00000"/>
                </a:solidFill>
                <a:cs typeface="B Koodak" pitchFamily="2" charset="-78"/>
              </a:rPr>
              <a:t>کشسانی بستر سنگی </a:t>
            </a:r>
          </a:p>
          <a:p>
            <a:pPr marL="0" indent="0" algn="r" rtl="1">
              <a:buNone/>
            </a:pPr>
            <a:r>
              <a:rPr lang="fa-IR" sz="2800" dirty="0" smtClean="0">
                <a:solidFill>
                  <a:srgbClr val="C00000"/>
                </a:solidFill>
                <a:cs typeface="B Koodak" pitchFamily="2" charset="-78"/>
              </a:rPr>
              <a:t>و میرایی خاک با مقایسه</a:t>
            </a:r>
          </a:p>
          <a:p>
            <a:pPr marL="0" indent="0" algn="r" rtl="1">
              <a:buNone/>
            </a:pPr>
            <a:r>
              <a:rPr lang="fa-IR" sz="2800" dirty="0" smtClean="0">
                <a:solidFill>
                  <a:srgbClr val="C00000"/>
                </a:solidFill>
                <a:cs typeface="B Koodak" pitchFamily="2" charset="-78"/>
              </a:rPr>
              <a:t> نمودار های ضریب</a:t>
            </a:r>
          </a:p>
          <a:p>
            <a:pPr marL="0" indent="0" algn="r" rtl="1">
              <a:buNone/>
            </a:pPr>
            <a:r>
              <a:rPr lang="fa-IR" sz="2800" dirty="0" smtClean="0">
                <a:solidFill>
                  <a:srgbClr val="C00000"/>
                </a:solidFill>
                <a:cs typeface="B Koodak" pitchFamily="2" charset="-78"/>
              </a:rPr>
              <a:t> تشدید </a:t>
            </a:r>
          </a:p>
          <a:p>
            <a:pPr marL="0" indent="0" algn="r" rtl="1">
              <a:buNone/>
            </a:pPr>
            <a:r>
              <a:rPr lang="fa-IR" sz="2800" dirty="0" smtClean="0">
                <a:solidFill>
                  <a:srgbClr val="C00000"/>
                </a:solidFill>
                <a:cs typeface="B Koodak" pitchFamily="2" charset="-78"/>
              </a:rPr>
              <a:t>نشان </a:t>
            </a:r>
          </a:p>
          <a:p>
            <a:pPr marL="0" indent="0" algn="r" rtl="1">
              <a:buNone/>
            </a:pPr>
            <a:r>
              <a:rPr lang="fa-IR" sz="2800" dirty="0" smtClean="0">
                <a:solidFill>
                  <a:srgbClr val="C00000"/>
                </a:solidFill>
                <a:cs typeface="B Koodak" pitchFamily="2" charset="-78"/>
              </a:rPr>
              <a:t>داده </a:t>
            </a:r>
          </a:p>
          <a:p>
            <a:pPr marL="0" indent="0" algn="r" rtl="1">
              <a:buNone/>
            </a:pPr>
            <a:r>
              <a:rPr lang="fa-IR" sz="2800" dirty="0" smtClean="0">
                <a:solidFill>
                  <a:srgbClr val="C00000"/>
                </a:solidFill>
                <a:cs typeface="B Koodak" pitchFamily="2" charset="-78"/>
              </a:rPr>
              <a:t>شده </a:t>
            </a:r>
          </a:p>
          <a:p>
            <a:pPr marL="0" indent="0" algn="r" rtl="1">
              <a:buNone/>
            </a:pPr>
            <a:r>
              <a:rPr lang="fa-IR" sz="2800" dirty="0" smtClean="0">
                <a:solidFill>
                  <a:srgbClr val="C00000"/>
                </a:solidFill>
                <a:cs typeface="B Koodak" pitchFamily="2" charset="-78"/>
              </a:rPr>
              <a:t>است.  </a:t>
            </a:r>
            <a:endParaRPr lang="en-US" sz="2800" dirty="0">
              <a:solidFill>
                <a:srgbClr val="C00000"/>
              </a:solidFill>
              <a:cs typeface="B Koodak" pitchFamily="2" charset="-78"/>
            </a:endParaRPr>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4038600"/>
            <a:ext cx="8183387" cy="281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1005264"/>
            <a:ext cx="6339708" cy="2499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51698" y="1295400"/>
            <a:ext cx="2491388" cy="461665"/>
          </a:xfrm>
          <a:prstGeom prst="rect">
            <a:avLst/>
          </a:prstGeom>
        </p:spPr>
        <p:txBody>
          <a:bodyPr wrap="none">
            <a:spAutoFit/>
          </a:bodyPr>
          <a:lstStyle/>
          <a:p>
            <a:pPr algn="r" rtl="1"/>
            <a:r>
              <a:rPr lang="fa-IR" sz="2400" dirty="0" smtClean="0">
                <a:solidFill>
                  <a:srgbClr val="C00000"/>
                </a:solidFill>
                <a:cs typeface="B Koodak" pitchFamily="2" charset="-78"/>
              </a:rPr>
              <a:t>خاک کشسان با میرایی</a:t>
            </a:r>
            <a:endParaRPr lang="en-US" sz="2400" dirty="0"/>
          </a:p>
        </p:txBody>
      </p:sp>
      <p:sp>
        <p:nvSpPr>
          <p:cNvPr id="8" name="Rectangle 7"/>
          <p:cNvSpPr/>
          <p:nvPr/>
        </p:nvSpPr>
        <p:spPr>
          <a:xfrm>
            <a:off x="2514600" y="4648200"/>
            <a:ext cx="2895599" cy="1200329"/>
          </a:xfrm>
          <a:prstGeom prst="rect">
            <a:avLst/>
          </a:prstGeom>
        </p:spPr>
        <p:txBody>
          <a:bodyPr wrap="square">
            <a:spAutoFit/>
          </a:bodyPr>
          <a:lstStyle/>
          <a:p>
            <a:pPr algn="ctr" rtl="1"/>
            <a:r>
              <a:rPr lang="fa-IR" sz="2400" dirty="0" smtClean="0">
                <a:solidFill>
                  <a:srgbClr val="C00000"/>
                </a:solidFill>
                <a:cs typeface="B Koodak" pitchFamily="2" charset="-78"/>
              </a:rPr>
              <a:t>خاک بدون میرایی با بستر سنگی کشسان</a:t>
            </a:r>
            <a:endParaRPr lang="fa-IR" sz="2400" dirty="0" smtClean="0">
              <a:solidFill>
                <a:srgbClr val="7030A0"/>
              </a:solidFill>
              <a:cs typeface="B Koodak" pitchFamily="2" charset="-78"/>
            </a:endParaRPr>
          </a:p>
          <a:p>
            <a:pPr algn="ctr" rtl="1"/>
            <a:r>
              <a:rPr lang="fa-IR" sz="2400" dirty="0" smtClean="0">
                <a:solidFill>
                  <a:srgbClr val="7030A0"/>
                </a:solidFill>
                <a:cs typeface="B Koodak" pitchFamily="2" charset="-78"/>
              </a:rPr>
              <a:t>تأثیر نسبت امپدانس</a:t>
            </a:r>
            <a:endParaRPr lang="en-US" sz="2400" dirty="0"/>
          </a:p>
        </p:txBody>
      </p:sp>
    </p:spTree>
    <p:extLst>
      <p:ext uri="{BB962C8B-B14F-4D97-AF65-F5344CB8AC3E}">
        <p14:creationId xmlns:p14="http://schemas.microsoft.com/office/powerpoint/2010/main" val="209731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مثال</a:t>
            </a:r>
            <a:endParaRPr lang="en-US" dirty="0">
              <a:cs typeface="B Koodak" pitchFamily="2" charset="-78"/>
            </a:endParaRPr>
          </a:p>
        </p:txBody>
      </p:sp>
      <p:sp>
        <p:nvSpPr>
          <p:cNvPr id="3" name="Content Placeholder 2"/>
          <p:cNvSpPr>
            <a:spLocks noGrp="1"/>
          </p:cNvSpPr>
          <p:nvPr>
            <p:ph idx="1"/>
          </p:nvPr>
        </p:nvSpPr>
        <p:spPr>
          <a:xfrm>
            <a:off x="0" y="533400"/>
            <a:ext cx="9144000" cy="6324600"/>
          </a:xfrm>
        </p:spPr>
        <p:txBody>
          <a:bodyPr>
            <a:normAutofit/>
          </a:bodyPr>
          <a:lstStyle/>
          <a:p>
            <a:pPr marL="0" indent="0" algn="r" rtl="1">
              <a:buNone/>
            </a:pPr>
            <a:r>
              <a:rPr lang="fa-IR" sz="2800" dirty="0" smtClean="0">
                <a:solidFill>
                  <a:srgbClr val="C00000"/>
                </a:solidFill>
                <a:cs typeface="B Koodak" pitchFamily="2" charset="-78"/>
              </a:rPr>
              <a:t>مثال قبلی را با فرض صلب نبودن بستر سنگی و با در نظر گرفتن سرعت موج برشی 5000 فوت بر ثانیه و چگالی 160 پاند برفوت مکعب و نسبت میرایی 2% برای بستر سنگی زیر و برای تاریخچه گیلوری 2 حل کنید. </a:t>
            </a:r>
            <a:endParaRPr lang="en-US" sz="2800" dirty="0">
              <a:solidFill>
                <a:srgbClr val="C00000"/>
              </a:solidFill>
              <a:cs typeface="B Koodak" pitchFamily="2" charset="-78"/>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1905000"/>
            <a:ext cx="7531753" cy="4918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31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0"/>
            <a:ext cx="9144000" cy="6858000"/>
          </a:xfrm>
        </p:spPr>
        <p:txBody>
          <a:bodyPr>
            <a:normAutofit/>
          </a:bodyPr>
          <a:lstStyle/>
          <a:p>
            <a:pPr marL="0" indent="0" algn="r" rtl="1">
              <a:buNone/>
            </a:pPr>
            <a:r>
              <a:rPr lang="fa-IR" sz="2800" dirty="0" smtClean="0">
                <a:solidFill>
                  <a:srgbClr val="C00000"/>
                </a:solidFill>
                <a:cs typeface="B Koodak" pitchFamily="2" charset="-78"/>
              </a:rPr>
              <a:t>محاسبه حرکت سطح زمین در اثر حرکت بستر سنگی (مانند قبل) با 5 مرحله زیر انجام می شود. تنها تغییر در این حالت تابع انتقال است که باید اثر رفتار بستر در آن دیده شود:</a:t>
            </a:r>
          </a:p>
          <a:p>
            <a:pPr marL="0" indent="0" algn="r" rtl="1">
              <a:buNone/>
            </a:pPr>
            <a:r>
              <a:rPr lang="fa-IR" sz="2800" dirty="0" smtClean="0">
                <a:solidFill>
                  <a:srgbClr val="C00000"/>
                </a:solidFill>
                <a:cs typeface="B Koodak" pitchFamily="2" charset="-78"/>
              </a:rPr>
              <a:t>1- تعیین تاریخچه شتاب ورودی</a:t>
            </a:r>
          </a:p>
          <a:p>
            <a:pPr marL="0" indent="0" algn="r" rtl="1">
              <a:buNone/>
            </a:pPr>
            <a:r>
              <a:rPr lang="fa-IR" sz="2800" dirty="0" smtClean="0">
                <a:solidFill>
                  <a:srgbClr val="C00000"/>
                </a:solidFill>
                <a:cs typeface="B Koodak" pitchFamily="2" charset="-78"/>
              </a:rPr>
              <a:t>2- محاسبه سریهای فوریه بستر سنگی (ورودی)</a:t>
            </a:r>
          </a:p>
          <a:p>
            <a:pPr marL="0" indent="0" algn="r" rtl="1">
              <a:buNone/>
            </a:pPr>
            <a:r>
              <a:rPr lang="fa-IR" sz="2800" dirty="0" smtClean="0">
                <a:solidFill>
                  <a:srgbClr val="C00000"/>
                </a:solidFill>
                <a:cs typeface="B Koodak" pitchFamily="2" charset="-78"/>
              </a:rPr>
              <a:t>3- محاسبه تابع انتقال برای انتقال موج بستر به سطح زمین (خروجی) از معادله:</a:t>
            </a:r>
          </a:p>
          <a:p>
            <a:pPr marL="0" indent="0" algn="r" rtl="1">
              <a:buNone/>
            </a:pPr>
            <a:r>
              <a:rPr lang="fa-IR" sz="2800" dirty="0" smtClean="0">
                <a:solidFill>
                  <a:srgbClr val="C00000"/>
                </a:solidFill>
                <a:cs typeface="B Koodak" pitchFamily="2" charset="-78"/>
              </a:rPr>
              <a:t>4- محاسبه سریهای فوریه حرکت </a:t>
            </a:r>
          </a:p>
          <a:p>
            <a:pPr marL="0" indent="0" algn="r" rtl="1">
              <a:buNone/>
            </a:pPr>
            <a:r>
              <a:rPr lang="fa-IR" sz="2800" dirty="0" smtClean="0">
                <a:solidFill>
                  <a:srgbClr val="C00000"/>
                </a:solidFill>
                <a:cs typeface="B Koodak" pitchFamily="2" charset="-78"/>
              </a:rPr>
              <a:t>سطح زمین و بستر سنگی بصورت حاصلضرب تابع انتقال و سریهای فوریه حرکت بستر سنگی (ورودی) (تشدید خفیف تر نسبت به بستر سنگی صلب)</a:t>
            </a:r>
          </a:p>
          <a:p>
            <a:pPr marL="0" indent="0" algn="r" rtl="1">
              <a:buNone/>
            </a:pPr>
            <a:r>
              <a:rPr lang="fa-IR" sz="2800" dirty="0" smtClean="0">
                <a:solidFill>
                  <a:srgbClr val="C00000"/>
                </a:solidFill>
                <a:cs typeface="B Koodak" pitchFamily="2" charset="-78"/>
              </a:rPr>
              <a:t>5- تعیین تاریخچه زمانی حرکت سطح زمین با برگرداندن سریهای فوریه. </a:t>
            </a:r>
            <a:r>
              <a:rPr lang="fa-IR" sz="2800" dirty="0">
                <a:solidFill>
                  <a:srgbClr val="C00000"/>
                </a:solidFill>
                <a:cs typeface="B Koodak" pitchFamily="2" charset="-78"/>
              </a:rPr>
              <a:t>تاریخچه زمانی حرکت سطح زمین </a:t>
            </a:r>
            <a:r>
              <a:rPr lang="fa-IR" sz="2800" dirty="0" smtClean="0">
                <a:solidFill>
                  <a:srgbClr val="C00000"/>
                </a:solidFill>
                <a:cs typeface="B Koodak" pitchFamily="2" charset="-78"/>
              </a:rPr>
              <a:t>نشانگر کمتر شدن حداکثر شتاب </a:t>
            </a:r>
            <a:r>
              <a:rPr lang="fa-IR" sz="2800" dirty="0">
                <a:solidFill>
                  <a:srgbClr val="C00000"/>
                </a:solidFill>
                <a:cs typeface="B Koodak" pitchFamily="2" charset="-78"/>
              </a:rPr>
              <a:t>حرکت سطح زمین </a:t>
            </a:r>
            <a:r>
              <a:rPr lang="fa-IR" sz="2800" dirty="0" smtClean="0">
                <a:solidFill>
                  <a:srgbClr val="C00000"/>
                </a:solidFill>
                <a:cs typeface="B Koodak" pitchFamily="2" charset="-78"/>
              </a:rPr>
              <a:t>از </a:t>
            </a:r>
            <a:r>
              <a:rPr lang="fa-IR" sz="2800" dirty="0">
                <a:solidFill>
                  <a:srgbClr val="C00000"/>
                </a:solidFill>
                <a:cs typeface="B Koodak" pitchFamily="2" charset="-78"/>
              </a:rPr>
              <a:t>حداکثر شتاب حرکت </a:t>
            </a:r>
            <a:r>
              <a:rPr lang="fa-IR" sz="2800" dirty="0" smtClean="0">
                <a:solidFill>
                  <a:srgbClr val="C00000"/>
                </a:solidFill>
                <a:cs typeface="B Koodak" pitchFamily="2" charset="-78"/>
              </a:rPr>
              <a:t>بستر سنگی بوده و تغییر در فرکانس.</a:t>
            </a:r>
            <a:endParaRPr lang="en-US" sz="2800" dirty="0">
              <a:solidFill>
                <a:srgbClr val="C00000"/>
              </a:solidFill>
              <a:cs typeface="B Koodak" pitchFamily="2" charset="-78"/>
            </a:endParaRPr>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909107"/>
            <a:ext cx="4724400" cy="77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314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0"/>
            <a:ext cx="9144000" cy="6858000"/>
          </a:xfrm>
        </p:spPr>
        <p:txBody>
          <a:bodyPr/>
          <a:lstStyle/>
          <a:p>
            <a:pPr marL="0" indent="0" algn="r" rtl="1">
              <a:buNone/>
            </a:pPr>
            <a:endParaRPr lang="en-US" dirty="0">
              <a:solidFill>
                <a:srgbClr val="C00000"/>
              </a:solidFill>
              <a:cs typeface="B Koodak" pitchFamily="2" charset="-78"/>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31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119"/>
            <a:ext cx="9144000" cy="487362"/>
          </a:xfrm>
        </p:spPr>
        <p:txBody>
          <a:bodyPr>
            <a:normAutofit fontScale="90000"/>
          </a:bodyPr>
          <a:lstStyle/>
          <a:p>
            <a:r>
              <a:rPr lang="fa-IR" dirty="0" smtClean="0">
                <a:cs typeface="B Koodak" pitchFamily="2" charset="-78"/>
              </a:rPr>
              <a:t>بسترچندلایه بامیرایی برروی بسترسنگی کشسان</a:t>
            </a:r>
            <a:endParaRPr lang="en-US" dirty="0">
              <a:cs typeface="B Koodak" pitchFamily="2" charset="-78"/>
            </a:endParaRPr>
          </a:p>
        </p:txBody>
      </p:sp>
      <p:sp>
        <p:nvSpPr>
          <p:cNvPr id="3" name="Content Placeholder 2"/>
          <p:cNvSpPr>
            <a:spLocks noGrp="1"/>
          </p:cNvSpPr>
          <p:nvPr>
            <p:ph idx="1"/>
          </p:nvPr>
        </p:nvSpPr>
        <p:spPr>
          <a:xfrm>
            <a:off x="0" y="685800"/>
            <a:ext cx="9144000" cy="6172200"/>
          </a:xfrm>
        </p:spPr>
        <p:txBody>
          <a:bodyPr/>
          <a:lstStyle/>
          <a:p>
            <a:pPr marL="0" indent="0" algn="r" rtl="1">
              <a:buNone/>
            </a:pPr>
            <a:r>
              <a:rPr lang="fa-IR" dirty="0" smtClean="0">
                <a:solidFill>
                  <a:srgbClr val="C00000"/>
                </a:solidFill>
                <a:cs typeface="B Koodak" pitchFamily="2" charset="-78"/>
              </a:rPr>
              <a:t>بافرض لایه های یکنواخت کشسان مختلف و پذیرش رفتار کلوین- فویت برای هرلایه، پاسخ معادله دیفرانسیل حرکت موج بصورت زیر است:</a:t>
            </a:r>
            <a:endParaRPr lang="fa-IR" dirty="0" smtClean="0">
              <a:solidFill>
                <a:srgbClr val="7030A0"/>
              </a:solidFill>
              <a:cs typeface="B Koodak" pitchFamily="2" charset="-78"/>
            </a:endParaRPr>
          </a:p>
          <a:p>
            <a:pPr marL="0" indent="0" algn="r" rtl="1">
              <a:buNone/>
            </a:pPr>
            <a:r>
              <a:rPr lang="fa-IR" dirty="0">
                <a:solidFill>
                  <a:srgbClr val="7030A0"/>
                </a:solidFill>
                <a:cs typeface="B Koodak" pitchFamily="2" charset="-78"/>
              </a:rPr>
              <a:t> </a:t>
            </a:r>
            <a:r>
              <a:rPr lang="fa-IR" dirty="0" smtClean="0">
                <a:solidFill>
                  <a:srgbClr val="7030A0"/>
                </a:solidFill>
                <a:cs typeface="B Koodak" pitchFamily="2" charset="-78"/>
              </a:rPr>
              <a:t> </a:t>
            </a:r>
            <a:r>
              <a:rPr lang="en-US" i="1" dirty="0" smtClean="0">
                <a:solidFill>
                  <a:srgbClr val="7030A0"/>
                </a:solidFill>
                <a:cs typeface="B Koodak" pitchFamily="2" charset="-78"/>
              </a:rPr>
              <a:t>A</a:t>
            </a:r>
            <a:r>
              <a:rPr lang="fa-IR" dirty="0" smtClean="0">
                <a:solidFill>
                  <a:srgbClr val="7030A0"/>
                </a:solidFill>
                <a:cs typeface="B Koodak" pitchFamily="2" charset="-78"/>
              </a:rPr>
              <a:t> و </a:t>
            </a:r>
            <a:r>
              <a:rPr lang="en-US" i="1" dirty="0" smtClean="0">
                <a:solidFill>
                  <a:srgbClr val="7030A0"/>
                </a:solidFill>
                <a:cs typeface="B Koodak" pitchFamily="2" charset="-78"/>
              </a:rPr>
              <a:t>B</a:t>
            </a:r>
            <a:r>
              <a:rPr lang="fa-IR" dirty="0" smtClean="0">
                <a:solidFill>
                  <a:srgbClr val="7030A0"/>
                </a:solidFill>
                <a:cs typeface="B Koodak" pitchFamily="2" charset="-78"/>
              </a:rPr>
              <a:t> دامنه مؤلفه های موج در جهات  </a:t>
            </a:r>
            <a:r>
              <a:rPr lang="en-US" dirty="0" smtClean="0">
                <a:solidFill>
                  <a:srgbClr val="7030A0"/>
                </a:solidFill>
                <a:cs typeface="B Koodak" pitchFamily="2" charset="-78"/>
              </a:rPr>
              <a:t>-z</a:t>
            </a:r>
            <a:r>
              <a:rPr lang="fa-IR" dirty="0" smtClean="0">
                <a:solidFill>
                  <a:srgbClr val="7030A0"/>
                </a:solidFill>
                <a:cs typeface="B Koodak" pitchFamily="2" charset="-78"/>
              </a:rPr>
              <a:t> و </a:t>
            </a:r>
            <a:r>
              <a:rPr lang="en-US" dirty="0" smtClean="0">
                <a:solidFill>
                  <a:srgbClr val="7030A0"/>
                </a:solidFill>
                <a:cs typeface="B Koodak" pitchFamily="2" charset="-78"/>
              </a:rPr>
              <a:t>+z</a:t>
            </a:r>
            <a:r>
              <a:rPr lang="fa-IR" dirty="0" smtClean="0">
                <a:solidFill>
                  <a:srgbClr val="7030A0"/>
                </a:solidFill>
                <a:cs typeface="B Koodak" pitchFamily="2" charset="-78"/>
              </a:rPr>
              <a:t>  است. تنش برشی بصورت تابع مختلط برحسب بوده </a:t>
            </a:r>
            <a:r>
              <a:rPr lang="en-US" i="1" dirty="0" smtClean="0">
                <a:solidFill>
                  <a:srgbClr val="7030A0"/>
                </a:solidFill>
                <a:cs typeface="B Koodak" pitchFamily="2" charset="-78"/>
              </a:rPr>
              <a:t>G*</a:t>
            </a:r>
            <a:r>
              <a:rPr lang="fa-IR" dirty="0" smtClean="0">
                <a:solidFill>
                  <a:srgbClr val="7030A0"/>
                </a:solidFill>
                <a:cs typeface="B Koodak" pitchFamily="2" charset="-78"/>
              </a:rPr>
              <a:t>  و کرنش برشی بصورت زیراست:</a:t>
            </a:r>
          </a:p>
          <a:p>
            <a:pPr marL="0" indent="0" algn="r" rtl="1">
              <a:buNone/>
            </a:pPr>
            <a:endParaRPr lang="fa-IR" dirty="0">
              <a:solidFill>
                <a:srgbClr val="7030A0"/>
              </a:solidFill>
              <a:cs typeface="B Koodak" pitchFamily="2" charset="-78"/>
            </a:endParaRPr>
          </a:p>
          <a:p>
            <a:pPr marL="0" indent="0" algn="r" rtl="1">
              <a:buNone/>
            </a:pPr>
            <a:r>
              <a:rPr lang="fa-IR" dirty="0" smtClean="0">
                <a:solidFill>
                  <a:srgbClr val="7030A0"/>
                </a:solidFill>
                <a:cs typeface="B Koodak" pitchFamily="2" charset="-78"/>
              </a:rPr>
              <a:t>با فرض دستگاه مختصات محلی  </a:t>
            </a:r>
            <a:r>
              <a:rPr lang="en-US" i="1" dirty="0" smtClean="0">
                <a:solidFill>
                  <a:srgbClr val="7030A0"/>
                </a:solidFill>
                <a:cs typeface="B Koodak" pitchFamily="2" charset="-78"/>
              </a:rPr>
              <a:t>Z</a:t>
            </a:r>
            <a:r>
              <a:rPr lang="fa-IR" dirty="0" smtClean="0">
                <a:solidFill>
                  <a:srgbClr val="7030A0"/>
                </a:solidFill>
                <a:cs typeface="B Koodak" pitchFamily="2" charset="-78"/>
              </a:rPr>
              <a:t> برای هر لایه </a:t>
            </a:r>
            <a:r>
              <a:rPr lang="en-US" dirty="0" smtClean="0">
                <a:solidFill>
                  <a:srgbClr val="7030A0"/>
                </a:solidFill>
                <a:cs typeface="B Koodak" pitchFamily="2" charset="-78"/>
              </a:rPr>
              <a:t>m</a:t>
            </a:r>
            <a:r>
              <a:rPr lang="fa-IR" dirty="0" smtClean="0">
                <a:solidFill>
                  <a:srgbClr val="7030A0"/>
                </a:solidFill>
                <a:cs typeface="B Koodak" pitchFamily="2" charset="-78"/>
              </a:rPr>
              <a:t> می توان نوشت: </a:t>
            </a:r>
            <a:endParaRPr lang="en-US" dirty="0">
              <a:solidFill>
                <a:srgbClr val="C00000"/>
              </a:solidFill>
              <a:cs typeface="B Koodak" pitchFamily="2" charset="-78"/>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53" y="1752600"/>
            <a:ext cx="50673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165" y="3429000"/>
            <a:ext cx="744893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628" y="4975167"/>
            <a:ext cx="7050911"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31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0"/>
            <a:ext cx="9144000" cy="6858000"/>
          </a:xfrm>
        </p:spPr>
        <p:txBody>
          <a:bodyPr/>
          <a:lstStyle/>
          <a:p>
            <a:pPr marL="0" indent="0" algn="r" rtl="1">
              <a:buNone/>
            </a:pPr>
            <a:r>
              <a:rPr lang="fa-IR" dirty="0" smtClean="0">
                <a:solidFill>
                  <a:srgbClr val="C00000"/>
                </a:solidFill>
                <a:cs typeface="B Koodak" pitchFamily="2" charset="-78"/>
              </a:rPr>
              <a:t>همسازی سطح مرزی بین لایه </a:t>
            </a:r>
            <a:r>
              <a:rPr lang="en-US" i="1" dirty="0" smtClean="0">
                <a:solidFill>
                  <a:srgbClr val="7030A0"/>
                </a:solidFill>
                <a:cs typeface="B Koodak" pitchFamily="2" charset="-78"/>
              </a:rPr>
              <a:t>m</a:t>
            </a:r>
            <a:r>
              <a:rPr lang="fa-IR" dirty="0" smtClean="0">
                <a:solidFill>
                  <a:srgbClr val="C00000"/>
                </a:solidFill>
                <a:cs typeface="B Koodak" pitchFamily="2" charset="-78"/>
              </a:rPr>
              <a:t> و </a:t>
            </a:r>
            <a:r>
              <a:rPr lang="en-US" i="1" dirty="0" smtClean="0">
                <a:solidFill>
                  <a:srgbClr val="7030A0"/>
                </a:solidFill>
                <a:cs typeface="B Koodak" pitchFamily="2" charset="-78"/>
              </a:rPr>
              <a:t>m+1</a:t>
            </a:r>
            <a:r>
              <a:rPr lang="fa-IR" dirty="0" smtClean="0">
                <a:solidFill>
                  <a:srgbClr val="C00000"/>
                </a:solidFill>
                <a:cs typeface="B Koodak" pitchFamily="2" charset="-78"/>
              </a:rPr>
              <a:t>  را می توان بصورت زیر نوشت:</a:t>
            </a:r>
            <a:endParaRPr lang="fa-IR" dirty="0" smtClean="0">
              <a:solidFill>
                <a:srgbClr val="7030A0"/>
              </a:solidFill>
              <a:cs typeface="B Koodak" pitchFamily="2" charset="-78"/>
            </a:endParaRPr>
          </a:p>
          <a:p>
            <a:pPr marL="0" indent="0" algn="r" rtl="1">
              <a:buNone/>
            </a:pPr>
            <a:endParaRPr lang="fa-IR" dirty="0">
              <a:solidFill>
                <a:srgbClr val="7030A0"/>
              </a:solidFill>
              <a:cs typeface="B Koodak" pitchFamily="2" charset="-78"/>
            </a:endParaRPr>
          </a:p>
          <a:p>
            <a:pPr marL="0" indent="0" algn="r" rtl="1">
              <a:buNone/>
            </a:pPr>
            <a:endParaRPr lang="fa-IR" dirty="0" smtClean="0">
              <a:solidFill>
                <a:srgbClr val="7030A0"/>
              </a:solidFill>
              <a:cs typeface="B Koodak" pitchFamily="2" charset="-78"/>
            </a:endParaRPr>
          </a:p>
          <a:p>
            <a:pPr marL="0" indent="0" algn="r" rtl="1">
              <a:buNone/>
            </a:pPr>
            <a:endParaRPr lang="fa-IR" dirty="0">
              <a:solidFill>
                <a:srgbClr val="7030A0"/>
              </a:solidFill>
              <a:cs typeface="B Koodak" pitchFamily="2" charset="-78"/>
            </a:endParaRPr>
          </a:p>
          <a:p>
            <a:pPr marL="0" indent="0" algn="r" rtl="1">
              <a:buNone/>
            </a:pPr>
            <a:endParaRPr lang="fa-IR" dirty="0" smtClean="0">
              <a:solidFill>
                <a:srgbClr val="7030A0"/>
              </a:solidFill>
              <a:cs typeface="B Koodak" pitchFamily="2" charset="-78"/>
            </a:endParaRPr>
          </a:p>
          <a:p>
            <a:pPr marL="0" indent="0" algn="r" rtl="1">
              <a:buNone/>
            </a:pPr>
            <a:endParaRPr lang="fa-IR" dirty="0">
              <a:solidFill>
                <a:srgbClr val="7030A0"/>
              </a:solidFill>
              <a:cs typeface="B Koodak" pitchFamily="2" charset="-78"/>
            </a:endParaRPr>
          </a:p>
          <a:p>
            <a:pPr marL="0" indent="0" algn="r" rtl="1">
              <a:buNone/>
            </a:pPr>
            <a:endParaRPr lang="fa-IR" dirty="0" smtClean="0">
              <a:solidFill>
                <a:srgbClr val="7030A0"/>
              </a:solidFill>
              <a:cs typeface="B Koodak" pitchFamily="2" charset="-78"/>
            </a:endParaRPr>
          </a:p>
          <a:p>
            <a:pPr marL="0" indent="0" algn="r" rtl="1">
              <a:buNone/>
            </a:pPr>
            <a:endParaRPr lang="fa-IR" dirty="0">
              <a:solidFill>
                <a:srgbClr val="7030A0"/>
              </a:solidFill>
              <a:cs typeface="B Koodak" pitchFamily="2" charset="-78"/>
            </a:endParaRPr>
          </a:p>
          <a:p>
            <a:pPr marL="0" indent="0" algn="r" rtl="1">
              <a:buNone/>
            </a:pPr>
            <a:r>
              <a:rPr lang="fa-IR" dirty="0" smtClean="0">
                <a:solidFill>
                  <a:srgbClr val="7030A0"/>
                </a:solidFill>
                <a:cs typeface="B Koodak" pitchFamily="2" charset="-78"/>
              </a:rPr>
              <a:t>بنابراین:</a:t>
            </a:r>
            <a:endParaRPr lang="en-US" dirty="0">
              <a:solidFill>
                <a:srgbClr val="C00000"/>
              </a:solidFill>
              <a:cs typeface="B Koodak" pitchFamily="2" charset="-78"/>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603408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740804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105400"/>
            <a:ext cx="562356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31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0"/>
            <a:ext cx="9144000" cy="6858000"/>
          </a:xfrm>
        </p:spPr>
        <p:txBody>
          <a:bodyPr/>
          <a:lstStyle/>
          <a:p>
            <a:pPr marL="0" indent="0" algn="r" rtl="1">
              <a:buNone/>
            </a:pPr>
            <a:r>
              <a:rPr lang="fa-IR" dirty="0" smtClean="0">
                <a:solidFill>
                  <a:srgbClr val="C00000"/>
                </a:solidFill>
                <a:cs typeface="B Koodak" pitchFamily="2" charset="-78"/>
              </a:rPr>
              <a:t>تنش برشی در بالا و پائین لایه </a:t>
            </a:r>
            <a:r>
              <a:rPr lang="en-US" i="1" dirty="0" smtClean="0">
                <a:solidFill>
                  <a:srgbClr val="7030A0"/>
                </a:solidFill>
                <a:cs typeface="B Koodak" pitchFamily="2" charset="-78"/>
              </a:rPr>
              <a:t>m</a:t>
            </a:r>
            <a:r>
              <a:rPr lang="fa-IR" dirty="0" smtClean="0">
                <a:solidFill>
                  <a:srgbClr val="C00000"/>
                </a:solidFill>
                <a:cs typeface="B Koodak" pitchFamily="2" charset="-78"/>
              </a:rPr>
              <a:t>  بصورت زیر است:</a:t>
            </a:r>
            <a:endParaRPr lang="fa-IR" dirty="0" smtClean="0">
              <a:solidFill>
                <a:srgbClr val="7030A0"/>
              </a:solidFill>
              <a:cs typeface="B Koodak" pitchFamily="2" charset="-78"/>
            </a:endParaRPr>
          </a:p>
          <a:p>
            <a:pPr marL="0" indent="0" algn="r" rtl="1">
              <a:buNone/>
            </a:pPr>
            <a:endParaRPr lang="fa-IR" dirty="0">
              <a:solidFill>
                <a:srgbClr val="7030A0"/>
              </a:solidFill>
              <a:cs typeface="B Koodak" pitchFamily="2" charset="-78"/>
            </a:endParaRPr>
          </a:p>
          <a:p>
            <a:pPr marL="0" indent="0" algn="r" rtl="1">
              <a:buNone/>
            </a:pPr>
            <a:endParaRPr lang="fa-IR" dirty="0" smtClean="0">
              <a:solidFill>
                <a:srgbClr val="7030A0"/>
              </a:solidFill>
              <a:cs typeface="B Koodak" pitchFamily="2" charset="-78"/>
            </a:endParaRPr>
          </a:p>
          <a:p>
            <a:pPr marL="0" indent="0" algn="r" rtl="1">
              <a:buNone/>
            </a:pPr>
            <a:r>
              <a:rPr lang="fa-IR" dirty="0" smtClean="0">
                <a:solidFill>
                  <a:srgbClr val="7030A0"/>
                </a:solidFill>
                <a:cs typeface="B Koodak" pitchFamily="2" charset="-78"/>
              </a:rPr>
              <a:t>با توجه به</a:t>
            </a:r>
          </a:p>
          <a:p>
            <a:pPr marL="0" indent="0" algn="r" rtl="1">
              <a:buNone/>
            </a:pPr>
            <a:r>
              <a:rPr lang="fa-IR" dirty="0" smtClean="0">
                <a:solidFill>
                  <a:srgbClr val="7030A0"/>
                </a:solidFill>
                <a:cs typeface="B Koodak" pitchFamily="2" charset="-78"/>
              </a:rPr>
              <a:t>لزوم تساوی تنش برشی دو لایه در مرز مشترک:</a:t>
            </a:r>
          </a:p>
          <a:p>
            <a:pPr marL="0" indent="0" algn="r" rtl="1">
              <a:buNone/>
            </a:pPr>
            <a:endParaRPr lang="fa-IR" dirty="0">
              <a:solidFill>
                <a:srgbClr val="7030A0"/>
              </a:solidFill>
              <a:cs typeface="B Koodak" pitchFamily="2" charset="-78"/>
            </a:endParaRPr>
          </a:p>
          <a:p>
            <a:pPr marL="0" indent="0" algn="r" rtl="1">
              <a:buNone/>
            </a:pPr>
            <a:endParaRPr lang="fa-IR" dirty="0" smtClean="0">
              <a:solidFill>
                <a:srgbClr val="7030A0"/>
              </a:solidFill>
              <a:cs typeface="B Koodak" pitchFamily="2" charset="-78"/>
            </a:endParaRPr>
          </a:p>
          <a:p>
            <a:pPr marL="0" indent="0" algn="r" rtl="1">
              <a:buNone/>
            </a:pPr>
            <a:endParaRPr lang="fa-IR" dirty="0">
              <a:solidFill>
                <a:srgbClr val="7030A0"/>
              </a:solidFill>
              <a:cs typeface="B Koodak" pitchFamily="2" charset="-78"/>
            </a:endParaRPr>
          </a:p>
          <a:p>
            <a:pPr marL="0" indent="0" algn="r" rtl="1">
              <a:buNone/>
            </a:pPr>
            <a:r>
              <a:rPr lang="fa-IR" dirty="0" smtClean="0">
                <a:solidFill>
                  <a:srgbClr val="7030A0"/>
                </a:solidFill>
                <a:cs typeface="B Koodak" pitchFamily="2" charset="-78"/>
              </a:rPr>
              <a:t>از معادلات بدست آمده دامنه ها را می توان بدست آورد:</a:t>
            </a:r>
          </a:p>
          <a:p>
            <a:pPr marL="0" indent="0" algn="r" rtl="1">
              <a:buNone/>
            </a:pPr>
            <a:endParaRPr lang="fa-IR" dirty="0">
              <a:solidFill>
                <a:srgbClr val="7030A0"/>
              </a:solidFill>
              <a:cs typeface="B Koodak" pitchFamily="2" charset="-78"/>
            </a:endParaRPr>
          </a:p>
          <a:p>
            <a:pPr marL="0" indent="0" algn="r" rtl="1">
              <a:buNone/>
            </a:pPr>
            <a:endParaRPr lang="en-US" dirty="0">
              <a:solidFill>
                <a:srgbClr val="C00000"/>
              </a:solidFill>
              <a:cs typeface="B Koodak" pitchFamily="2" charset="-78"/>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7046407"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73433"/>
            <a:ext cx="5086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433156"/>
            <a:ext cx="8175503" cy="1062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229" y="5257800"/>
            <a:ext cx="734568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314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0"/>
            <a:ext cx="9144000" cy="6858000"/>
          </a:xfrm>
        </p:spPr>
        <p:txBody>
          <a:bodyPr>
            <a:normAutofit lnSpcReduction="10000"/>
          </a:bodyPr>
          <a:lstStyle/>
          <a:p>
            <a:pPr marL="0" indent="0" algn="r" rtl="1">
              <a:buNone/>
            </a:pPr>
            <a:r>
              <a:rPr lang="fa-IR" dirty="0" smtClean="0">
                <a:solidFill>
                  <a:srgbClr val="C00000"/>
                </a:solidFill>
                <a:cs typeface="B Koodak" pitchFamily="2" charset="-78"/>
              </a:rPr>
              <a:t>       نسبت امپدانس مختلط برای </a:t>
            </a:r>
            <a:r>
              <a:rPr lang="fa-IR" dirty="0">
                <a:solidFill>
                  <a:srgbClr val="C00000"/>
                </a:solidFill>
                <a:cs typeface="B Koodak" pitchFamily="2" charset="-78"/>
              </a:rPr>
              <a:t>مرز لایه </a:t>
            </a:r>
            <a:r>
              <a:rPr lang="en-US" i="1" dirty="0">
                <a:solidFill>
                  <a:srgbClr val="7030A0"/>
                </a:solidFill>
                <a:cs typeface="B Koodak" pitchFamily="2" charset="-78"/>
              </a:rPr>
              <a:t>m</a:t>
            </a:r>
            <a:r>
              <a:rPr lang="fa-IR" dirty="0">
                <a:solidFill>
                  <a:srgbClr val="C00000"/>
                </a:solidFill>
                <a:cs typeface="B Koodak" pitchFamily="2" charset="-78"/>
              </a:rPr>
              <a:t> و </a:t>
            </a:r>
            <a:r>
              <a:rPr lang="en-US" i="1" dirty="0">
                <a:solidFill>
                  <a:srgbClr val="7030A0"/>
                </a:solidFill>
                <a:cs typeface="B Koodak" pitchFamily="2" charset="-78"/>
              </a:rPr>
              <a:t>m+1</a:t>
            </a:r>
            <a:r>
              <a:rPr lang="fa-IR" dirty="0">
                <a:solidFill>
                  <a:srgbClr val="C00000"/>
                </a:solidFill>
                <a:cs typeface="B Koodak" pitchFamily="2" charset="-78"/>
              </a:rPr>
              <a:t>  </a:t>
            </a:r>
            <a:r>
              <a:rPr lang="fa-IR" dirty="0" smtClean="0">
                <a:solidFill>
                  <a:srgbClr val="C00000"/>
                </a:solidFill>
                <a:cs typeface="B Koodak" pitchFamily="2" charset="-78"/>
              </a:rPr>
              <a:t>بوده و بصورت زیر است:</a:t>
            </a:r>
            <a:endParaRPr lang="fa-IR" dirty="0" smtClean="0">
              <a:solidFill>
                <a:srgbClr val="7030A0"/>
              </a:solidFill>
              <a:cs typeface="B Koodak" pitchFamily="2" charset="-78"/>
            </a:endParaRPr>
          </a:p>
          <a:p>
            <a:pPr marL="0" indent="0" algn="r" rtl="1">
              <a:buNone/>
            </a:pPr>
            <a:endParaRPr lang="fa-IR" dirty="0">
              <a:solidFill>
                <a:srgbClr val="7030A0"/>
              </a:solidFill>
              <a:cs typeface="B Koodak" pitchFamily="2" charset="-78"/>
            </a:endParaRPr>
          </a:p>
          <a:p>
            <a:pPr marL="0" indent="0" algn="r" rtl="1">
              <a:buNone/>
            </a:pPr>
            <a:r>
              <a:rPr lang="fa-IR" dirty="0" smtClean="0">
                <a:solidFill>
                  <a:srgbClr val="7030A0"/>
                </a:solidFill>
                <a:cs typeface="B Koodak" pitchFamily="2" charset="-78"/>
              </a:rPr>
              <a:t>در سطح زمین تنش برشی برابر صفر است که برای آن لازم است که                باشد. با استفاده از روابط تعیین دامنه ها وابستگی دامنه</a:t>
            </a:r>
            <a:r>
              <a:rPr lang="en-US" dirty="0" smtClean="0">
                <a:solidFill>
                  <a:srgbClr val="7030A0"/>
                </a:solidFill>
                <a:cs typeface="B Koodak" pitchFamily="2" charset="-78"/>
              </a:rPr>
              <a:t> m</a:t>
            </a:r>
            <a:r>
              <a:rPr lang="fa-IR" dirty="0" smtClean="0">
                <a:solidFill>
                  <a:srgbClr val="7030A0"/>
                </a:solidFill>
                <a:cs typeface="B Koodak" pitchFamily="2" charset="-78"/>
              </a:rPr>
              <a:t>  تا 1 را بصورت زیر می توان بدست آورد:</a:t>
            </a:r>
          </a:p>
          <a:p>
            <a:pPr marL="0" indent="0" algn="r" rtl="1">
              <a:buNone/>
            </a:pPr>
            <a:r>
              <a:rPr lang="fa-IR" dirty="0" smtClean="0">
                <a:solidFill>
                  <a:srgbClr val="7030A0"/>
                </a:solidFill>
                <a:cs typeface="B Koodak" pitchFamily="2" charset="-78"/>
              </a:rPr>
              <a:t>تابع انتقال برای ارتباط دامنه تغییرمکان برای</a:t>
            </a:r>
          </a:p>
          <a:p>
            <a:pPr marL="0" indent="0" algn="r" rtl="1">
              <a:buNone/>
            </a:pPr>
            <a:r>
              <a:rPr lang="fa-IR" dirty="0" smtClean="0">
                <a:solidFill>
                  <a:srgbClr val="7030A0"/>
                </a:solidFill>
                <a:cs typeface="B Koodak" pitchFamily="2" charset="-78"/>
              </a:rPr>
              <a:t>لایه </a:t>
            </a:r>
            <a:r>
              <a:rPr lang="en-US" i="1" dirty="0" err="1" smtClean="0">
                <a:solidFill>
                  <a:srgbClr val="7030A0"/>
                </a:solidFill>
                <a:cs typeface="B Koodak" pitchFamily="2" charset="-78"/>
              </a:rPr>
              <a:t>i</a:t>
            </a:r>
            <a:r>
              <a:rPr lang="fa-IR" dirty="0" smtClean="0">
                <a:solidFill>
                  <a:srgbClr val="7030A0"/>
                </a:solidFill>
                <a:cs typeface="B Koodak" pitchFamily="2" charset="-78"/>
              </a:rPr>
              <a:t> و </a:t>
            </a:r>
            <a:r>
              <a:rPr lang="en-US" i="1" dirty="0" smtClean="0">
                <a:solidFill>
                  <a:srgbClr val="7030A0"/>
                </a:solidFill>
                <a:cs typeface="B Koodak" pitchFamily="2" charset="-78"/>
              </a:rPr>
              <a:t>j</a:t>
            </a:r>
            <a:r>
              <a:rPr lang="fa-IR" dirty="0" smtClean="0">
                <a:solidFill>
                  <a:srgbClr val="7030A0"/>
                </a:solidFill>
                <a:cs typeface="B Koodak" pitchFamily="2" charset="-78"/>
              </a:rPr>
              <a:t>  بصورت زیر است:</a:t>
            </a:r>
          </a:p>
          <a:p>
            <a:pPr marL="0" indent="0" algn="r" rtl="1">
              <a:buNone/>
            </a:pPr>
            <a:r>
              <a:rPr lang="fa-IR" dirty="0" smtClean="0">
                <a:solidFill>
                  <a:srgbClr val="7030A0"/>
                </a:solidFill>
                <a:cs typeface="B Koodak" pitchFamily="2" charset="-78"/>
              </a:rPr>
              <a:t>برای لرزه هارمونیک : </a:t>
            </a:r>
          </a:p>
          <a:p>
            <a:pPr marL="0" indent="0" algn="r" rtl="1">
              <a:buNone/>
            </a:pPr>
            <a:r>
              <a:rPr lang="fa-IR" dirty="0" smtClean="0">
                <a:solidFill>
                  <a:srgbClr val="7030A0"/>
                </a:solidFill>
                <a:cs typeface="B Koodak" pitchFamily="2" charset="-78"/>
              </a:rPr>
              <a:t>                                و با استفاده از رابطه فوق که ارتباط حرکت لایه ها را بیان می کند، ارائه گر افزایندگی شتاب و سرعت از </a:t>
            </a:r>
            <a:r>
              <a:rPr lang="fa-IR" dirty="0">
                <a:solidFill>
                  <a:srgbClr val="7030A0"/>
                </a:solidFill>
                <a:cs typeface="B Koodak" pitchFamily="2" charset="-78"/>
              </a:rPr>
              <a:t>لایه </a:t>
            </a:r>
            <a:r>
              <a:rPr lang="en-US" i="1" dirty="0" err="1">
                <a:solidFill>
                  <a:srgbClr val="7030A0"/>
                </a:solidFill>
                <a:cs typeface="B Koodak" pitchFamily="2" charset="-78"/>
              </a:rPr>
              <a:t>i</a:t>
            </a:r>
            <a:r>
              <a:rPr lang="fa-IR" dirty="0">
                <a:solidFill>
                  <a:srgbClr val="7030A0"/>
                </a:solidFill>
                <a:cs typeface="B Koodak" pitchFamily="2" charset="-78"/>
              </a:rPr>
              <a:t> </a:t>
            </a:r>
            <a:r>
              <a:rPr lang="fa-IR" dirty="0" smtClean="0">
                <a:solidFill>
                  <a:srgbClr val="7030A0"/>
                </a:solidFill>
                <a:cs typeface="B Koodak" pitchFamily="2" charset="-78"/>
              </a:rPr>
              <a:t>به </a:t>
            </a:r>
            <a:r>
              <a:rPr lang="en-US" i="1" dirty="0">
                <a:solidFill>
                  <a:srgbClr val="7030A0"/>
                </a:solidFill>
                <a:cs typeface="B Koodak" pitchFamily="2" charset="-78"/>
              </a:rPr>
              <a:t>j</a:t>
            </a:r>
            <a:r>
              <a:rPr lang="fa-IR" dirty="0">
                <a:solidFill>
                  <a:srgbClr val="7030A0"/>
                </a:solidFill>
                <a:cs typeface="B Koodak" pitchFamily="2" charset="-78"/>
              </a:rPr>
              <a:t>  </a:t>
            </a:r>
            <a:r>
              <a:rPr lang="fa-IR" dirty="0" smtClean="0">
                <a:solidFill>
                  <a:srgbClr val="7030A0"/>
                </a:solidFill>
                <a:cs typeface="B Koodak" pitchFamily="2" charset="-78"/>
              </a:rPr>
              <a:t>است. </a:t>
            </a:r>
            <a:r>
              <a:rPr lang="fa-IR" dirty="0" smtClean="0">
                <a:solidFill>
                  <a:srgbClr val="008000"/>
                </a:solidFill>
                <a:cs typeface="B Koodak" pitchFamily="2" charset="-78"/>
              </a:rPr>
              <a:t>بنابراین با معلوم بودن حرکت یک نقطه حرکت نقطه دیگر در قالب واکاوی (                          ) قابل استخراج است.</a:t>
            </a:r>
            <a:endParaRPr lang="en-US" dirty="0">
              <a:solidFill>
                <a:srgbClr val="C00000"/>
              </a:solidFill>
              <a:cs typeface="B Koodak" pitchFamily="2" charset="-78"/>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457200"/>
            <a:ext cx="4800601" cy="1053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2035968"/>
            <a:ext cx="1042989"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533" y="2514600"/>
            <a:ext cx="1993479" cy="84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409257"/>
            <a:ext cx="42148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9939" y="4561522"/>
            <a:ext cx="26860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5867400"/>
            <a:ext cx="2095501" cy="354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314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مثال</a:t>
            </a:r>
            <a:endParaRPr lang="en-US" dirty="0">
              <a:cs typeface="B Koodak" pitchFamily="2" charset="-78"/>
            </a:endParaRPr>
          </a:p>
        </p:txBody>
      </p:sp>
      <p:sp>
        <p:nvSpPr>
          <p:cNvPr id="3" name="Content Placeholder 2"/>
          <p:cNvSpPr>
            <a:spLocks noGrp="1"/>
          </p:cNvSpPr>
          <p:nvPr>
            <p:ph idx="1"/>
          </p:nvPr>
        </p:nvSpPr>
        <p:spPr>
          <a:xfrm>
            <a:off x="0" y="762000"/>
            <a:ext cx="9144000" cy="6096000"/>
          </a:xfrm>
        </p:spPr>
        <p:txBody>
          <a:bodyPr>
            <a:normAutofit/>
          </a:bodyPr>
          <a:lstStyle/>
          <a:p>
            <a:pPr marL="0" indent="0" algn="r" rtl="1">
              <a:buNone/>
            </a:pPr>
            <a:r>
              <a:rPr lang="fa-IR" sz="2800" dirty="0" smtClean="0">
                <a:solidFill>
                  <a:srgbClr val="C00000"/>
                </a:solidFill>
                <a:cs typeface="B Koodak" pitchFamily="2" charset="-78"/>
              </a:rPr>
              <a:t>برای ارزیابی جابجایی سطح زمین می توان از روش ژئوالکتریک استفاده نمود. این کار برای بستر خاکی گیلوری شماره 2 انجام و نتایج تقریبی زیر حاصل شده است (                                 ):</a:t>
            </a:r>
            <a:endParaRPr lang="fa-IR" sz="2800" dirty="0" smtClean="0">
              <a:solidFill>
                <a:srgbClr val="008000"/>
              </a:solidFill>
              <a:cs typeface="B Koodak" pitchFamily="2" charset="-78"/>
            </a:endParaRPr>
          </a:p>
          <a:p>
            <a:pPr marL="0" indent="0" algn="r" rtl="1">
              <a:buNone/>
            </a:pPr>
            <a:r>
              <a:rPr lang="fa-IR" sz="2800" dirty="0" smtClean="0">
                <a:solidFill>
                  <a:srgbClr val="008000"/>
                </a:solidFill>
                <a:cs typeface="B Koodak" pitchFamily="2" charset="-78"/>
              </a:rPr>
              <a:t>با فرض چگالی 125 پاند بر فوت مکعب</a:t>
            </a:r>
          </a:p>
          <a:p>
            <a:pPr marL="0" indent="0" algn="r" rtl="1">
              <a:buNone/>
            </a:pPr>
            <a:r>
              <a:rPr lang="fa-IR" sz="2800" dirty="0" smtClean="0">
                <a:solidFill>
                  <a:srgbClr val="008000"/>
                </a:solidFill>
                <a:cs typeface="B Koodak" pitchFamily="2" charset="-78"/>
              </a:rPr>
              <a:t>(مانند دو مثال قبل) و نسبت میرایی 5%،</a:t>
            </a:r>
          </a:p>
          <a:p>
            <a:pPr marL="0" indent="0" algn="r" rtl="1">
              <a:buNone/>
            </a:pPr>
            <a:r>
              <a:rPr lang="fa-IR" sz="2800" dirty="0" smtClean="0">
                <a:solidFill>
                  <a:srgbClr val="008000"/>
                </a:solidFill>
                <a:cs typeface="B Koodak" pitchFamily="2" charset="-78"/>
              </a:rPr>
              <a:t>پاسخ سطح بستر زمین را برای بسترسنگی</a:t>
            </a:r>
          </a:p>
          <a:p>
            <a:pPr marL="0" indent="0" algn="r" rtl="1">
              <a:buNone/>
            </a:pPr>
            <a:r>
              <a:rPr lang="fa-IR" sz="2800" dirty="0" smtClean="0">
                <a:solidFill>
                  <a:srgbClr val="008000"/>
                </a:solidFill>
                <a:cs typeface="B Koodak" pitchFamily="2" charset="-78"/>
              </a:rPr>
              <a:t>مطابق گیلوری 1 محاسبه کنید. </a:t>
            </a:r>
            <a:endParaRPr lang="fa-IR" sz="2800" dirty="0" smtClean="0">
              <a:solidFill>
                <a:srgbClr val="7030A0"/>
              </a:solidFill>
              <a:cs typeface="B Koodak" pitchFamily="2" charset="-78"/>
            </a:endParaRPr>
          </a:p>
          <a:p>
            <a:pPr marL="0" indent="0" algn="r" rtl="1">
              <a:buNone/>
            </a:pPr>
            <a:r>
              <a:rPr lang="fa-IR" sz="2800" dirty="0" smtClean="0">
                <a:solidFill>
                  <a:srgbClr val="7030A0"/>
                </a:solidFill>
                <a:cs typeface="B Koodak" pitchFamily="2" charset="-78"/>
              </a:rPr>
              <a:t>برای حل نیاز به تابع انتقال موج                       در لایه هاست. با کاربرد نرم افزار</a:t>
            </a:r>
            <a:r>
              <a:rPr lang="en-US" sz="2800" dirty="0" smtClean="0">
                <a:solidFill>
                  <a:srgbClr val="7030A0"/>
                </a:solidFill>
                <a:cs typeface="B Koodak" pitchFamily="2" charset="-78"/>
              </a:rPr>
              <a:t>SHAKE</a:t>
            </a:r>
            <a:r>
              <a:rPr lang="fa-IR" sz="2800" dirty="0" smtClean="0">
                <a:solidFill>
                  <a:srgbClr val="7030A0"/>
                </a:solidFill>
                <a:cs typeface="B Koodak" pitchFamily="2" charset="-78"/>
              </a:rPr>
              <a:t> (                              )  و فرض ثابت بودن سختی و میرایی هرلایه تابه انتقال قابل تعیین است (شکل  </a:t>
            </a:r>
            <a:r>
              <a:rPr lang="en-US" sz="2800" dirty="0" smtClean="0">
                <a:solidFill>
                  <a:srgbClr val="7030A0"/>
                </a:solidFill>
                <a:cs typeface="B Koodak" pitchFamily="2" charset="-78"/>
              </a:rPr>
              <a:t>C</a:t>
            </a:r>
            <a:r>
              <a:rPr lang="fa-IR" sz="2800" dirty="0" smtClean="0">
                <a:solidFill>
                  <a:srgbClr val="7030A0"/>
                </a:solidFill>
                <a:cs typeface="B Koodak" pitchFamily="2" charset="-78"/>
              </a:rPr>
              <a:t>). مشابه حل مثال های قبلی حاصل ضرب تابع انتقال در سری های فوریه (شکل  </a:t>
            </a:r>
            <a:r>
              <a:rPr lang="en-US" sz="2800" dirty="0" smtClean="0">
                <a:solidFill>
                  <a:srgbClr val="7030A0"/>
                </a:solidFill>
                <a:cs typeface="B Koodak" pitchFamily="2" charset="-78"/>
              </a:rPr>
              <a:t>d</a:t>
            </a:r>
            <a:r>
              <a:rPr lang="fa-IR" sz="2800" dirty="0" smtClean="0">
                <a:solidFill>
                  <a:srgbClr val="7030A0"/>
                </a:solidFill>
                <a:cs typeface="B Koodak" pitchFamily="2" charset="-78"/>
              </a:rPr>
              <a:t>)، و انتقال از سطح بستر سنگی به سطح زمین و برگشت سری های فوریه در سطح زمین بصورت تاریخچه شتاب (شکل  </a:t>
            </a:r>
            <a:r>
              <a:rPr lang="en-US" sz="2800" dirty="0" smtClean="0">
                <a:solidFill>
                  <a:srgbClr val="7030A0"/>
                </a:solidFill>
                <a:cs typeface="B Koodak" pitchFamily="2" charset="-78"/>
              </a:rPr>
              <a:t>e</a:t>
            </a:r>
            <a:r>
              <a:rPr lang="fa-IR" sz="2800" dirty="0" smtClean="0">
                <a:solidFill>
                  <a:srgbClr val="7030A0"/>
                </a:solidFill>
                <a:cs typeface="B Koodak" pitchFamily="2" charset="-78"/>
              </a:rPr>
              <a:t>) مسأله حل می شود.</a:t>
            </a:r>
            <a:endParaRPr lang="en-US" sz="2800" dirty="0">
              <a:solidFill>
                <a:srgbClr val="C00000"/>
              </a:solidFill>
              <a:cs typeface="B Koodak" pitchFamily="2" charset="-78"/>
            </a:endParaRPr>
          </a:p>
        </p:txBody>
      </p:sp>
      <p:pic>
        <p:nvPicPr>
          <p:cNvPr id="297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52600"/>
            <a:ext cx="24003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68964"/>
            <a:ext cx="4038600" cy="2375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687792"/>
            <a:ext cx="2152650" cy="26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8316" y="4011517"/>
            <a:ext cx="151447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31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pPr rtl="1"/>
            <a:r>
              <a:rPr lang="fa-IR" dirty="0" smtClean="0">
                <a:cs typeface="B Koodak" pitchFamily="2" charset="-78"/>
              </a:rPr>
              <a:t>شرائط مرزی مناسب قطعات</a:t>
            </a:r>
            <a:endParaRPr lang="en-US" dirty="0">
              <a:cs typeface="B Koodak" pitchFamily="2" charset="-78"/>
            </a:endParaRPr>
          </a:p>
        </p:txBody>
      </p:sp>
      <p:sp>
        <p:nvSpPr>
          <p:cNvPr id="3" name="Content Placeholder 2"/>
          <p:cNvSpPr>
            <a:spLocks noGrp="1"/>
          </p:cNvSpPr>
          <p:nvPr>
            <p:ph idx="1"/>
          </p:nvPr>
        </p:nvSpPr>
        <p:spPr>
          <a:xfrm>
            <a:off x="0" y="609600"/>
            <a:ext cx="9113520" cy="4525963"/>
          </a:xfrm>
        </p:spPr>
        <p:txBody>
          <a:bodyPr>
            <a:normAutofit/>
          </a:bodyPr>
          <a:lstStyle/>
          <a:p>
            <a:pPr marL="0" indent="0" algn="r" rtl="1">
              <a:buNone/>
            </a:pPr>
            <a:r>
              <a:rPr lang="fa-IR" sz="2400" dirty="0" smtClean="0">
                <a:cs typeface="B Koodak" pitchFamily="2" charset="-78"/>
              </a:rPr>
              <a:t>مرزبالایی آزاد و </a:t>
            </a:r>
            <a:r>
              <a:rPr lang="fa-IR" sz="2400" dirty="0" smtClean="0">
                <a:solidFill>
                  <a:srgbClr val="C00000"/>
                </a:solidFill>
                <a:cs typeface="B Koodak" pitchFamily="2" charset="-78"/>
              </a:rPr>
              <a:t>حرکت </a:t>
            </a:r>
            <a:r>
              <a:rPr lang="fa-IR" sz="2400" dirty="0" smtClean="0">
                <a:cs typeface="B Koodak" pitchFamily="2" charset="-78"/>
              </a:rPr>
              <a:t>سطوح مرزهای جانبی با </a:t>
            </a:r>
            <a:r>
              <a:rPr lang="fa-IR" sz="2400" dirty="0" smtClean="0">
                <a:solidFill>
                  <a:srgbClr val="C00000"/>
                </a:solidFill>
                <a:cs typeface="B Koodak" pitchFamily="2" charset="-78"/>
              </a:rPr>
              <a:t> در پریودهای زمانی قابل برداشت است. اما اطلاعات در عمق ضعیف بوده و مرز زیرین شرائط ناشناخته دارد. </a:t>
            </a:r>
            <a:r>
              <a:rPr lang="fa-IR" sz="2400" dirty="0" smtClean="0">
                <a:solidFill>
                  <a:srgbClr val="0000FF"/>
                </a:solidFill>
                <a:cs typeface="B Koodak" pitchFamily="2" charset="-78"/>
              </a:rPr>
              <a:t>لایه کراست زیرین با سرعت یکسان با لایه بالایی حرکت نمی کند.  </a:t>
            </a:r>
            <a:r>
              <a:rPr lang="en-US" sz="2400" dirty="0"/>
              <a:t>(Cao et al., 2009)</a:t>
            </a:r>
          </a:p>
          <a:p>
            <a:pPr marL="0" indent="0" algn="r" rtl="1">
              <a:buNone/>
            </a:pPr>
            <a:endParaRPr lang="en-US" sz="2400" dirty="0">
              <a:cs typeface="B Koodak" pitchFamily="2" charset="-78"/>
            </a:endParaRP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9144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57872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0"/>
            <a:ext cx="9144000" cy="6858000"/>
          </a:xfrm>
        </p:spPr>
        <p:txBody>
          <a:bodyPr>
            <a:normAutofit/>
          </a:bodyPr>
          <a:lstStyle/>
          <a:p>
            <a:pPr marL="0" indent="0" algn="r" rtl="1">
              <a:buNone/>
            </a:pPr>
            <a:r>
              <a:rPr lang="fa-IR" sz="2800" dirty="0" smtClean="0">
                <a:solidFill>
                  <a:srgbClr val="C00000"/>
                </a:solidFill>
                <a:cs typeface="B Koodak" pitchFamily="2" charset="-78"/>
              </a:rPr>
              <a:t>اختلاف زمین بستر چند لایه با تک لایه شرائط انتقال موج را قدری پیچیده کرده و تابع انتقال در فرکانس های 3/5 و 5/5 هرتز باعث تولید شتاب حداکثر </a:t>
            </a:r>
            <a:r>
              <a:rPr lang="en-US" sz="2800" dirty="0" smtClean="0">
                <a:solidFill>
                  <a:srgbClr val="C00000"/>
                </a:solidFill>
                <a:cs typeface="B Koodak" pitchFamily="2" charset="-78"/>
              </a:rPr>
              <a:t>g</a:t>
            </a:r>
            <a:r>
              <a:rPr lang="fa-IR" sz="2800" dirty="0" smtClean="0">
                <a:solidFill>
                  <a:srgbClr val="C00000"/>
                </a:solidFill>
                <a:cs typeface="B Koodak" pitchFamily="2" charset="-78"/>
              </a:rPr>
              <a:t> 0/499 شده که خیلی بزرگتر از شتاب حداکثر اندازه گیری شده </a:t>
            </a:r>
            <a:r>
              <a:rPr lang="en-US" sz="2800" dirty="0">
                <a:solidFill>
                  <a:srgbClr val="C00000"/>
                </a:solidFill>
                <a:cs typeface="B Koodak" pitchFamily="2" charset="-78"/>
              </a:rPr>
              <a:t>g</a:t>
            </a:r>
            <a:r>
              <a:rPr lang="fa-IR" sz="2800" dirty="0">
                <a:solidFill>
                  <a:srgbClr val="C00000"/>
                </a:solidFill>
                <a:cs typeface="B Koodak" pitchFamily="2" charset="-78"/>
              </a:rPr>
              <a:t> </a:t>
            </a:r>
            <a:r>
              <a:rPr lang="fa-IR" sz="2800" dirty="0" smtClean="0">
                <a:solidFill>
                  <a:srgbClr val="C00000"/>
                </a:solidFill>
                <a:cs typeface="B Koodak" pitchFamily="2" charset="-78"/>
              </a:rPr>
              <a:t>0/322 </a:t>
            </a:r>
            <a:r>
              <a:rPr lang="fa-IR" sz="2800" dirty="0">
                <a:solidFill>
                  <a:srgbClr val="C00000"/>
                </a:solidFill>
                <a:cs typeface="B Koodak" pitchFamily="2" charset="-78"/>
              </a:rPr>
              <a:t>در </a:t>
            </a:r>
            <a:r>
              <a:rPr lang="fa-IR" sz="2800" dirty="0" smtClean="0">
                <a:solidFill>
                  <a:srgbClr val="C00000"/>
                </a:solidFill>
                <a:cs typeface="B Koodak" pitchFamily="2" charset="-78"/>
              </a:rPr>
              <a:t>بستر گیلوری 2 است.</a:t>
            </a:r>
            <a:endParaRPr lang="fa-IR" sz="2800" dirty="0" smtClean="0">
              <a:solidFill>
                <a:srgbClr val="7030A0"/>
              </a:solidFill>
              <a:cs typeface="B Koodak" pitchFamily="2" charset="-78"/>
            </a:endParaRPr>
          </a:p>
          <a:p>
            <a:pPr marL="0" indent="0" algn="r" rtl="1">
              <a:buNone/>
            </a:pPr>
            <a:r>
              <a:rPr lang="fa-IR" sz="2800" dirty="0" smtClean="0">
                <a:solidFill>
                  <a:srgbClr val="7030A0"/>
                </a:solidFill>
                <a:cs typeface="B Koodak" pitchFamily="2" charset="-78"/>
              </a:rPr>
              <a:t>اختلاف فرکانس های پیش بینی و یادداشت شده با مقایسه شکل های </a:t>
            </a:r>
            <a:r>
              <a:rPr lang="en-US" sz="2800" i="1" dirty="0" smtClean="0">
                <a:solidFill>
                  <a:srgbClr val="7030A0"/>
                </a:solidFill>
                <a:cs typeface="B Koodak" pitchFamily="2" charset="-78"/>
              </a:rPr>
              <a:t>b</a:t>
            </a:r>
            <a:r>
              <a:rPr lang="fa-IR" sz="2800" dirty="0" smtClean="0">
                <a:solidFill>
                  <a:srgbClr val="7030A0"/>
                </a:solidFill>
                <a:cs typeface="B Koodak" pitchFamily="2" charset="-78"/>
              </a:rPr>
              <a:t> و  </a:t>
            </a:r>
            <a:r>
              <a:rPr lang="en-US" sz="2800" i="1" dirty="0" smtClean="0">
                <a:solidFill>
                  <a:srgbClr val="7030A0"/>
                </a:solidFill>
                <a:cs typeface="B Koodak" pitchFamily="2" charset="-78"/>
              </a:rPr>
              <a:t>d</a:t>
            </a:r>
            <a:r>
              <a:rPr lang="fa-IR" sz="2800" dirty="0" smtClean="0">
                <a:solidFill>
                  <a:srgbClr val="7030A0"/>
                </a:solidFill>
                <a:cs typeface="B Koodak" pitchFamily="2" charset="-78"/>
              </a:rPr>
              <a:t> مشهود است. </a:t>
            </a:r>
            <a:endParaRPr lang="en-US" sz="2800" dirty="0">
              <a:solidFill>
                <a:srgbClr val="C00000"/>
              </a:solidFill>
              <a:cs typeface="B Koodak" pitchFamily="2" charset="-78"/>
            </a:endParaRPr>
          </a:p>
        </p:txBody>
      </p:sp>
    </p:spTree>
    <p:extLst>
      <p:ext uri="{BB962C8B-B14F-4D97-AF65-F5344CB8AC3E}">
        <p14:creationId xmlns:p14="http://schemas.microsoft.com/office/powerpoint/2010/main" val="2097314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0"/>
            <a:ext cx="9144000" cy="6858000"/>
          </a:xfrm>
        </p:spPr>
        <p:txBody>
          <a:bodyPr/>
          <a:lstStyle/>
          <a:p>
            <a:pPr marL="0" indent="0" algn="r" rtl="1">
              <a:buNone/>
            </a:pPr>
            <a:endParaRPr lang="en-US" dirty="0">
              <a:solidFill>
                <a:srgbClr val="C00000"/>
              </a:solidFill>
              <a:cs typeface="B Koodak" pitchFamily="2" charset="-78"/>
            </a:endParaRP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02"/>
            <a:ext cx="9144000" cy="6897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314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600" dirty="0" smtClean="0">
                <a:solidFill>
                  <a:srgbClr val="7030A0"/>
                </a:solidFill>
                <a:cs typeface="B Koodak" pitchFamily="2" charset="-78"/>
              </a:rPr>
              <a:t>پاسخ خطی معادل تقریب پاسخ غیرخطی سطح زمین</a:t>
            </a:r>
            <a:endParaRPr lang="en-US" sz="3600" dirty="0">
              <a:solidFill>
                <a:srgbClr val="7030A0"/>
              </a:solidFill>
              <a:cs typeface="B Koodak" pitchFamily="2" charset="-78"/>
            </a:endParaRPr>
          </a:p>
        </p:txBody>
      </p:sp>
      <p:sp>
        <p:nvSpPr>
          <p:cNvPr id="3" name="Content Placeholder 2"/>
          <p:cNvSpPr>
            <a:spLocks noGrp="1"/>
          </p:cNvSpPr>
          <p:nvPr>
            <p:ph idx="1"/>
          </p:nvPr>
        </p:nvSpPr>
        <p:spPr>
          <a:xfrm>
            <a:off x="0" y="762000"/>
            <a:ext cx="9144000" cy="6096000"/>
          </a:xfrm>
        </p:spPr>
        <p:txBody>
          <a:bodyPr>
            <a:normAutofit/>
          </a:bodyPr>
          <a:lstStyle/>
          <a:p>
            <a:pPr marL="0" indent="0" algn="r" rtl="1">
              <a:buNone/>
            </a:pPr>
            <a:r>
              <a:rPr lang="fa-IR" sz="2800" dirty="0" smtClean="0">
                <a:solidFill>
                  <a:srgbClr val="C00000"/>
                </a:solidFill>
                <a:cs typeface="B Koodak" pitchFamily="2" charset="-78"/>
              </a:rPr>
              <a:t>هدف اصلی این خطی سازی استخراج ساده تر یک پاسخ قابل قبول برای پاسخ حرکتی سطح زمین است.  در واقع حلقه هیسترزیس در رابطه تنش- کرنش در بارگذاری متناوب و تغییرات این حلقه ها حاکی از رفتار غیرخطی بوده و قرار است با رفتار خطی تقریب زده شود. </a:t>
            </a:r>
            <a:endParaRPr lang="fa-IR" sz="2800" dirty="0" smtClean="0">
              <a:solidFill>
                <a:srgbClr val="008000"/>
              </a:solidFill>
              <a:cs typeface="B Koodak" pitchFamily="2" charset="-78"/>
            </a:endParaRPr>
          </a:p>
          <a:p>
            <a:pPr marL="0" indent="0" algn="r" rtl="1">
              <a:buNone/>
            </a:pPr>
            <a:r>
              <a:rPr lang="fa-IR" sz="2800" dirty="0" smtClean="0">
                <a:solidFill>
                  <a:srgbClr val="008000"/>
                </a:solidFill>
                <a:cs typeface="B Koodak" pitchFamily="2" charset="-78"/>
              </a:rPr>
              <a:t>درروش خطی معادل ضریب مقاومت برشی </a:t>
            </a:r>
            <a:r>
              <a:rPr lang="fa-IR" sz="2800" i="1" dirty="0" smtClean="0">
                <a:solidFill>
                  <a:srgbClr val="008000"/>
                </a:solidFill>
                <a:cs typeface="B Koodak" pitchFamily="2" charset="-78"/>
              </a:rPr>
              <a:t>(</a:t>
            </a:r>
            <a:r>
              <a:rPr lang="en-US" sz="2800" i="1" dirty="0" smtClean="0">
                <a:solidFill>
                  <a:srgbClr val="008000"/>
                </a:solidFill>
                <a:cs typeface="B Koodak" pitchFamily="2" charset="-78"/>
              </a:rPr>
              <a:t>G</a:t>
            </a:r>
            <a:r>
              <a:rPr lang="fa-IR" sz="2800" i="1" dirty="0" smtClean="0">
                <a:solidFill>
                  <a:srgbClr val="008000"/>
                </a:solidFill>
                <a:cs typeface="B Koodak" pitchFamily="2" charset="-78"/>
              </a:rPr>
              <a:t>)</a:t>
            </a:r>
            <a:r>
              <a:rPr lang="fa-IR" sz="2800" dirty="0" smtClean="0">
                <a:solidFill>
                  <a:srgbClr val="008000"/>
                </a:solidFill>
                <a:cs typeface="B Koodak" pitchFamily="2" charset="-78"/>
              </a:rPr>
              <a:t> بصورت شیب خط میانگین (سکانت) و نسبت میرایی خطی (</a:t>
            </a:r>
            <a:r>
              <a:rPr lang="el-GR" sz="2800" dirty="0" smtClean="0">
                <a:solidFill>
                  <a:srgbClr val="008000"/>
                </a:solidFill>
                <a:cs typeface="B Koodak" pitchFamily="2" charset="-78"/>
              </a:rPr>
              <a:t>ξ</a:t>
            </a:r>
            <a:r>
              <a:rPr lang="fa-IR" sz="2800" dirty="0" smtClean="0">
                <a:solidFill>
                  <a:srgbClr val="008000"/>
                </a:solidFill>
                <a:cs typeface="B Koodak" pitchFamily="2" charset="-78"/>
              </a:rPr>
              <a:t>) که باعث اتلاف انرژی برابر با هیسترزیس هرحلقه می باشد. وابستگی طبیعی فراسنج های روش معادل خطی به کرنش از مهمترین ویژگی های این روش است. </a:t>
            </a:r>
            <a:endParaRPr lang="fa-IR" sz="2800" dirty="0" smtClean="0">
              <a:solidFill>
                <a:srgbClr val="7030A0"/>
              </a:solidFill>
              <a:cs typeface="B Koodak" pitchFamily="2" charset="-78"/>
            </a:endParaRPr>
          </a:p>
          <a:p>
            <a:pPr marL="0" indent="0" algn="r" rtl="1">
              <a:buNone/>
            </a:pPr>
            <a:r>
              <a:rPr lang="fa-IR" sz="2800" dirty="0" smtClean="0">
                <a:solidFill>
                  <a:srgbClr val="7030A0"/>
                </a:solidFill>
                <a:cs typeface="B Koodak" pitchFamily="2" charset="-78"/>
              </a:rPr>
              <a:t>در این روش برای هرلایه لازم است بصورت عملکردی معادل ضرائب </a:t>
            </a:r>
            <a:r>
              <a:rPr lang="en-US" sz="2800" i="1" dirty="0">
                <a:solidFill>
                  <a:srgbClr val="008000"/>
                </a:solidFill>
                <a:cs typeface="B Koodak" pitchFamily="2" charset="-78"/>
              </a:rPr>
              <a:t>G</a:t>
            </a:r>
            <a:r>
              <a:rPr lang="fa-IR" sz="2800" dirty="0" smtClean="0">
                <a:solidFill>
                  <a:srgbClr val="7030A0"/>
                </a:solidFill>
                <a:cs typeface="B Koodak" pitchFamily="2" charset="-78"/>
              </a:rPr>
              <a:t> و  </a:t>
            </a:r>
            <a:r>
              <a:rPr lang="el-GR" sz="2800" dirty="0">
                <a:solidFill>
                  <a:srgbClr val="008000"/>
                </a:solidFill>
                <a:cs typeface="B Koodak" pitchFamily="2" charset="-78"/>
              </a:rPr>
              <a:t>ξ</a:t>
            </a:r>
            <a:r>
              <a:rPr lang="fa-IR" sz="2800" dirty="0" smtClean="0">
                <a:solidFill>
                  <a:srgbClr val="7030A0"/>
                </a:solidFill>
                <a:cs typeface="B Koodak" pitchFamily="2" charset="-78"/>
              </a:rPr>
              <a:t> بصورت مقدار ثابت در یک تراز کرنشی خاص مناسب در محاسبات منظور شود. </a:t>
            </a:r>
            <a:r>
              <a:rPr lang="fa-IR" sz="2800" dirty="0">
                <a:solidFill>
                  <a:srgbClr val="7030A0"/>
                </a:solidFill>
                <a:cs typeface="B Koodak" pitchFamily="2" charset="-78"/>
              </a:rPr>
              <a:t>تعیین تراز کرنشی خاص مناسب </a:t>
            </a:r>
            <a:r>
              <a:rPr lang="fa-IR" sz="2800" dirty="0" smtClean="0">
                <a:solidFill>
                  <a:srgbClr val="7030A0"/>
                </a:solidFill>
                <a:cs typeface="B Koodak" pitchFamily="2" charset="-78"/>
              </a:rPr>
              <a:t>برای هرلایه با استفاده از نتایج آزمایش بارگذاری هارمونیک متناسب با حداکثر دامنه کرنش برشی بدست می آید. </a:t>
            </a:r>
            <a:endParaRPr lang="en-US" sz="2800" dirty="0">
              <a:solidFill>
                <a:srgbClr val="C00000"/>
              </a:solidFill>
              <a:cs typeface="B Koodak" pitchFamily="2" charset="-78"/>
            </a:endParaRPr>
          </a:p>
        </p:txBody>
      </p:sp>
    </p:spTree>
    <p:extLst>
      <p:ext uri="{BB962C8B-B14F-4D97-AF65-F5344CB8AC3E}">
        <p14:creationId xmlns:p14="http://schemas.microsoft.com/office/powerpoint/2010/main" val="2097314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0"/>
            <a:ext cx="9144000" cy="6858000"/>
          </a:xfrm>
        </p:spPr>
        <p:txBody>
          <a:bodyPr>
            <a:normAutofit/>
          </a:bodyPr>
          <a:lstStyle/>
          <a:p>
            <a:pPr marL="0" indent="0" algn="r" rtl="1">
              <a:buNone/>
            </a:pPr>
            <a:r>
              <a:rPr lang="fa-IR" sz="2800" dirty="0" smtClean="0">
                <a:solidFill>
                  <a:srgbClr val="C00000"/>
                </a:solidFill>
                <a:cs typeface="B Koodak" pitchFamily="2" charset="-78"/>
              </a:rPr>
              <a:t>تاریخچه کرنش برشی ناشی از زلزله معمولاً نامنظم بوده و حداکثر های دامنه ها متناظر با حداکثرها در نگاشت برداشت شده خواهد بود. درشکل نمونه هارمونیک آزمایشگاه و گذرای زلزله واقعی را </a:t>
            </a:r>
            <a:r>
              <a:rPr lang="fa-IR" sz="2800" dirty="0">
                <a:solidFill>
                  <a:srgbClr val="C00000"/>
                </a:solidFill>
                <a:cs typeface="B Koodak" pitchFamily="2" charset="-78"/>
              </a:rPr>
              <a:t>بصورت تاریخچه کرنش برشی </a:t>
            </a:r>
            <a:r>
              <a:rPr lang="fa-IR" sz="2800" dirty="0" smtClean="0">
                <a:solidFill>
                  <a:srgbClr val="C00000"/>
                </a:solidFill>
                <a:cs typeface="B Koodak" pitchFamily="2" charset="-78"/>
              </a:rPr>
              <a:t>با حداکثر دامنه های کرنش نشان می دهد. نتیجتاً تراز کرنش معادل یک تاریخچه بی نظم بنام «کرنش برشی مؤثر» که حدوداً بین 50 تا 70% حداکثر کرنش برشی است. پاسخ محاسبه شده لزوماً به درصدهای معرفی شده حساس نبوده اما عموماً انتخاب 65% برای آن عددی مناسب است.</a:t>
            </a:r>
            <a:endParaRPr lang="fa-IR" sz="2800" dirty="0" smtClean="0">
              <a:solidFill>
                <a:srgbClr val="7030A0"/>
              </a:solidFill>
              <a:cs typeface="B Koodak" pitchFamily="2" charset="-78"/>
            </a:endParaRPr>
          </a:p>
          <a:p>
            <a:pPr marL="0" indent="0" algn="r" rtl="1">
              <a:buNone/>
            </a:pPr>
            <a:r>
              <a:rPr lang="fa-IR" sz="2800" dirty="0" smtClean="0">
                <a:solidFill>
                  <a:srgbClr val="7030A0"/>
                </a:solidFill>
                <a:cs typeface="B Koodak" pitchFamily="2" charset="-78"/>
              </a:rPr>
              <a:t>برای انتخاب درصدی بهتر می توان از روش سعی و خطا بهره جسته و برای هر لایه این کار انجام می شود. </a:t>
            </a:r>
            <a:endParaRPr lang="en-US" sz="2800" dirty="0">
              <a:solidFill>
                <a:srgbClr val="C00000"/>
              </a:solidFill>
              <a:cs typeface="B Koodak" pitchFamily="2" charset="-78"/>
            </a:endParaRPr>
          </a:p>
        </p:txBody>
      </p:sp>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07" y="4000500"/>
            <a:ext cx="85248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314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142875" y="214313"/>
            <a:ext cx="8786813" cy="6643687"/>
          </a:xfrm>
        </p:spPr>
        <p:txBody>
          <a:bodyPr anchor="t"/>
          <a:lstStyle/>
          <a:p>
            <a:pPr algn="r" rtl="1">
              <a:defRPr/>
            </a:pPr>
            <a:r>
              <a:rPr lang="fa-IR" altLang="ja-JP" sz="2800" dirty="0" smtClean="0">
                <a:solidFill>
                  <a:srgbClr val="FFFF00"/>
                </a:solidFill>
                <a:latin typeface="MS PGothic" pitchFamily="34" charset="-128"/>
                <a:ea typeface="MS PGothic" pitchFamily="34" charset="-128"/>
                <a:cs typeface="B Koodak" pitchFamily="2" charset="-78"/>
              </a:rPr>
              <a:t/>
            </a:r>
            <a:br>
              <a:rPr lang="fa-IR" altLang="ja-JP" sz="2800" dirty="0" smtClean="0">
                <a:solidFill>
                  <a:srgbClr val="FFFF00"/>
                </a:solidFill>
                <a:latin typeface="MS PGothic" pitchFamily="34" charset="-128"/>
                <a:ea typeface="MS PGothic" pitchFamily="34" charset="-128"/>
                <a:cs typeface="B Koodak" pitchFamily="2" charset="-78"/>
              </a:rPr>
            </a:br>
            <a:r>
              <a:rPr lang="fa-IR" altLang="ja-JP" sz="2800" dirty="0" smtClean="0">
                <a:solidFill>
                  <a:srgbClr val="FFFF00"/>
                </a:solidFill>
                <a:latin typeface="MS PGothic" pitchFamily="34" charset="-128"/>
                <a:ea typeface="MS PGothic" pitchFamily="34" charset="-128"/>
                <a:cs typeface="B Koodak" pitchFamily="2" charset="-78"/>
              </a:rPr>
              <a:t/>
            </a:r>
            <a:br>
              <a:rPr lang="fa-IR" altLang="ja-JP" sz="2800" dirty="0" smtClean="0">
                <a:solidFill>
                  <a:srgbClr val="FFFF00"/>
                </a:solidFill>
                <a:latin typeface="MS PGothic" pitchFamily="34" charset="-128"/>
                <a:ea typeface="MS PGothic" pitchFamily="34" charset="-128"/>
                <a:cs typeface="B Koodak" pitchFamily="2" charset="-78"/>
              </a:rPr>
            </a:br>
            <a:r>
              <a:rPr lang="fa-IR" altLang="ja-JP" sz="2800" dirty="0" smtClean="0">
                <a:solidFill>
                  <a:srgbClr val="FFFF00"/>
                </a:solidFill>
                <a:latin typeface="MS PGothic" pitchFamily="34" charset="-128"/>
                <a:ea typeface="MS PGothic" pitchFamily="34" charset="-128"/>
                <a:cs typeface="B Koodak" pitchFamily="2" charset="-78"/>
              </a:rPr>
              <a:t>- ابتدا مقادیر اولیه دو فراسنج </a:t>
            </a:r>
            <a:r>
              <a:rPr lang="en-US" altLang="ja-JP" sz="2800" b="1" dirty="0" smtClean="0">
                <a:solidFill>
                  <a:srgbClr val="00FF00"/>
                </a:solidFill>
                <a:latin typeface="MS PGothic" pitchFamily="34" charset="-128"/>
                <a:ea typeface="MS PGothic" pitchFamily="34" charset="-128"/>
                <a:cs typeface="B Koodak" pitchFamily="2" charset="-78"/>
              </a:rPr>
              <a:t>(G</a:t>
            </a:r>
            <a:r>
              <a:rPr lang="en-US" altLang="ja-JP" sz="2800" b="1" baseline="-25000" dirty="0" smtClean="0">
                <a:solidFill>
                  <a:srgbClr val="00FF00"/>
                </a:solidFill>
                <a:latin typeface="MS PGothic" pitchFamily="34" charset="-128"/>
                <a:ea typeface="MS PGothic" pitchFamily="34" charset="-128"/>
                <a:cs typeface="B Koodak" pitchFamily="2" charset="-78"/>
              </a:rPr>
              <a:t>o</a:t>
            </a:r>
            <a:r>
              <a:rPr lang="en-US" altLang="ja-JP" sz="2800" b="1" dirty="0" smtClean="0">
                <a:solidFill>
                  <a:srgbClr val="00FF00"/>
                </a:solidFill>
                <a:latin typeface="MS PGothic" pitchFamily="34" charset="-128"/>
                <a:ea typeface="MS PGothic" pitchFamily="34" charset="-128"/>
                <a:cs typeface="B Koodak" pitchFamily="2" charset="-78"/>
              </a:rPr>
              <a:t>, h</a:t>
            </a:r>
            <a:r>
              <a:rPr lang="en-US" altLang="ja-JP" sz="2800" b="1" baseline="-25000" dirty="0" smtClean="0">
                <a:solidFill>
                  <a:srgbClr val="00FF00"/>
                </a:solidFill>
                <a:latin typeface="MS PGothic" pitchFamily="34" charset="-128"/>
                <a:ea typeface="MS PGothic" pitchFamily="34" charset="-128"/>
                <a:cs typeface="B Koodak" pitchFamily="2" charset="-78"/>
              </a:rPr>
              <a:t>o</a:t>
            </a:r>
            <a:r>
              <a:rPr lang="en-US" altLang="ja-JP" sz="2800" b="1" dirty="0" smtClean="0">
                <a:solidFill>
                  <a:srgbClr val="00FF00"/>
                </a:solidFill>
                <a:latin typeface="MS PGothic" pitchFamily="34" charset="-128"/>
                <a:ea typeface="MS PGothic" pitchFamily="34" charset="-128"/>
                <a:cs typeface="B Koodak" pitchFamily="2" charset="-78"/>
              </a:rPr>
              <a:t>)</a:t>
            </a:r>
            <a:r>
              <a:rPr lang="fa-IR" altLang="ja-JP" sz="2800" b="1" dirty="0" smtClean="0">
                <a:solidFill>
                  <a:srgbClr val="00FF00"/>
                </a:solidFill>
                <a:latin typeface="MS PGothic" pitchFamily="34" charset="-128"/>
                <a:ea typeface="MS PGothic" pitchFamily="34" charset="-128"/>
                <a:cs typeface="B Koodak" pitchFamily="2" charset="-78"/>
              </a:rPr>
              <a:t> </a:t>
            </a:r>
            <a:r>
              <a:rPr lang="fa-IR" altLang="ja-JP" sz="2800" dirty="0" smtClean="0">
                <a:solidFill>
                  <a:srgbClr val="FFFF00"/>
                </a:solidFill>
                <a:latin typeface="MS PGothic" pitchFamily="34" charset="-128"/>
                <a:ea typeface="MS PGothic" pitchFamily="34" charset="-128"/>
                <a:cs typeface="B Koodak" pitchFamily="2" charset="-78"/>
              </a:rPr>
              <a:t>برای هرلایه یعنی کوچک بودن کرنش برشی تعیین  می گردد.</a:t>
            </a:r>
            <a:br>
              <a:rPr lang="fa-IR" altLang="ja-JP" sz="2800" dirty="0" smtClean="0">
                <a:solidFill>
                  <a:srgbClr val="FFFF00"/>
                </a:solidFill>
                <a:latin typeface="MS PGothic" pitchFamily="34" charset="-128"/>
                <a:ea typeface="MS PGothic" pitchFamily="34" charset="-128"/>
                <a:cs typeface="B Koodak" pitchFamily="2" charset="-78"/>
              </a:rPr>
            </a:br>
            <a:r>
              <a:rPr lang="fa-IR" altLang="ja-JP" sz="2800" dirty="0" smtClean="0">
                <a:solidFill>
                  <a:srgbClr val="FFFF00"/>
                </a:solidFill>
                <a:latin typeface="MS PGothic" pitchFamily="34" charset="-128"/>
                <a:ea typeface="MS PGothic" pitchFamily="34" charset="-128"/>
                <a:cs typeface="B Koodak" pitchFamily="2" charset="-78"/>
              </a:rPr>
              <a:t>- سپس مقدار          برای هرلایه با مقادیر اولیه دو فراسنج و روش تحلیل </a:t>
            </a:r>
            <a:r>
              <a:rPr lang="fa-IR" altLang="ja-JP" sz="2800" dirty="0" smtClean="0">
                <a:solidFill>
                  <a:srgbClr val="66FF33"/>
                </a:solidFill>
                <a:latin typeface="MS PGothic" pitchFamily="34" charset="-128"/>
                <a:ea typeface="MS PGothic" pitchFamily="34" charset="-128"/>
                <a:cs typeface="B Koodak" pitchFamily="2" charset="-78"/>
              </a:rPr>
              <a:t>میدان آزاد </a:t>
            </a:r>
            <a:r>
              <a:rPr lang="fa-IR" altLang="ja-JP" sz="2800" dirty="0" smtClean="0">
                <a:solidFill>
                  <a:srgbClr val="FFFF00"/>
                </a:solidFill>
                <a:latin typeface="MS PGothic" pitchFamily="34" charset="-128"/>
                <a:ea typeface="MS PGothic" pitchFamily="34" charset="-128"/>
                <a:cs typeface="B Koodak" pitchFamily="2" charset="-78"/>
              </a:rPr>
              <a:t>محاسبه  شده و کرنش برشی مؤثر هرلایه       را می توان از رابطه زیر بدست آورد:</a:t>
            </a:r>
            <a:br>
              <a:rPr lang="fa-IR" altLang="ja-JP" sz="2800" dirty="0" smtClean="0">
                <a:solidFill>
                  <a:srgbClr val="FFFF00"/>
                </a:solidFill>
                <a:latin typeface="MS PGothic" pitchFamily="34" charset="-128"/>
                <a:ea typeface="MS PGothic" pitchFamily="34" charset="-128"/>
                <a:cs typeface="B Koodak" pitchFamily="2" charset="-78"/>
              </a:rPr>
            </a:br>
            <a:r>
              <a:rPr lang="fa-IR" altLang="ja-JP" sz="2800" dirty="0" smtClean="0">
                <a:solidFill>
                  <a:srgbClr val="FFFF00"/>
                </a:solidFill>
                <a:latin typeface="MS PGothic" pitchFamily="34" charset="-128"/>
                <a:ea typeface="MS PGothic" pitchFamily="34" charset="-128"/>
                <a:cs typeface="B Koodak" pitchFamily="2" charset="-78"/>
              </a:rPr>
              <a:t>دراین رابطه     نسبت کرنش برشی مؤثر به حداکثرآن درلایه بوده و در اولین دور تکرار آنرا برابر </a:t>
            </a:r>
            <a:r>
              <a:rPr lang="fa-IR" altLang="ja-JP" sz="2800" b="1" dirty="0" smtClean="0">
                <a:solidFill>
                  <a:srgbClr val="66FF33"/>
                </a:solidFill>
                <a:latin typeface="MS PGothic" pitchFamily="34" charset="-128"/>
                <a:ea typeface="MS PGothic" pitchFamily="34" charset="-128"/>
                <a:cs typeface="B Koodak" pitchFamily="2" charset="-78"/>
              </a:rPr>
              <a:t>0/65</a:t>
            </a:r>
            <a:r>
              <a:rPr lang="fa-IR" altLang="ja-JP" sz="2800" dirty="0" smtClean="0">
                <a:solidFill>
                  <a:srgbClr val="FFFF00"/>
                </a:solidFill>
                <a:latin typeface="MS PGothic" pitchFamily="34" charset="-128"/>
                <a:ea typeface="MS PGothic" pitchFamily="34" charset="-128"/>
                <a:cs typeface="B Koodak" pitchFamily="2" charset="-78"/>
              </a:rPr>
              <a:t> گرفته و آنرا می توان از رابطه               نیز حساب کرد.  </a:t>
            </a:r>
            <a:r>
              <a:rPr lang="en-US" altLang="ja-JP" sz="2800" b="1" i="1" dirty="0" smtClean="0">
                <a:solidFill>
                  <a:srgbClr val="66FF33"/>
                </a:solidFill>
                <a:latin typeface="MS PGothic" pitchFamily="34" charset="-128"/>
                <a:ea typeface="MS PGothic" pitchFamily="34" charset="-128"/>
                <a:cs typeface="B Koodak" pitchFamily="2" charset="-78"/>
              </a:rPr>
              <a:t>M</a:t>
            </a:r>
            <a:r>
              <a:rPr lang="fa-IR" altLang="ja-JP" sz="2800" dirty="0" smtClean="0">
                <a:solidFill>
                  <a:srgbClr val="FFFF00"/>
                </a:solidFill>
                <a:latin typeface="MS PGothic" pitchFamily="34" charset="-128"/>
                <a:ea typeface="MS PGothic" pitchFamily="34" charset="-128"/>
                <a:cs typeface="B Koodak" pitchFamily="2" charset="-78"/>
              </a:rPr>
              <a:t>  بزرگای زلزله است.</a:t>
            </a:r>
            <a:br>
              <a:rPr lang="fa-IR" altLang="ja-JP" sz="2800" dirty="0" smtClean="0">
                <a:solidFill>
                  <a:srgbClr val="FFFF00"/>
                </a:solidFill>
                <a:latin typeface="MS PGothic" pitchFamily="34" charset="-128"/>
                <a:ea typeface="MS PGothic" pitchFamily="34" charset="-128"/>
                <a:cs typeface="B Koodak" pitchFamily="2" charset="-78"/>
              </a:rPr>
            </a:br>
            <a:r>
              <a:rPr lang="fa-IR" altLang="ja-JP" sz="2800" dirty="0" smtClean="0">
                <a:solidFill>
                  <a:srgbClr val="FFFF00"/>
                </a:solidFill>
                <a:latin typeface="MS PGothic" pitchFamily="34" charset="-128"/>
                <a:ea typeface="MS PGothic" pitchFamily="34" charset="-128"/>
                <a:cs typeface="B Koodak" pitchFamily="2" charset="-78"/>
              </a:rPr>
              <a:t>-  </a:t>
            </a:r>
            <a:r>
              <a:rPr lang="en-US" altLang="ja-JP" sz="2800" dirty="0" smtClean="0">
                <a:solidFill>
                  <a:srgbClr val="FFFF00"/>
                </a:solidFill>
                <a:latin typeface="MS PGothic" pitchFamily="34" charset="-128"/>
                <a:ea typeface="MS PGothic" pitchFamily="34" charset="-128"/>
                <a:cs typeface="B Koodak" pitchFamily="2" charset="-78"/>
              </a:rPr>
              <a:t>G</a:t>
            </a:r>
            <a:r>
              <a:rPr lang="fa-IR" altLang="ja-JP" sz="2800" dirty="0" smtClean="0">
                <a:solidFill>
                  <a:srgbClr val="FFFF00"/>
                </a:solidFill>
                <a:latin typeface="MS PGothic" pitchFamily="34" charset="-128"/>
                <a:ea typeface="MS PGothic" pitchFamily="34" charset="-128"/>
                <a:cs typeface="B Koodak" pitchFamily="2" charset="-78"/>
              </a:rPr>
              <a:t> و </a:t>
            </a:r>
            <a:r>
              <a:rPr lang="en-US" altLang="ja-JP" sz="2800" dirty="0" smtClean="0">
                <a:solidFill>
                  <a:srgbClr val="FFFF00"/>
                </a:solidFill>
                <a:latin typeface="MS PGothic" pitchFamily="34" charset="-128"/>
                <a:ea typeface="MS PGothic" pitchFamily="34" charset="-128"/>
                <a:cs typeface="B Koodak" pitchFamily="2" charset="-78"/>
              </a:rPr>
              <a:t>h</a:t>
            </a:r>
            <a:r>
              <a:rPr lang="fa-IR" altLang="ja-JP" sz="2800" dirty="0" smtClean="0">
                <a:solidFill>
                  <a:srgbClr val="FFFF00"/>
                </a:solidFill>
                <a:latin typeface="MS PGothic" pitchFamily="34" charset="-128"/>
                <a:ea typeface="MS PGothic" pitchFamily="34" charset="-128"/>
                <a:cs typeface="B Koodak" pitchFamily="2" charset="-78"/>
              </a:rPr>
              <a:t>  را از </a:t>
            </a:r>
            <a:r>
              <a:rPr lang="fa-IR" altLang="ja-JP" sz="2800" dirty="0" smtClean="0">
                <a:solidFill>
                  <a:srgbClr val="FFCCFF"/>
                </a:solidFill>
                <a:latin typeface="MS PGothic" pitchFamily="34" charset="-128"/>
                <a:ea typeface="MS PGothic" pitchFamily="34" charset="-128"/>
                <a:cs typeface="B Koodak" pitchFamily="2" charset="-78"/>
              </a:rPr>
              <a:t>دو نمودار آزمایشگاهی                     </a:t>
            </a:r>
            <a:r>
              <a:rPr lang="fa-IR" altLang="ja-JP" sz="2800" dirty="0" smtClean="0">
                <a:solidFill>
                  <a:srgbClr val="FFFF00"/>
                </a:solidFill>
                <a:latin typeface="MS PGothic" pitchFamily="34" charset="-128"/>
                <a:ea typeface="MS PGothic" pitchFamily="34" charset="-128"/>
                <a:cs typeface="B Koodak" pitchFamily="2" charset="-78"/>
              </a:rPr>
              <a:t>و            براساس      بدست آورده  و </a:t>
            </a:r>
            <a:br>
              <a:rPr lang="fa-IR" altLang="ja-JP" sz="2800" dirty="0" smtClean="0">
                <a:solidFill>
                  <a:srgbClr val="FFFF00"/>
                </a:solidFill>
                <a:latin typeface="MS PGothic" pitchFamily="34" charset="-128"/>
                <a:ea typeface="MS PGothic" pitchFamily="34" charset="-128"/>
                <a:cs typeface="B Koodak" pitchFamily="2" charset="-78"/>
              </a:rPr>
            </a:br>
            <a:r>
              <a:rPr lang="fa-IR" altLang="ja-JP" sz="2800" dirty="0" smtClean="0">
                <a:solidFill>
                  <a:srgbClr val="FFFF00"/>
                </a:solidFill>
                <a:latin typeface="MS PGothic" pitchFamily="34" charset="-128"/>
                <a:ea typeface="MS PGothic" pitchFamily="34" charset="-128"/>
                <a:cs typeface="B Koodak" pitchFamily="2" charset="-78"/>
              </a:rPr>
              <a:t>- تکرار را تا همگرایی و کاهش اختلاف تا </a:t>
            </a:r>
            <a:r>
              <a:rPr lang="fa-IR" altLang="ja-JP" sz="2800" dirty="0" smtClean="0">
                <a:solidFill>
                  <a:srgbClr val="66FF33"/>
                </a:solidFill>
                <a:latin typeface="MS PGothic" pitchFamily="34" charset="-128"/>
                <a:ea typeface="MS PGothic" pitchFamily="34" charset="-128"/>
                <a:cs typeface="B Koodak" pitchFamily="2" charset="-78"/>
              </a:rPr>
              <a:t>5% </a:t>
            </a:r>
            <a:r>
              <a:rPr lang="fa-IR" altLang="ja-JP" sz="2800" dirty="0" smtClean="0">
                <a:solidFill>
                  <a:srgbClr val="FFFF00"/>
                </a:solidFill>
                <a:latin typeface="MS PGothic" pitchFamily="34" charset="-128"/>
                <a:ea typeface="MS PGothic" pitchFamily="34" charset="-128"/>
                <a:cs typeface="B Koodak" pitchFamily="2" charset="-78"/>
              </a:rPr>
              <a:t>ادامه می دهند.</a:t>
            </a:r>
            <a:br>
              <a:rPr lang="fa-IR" altLang="ja-JP" sz="2800" dirty="0" smtClean="0">
                <a:solidFill>
                  <a:srgbClr val="FFFF00"/>
                </a:solidFill>
                <a:latin typeface="MS PGothic" pitchFamily="34" charset="-128"/>
                <a:ea typeface="MS PGothic" pitchFamily="34" charset="-128"/>
                <a:cs typeface="B Koodak" pitchFamily="2" charset="-78"/>
              </a:rPr>
            </a:br>
            <a:endParaRPr lang="ja-JP" altLang="en-US" sz="2800" b="1" i="1" dirty="0" smtClean="0">
              <a:solidFill>
                <a:srgbClr val="FF0000"/>
              </a:solidFill>
              <a:ea typeface="MS Gothic" pitchFamily="49" charset="-128"/>
              <a:cs typeface="B Koodak" pitchFamily="2" charset="-78"/>
            </a:endParaRPr>
          </a:p>
        </p:txBody>
      </p:sp>
      <p:sp>
        <p:nvSpPr>
          <p:cNvPr id="39939" name="TextBox 303"/>
          <p:cNvSpPr txBox="1">
            <a:spLocks noChangeArrowheads="1"/>
          </p:cNvSpPr>
          <p:nvPr/>
        </p:nvSpPr>
        <p:spPr bwMode="auto">
          <a:xfrm>
            <a:off x="3276600" y="260350"/>
            <a:ext cx="5383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cs typeface="Arial" pitchFamily="34" charset="0"/>
              </a:defRPr>
            </a:lvl1pPr>
            <a:lvl2pPr>
              <a:defRPr sz="2800">
                <a:solidFill>
                  <a:schemeClr val="tx1"/>
                </a:solidFill>
                <a:latin typeface="Verdana" pitchFamily="34" charset="0"/>
                <a:cs typeface="Arial" pitchFamily="34" charset="0"/>
              </a:defRPr>
            </a:lvl2pPr>
            <a:lvl3pPr>
              <a:defRPr sz="2400">
                <a:solidFill>
                  <a:schemeClr val="tx1"/>
                </a:solidFill>
                <a:latin typeface="Verdana" pitchFamily="34" charset="0"/>
                <a:cs typeface="Arial" pitchFamily="34" charset="0"/>
              </a:defRPr>
            </a:lvl3pPr>
            <a:lvl4pPr>
              <a:defRPr sz="2000">
                <a:solidFill>
                  <a:schemeClr val="tx1"/>
                </a:solidFill>
                <a:latin typeface="Verdana" pitchFamily="34" charset="0"/>
                <a:cs typeface="Arial" pitchFamily="34" charset="0"/>
              </a:defRPr>
            </a:lvl4pPr>
            <a:lvl5pPr>
              <a:defRPr sz="2000">
                <a:solidFill>
                  <a:schemeClr val="tx1"/>
                </a:solidFill>
                <a:latin typeface="Verdana" pitchFamily="34" charset="0"/>
                <a:cs typeface="Arial" pitchFamily="34" charset="0"/>
              </a:defRPr>
            </a:lvl5pPr>
            <a:lvl6pPr eaLnBrk="0" hangingPunct="0">
              <a:defRPr sz="2000">
                <a:solidFill>
                  <a:schemeClr val="tx1"/>
                </a:solidFill>
                <a:latin typeface="Verdana" pitchFamily="34" charset="0"/>
                <a:cs typeface="Arial" pitchFamily="34" charset="0"/>
              </a:defRPr>
            </a:lvl6pPr>
            <a:lvl7pPr eaLnBrk="0" hangingPunct="0">
              <a:defRPr sz="2000">
                <a:solidFill>
                  <a:schemeClr val="tx1"/>
                </a:solidFill>
                <a:latin typeface="Verdana" pitchFamily="34" charset="0"/>
                <a:cs typeface="Arial" pitchFamily="34" charset="0"/>
              </a:defRPr>
            </a:lvl7pPr>
            <a:lvl8pPr eaLnBrk="0" hangingPunct="0">
              <a:defRPr sz="2000">
                <a:solidFill>
                  <a:schemeClr val="tx1"/>
                </a:solidFill>
                <a:latin typeface="Verdana" pitchFamily="34" charset="0"/>
                <a:cs typeface="Arial" pitchFamily="34" charset="0"/>
              </a:defRPr>
            </a:lvl8pPr>
            <a:lvl9pPr eaLnBrk="0" hangingPunct="0">
              <a:defRPr sz="2000">
                <a:solidFill>
                  <a:schemeClr val="tx1"/>
                </a:solidFill>
                <a:latin typeface="Verdana" pitchFamily="34" charset="0"/>
                <a:cs typeface="Arial" pitchFamily="34" charset="0"/>
              </a:defRPr>
            </a:lvl9pPr>
          </a:lstStyle>
          <a:p>
            <a:pPr algn="r" rtl="1" eaLnBrk="1" hangingPunct="1"/>
            <a:r>
              <a:rPr lang="fa-IR" altLang="en-US">
                <a:solidFill>
                  <a:srgbClr val="00FFFF"/>
                </a:solidFill>
                <a:cs typeface="B Koodak" pitchFamily="2" charset="-78"/>
              </a:rPr>
              <a:t>تعیین ضریب میرایی برای یک زلزله:</a:t>
            </a:r>
            <a:endParaRPr lang="en-US" altLang="en-US">
              <a:solidFill>
                <a:srgbClr val="00FFFF"/>
              </a:solidFill>
              <a:cs typeface="B Koodak" pitchFamily="2" charset="-78"/>
            </a:endParaRPr>
          </a:p>
        </p:txBody>
      </p:sp>
      <p:pic>
        <p:nvPicPr>
          <p:cNvPr id="399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625" y="2060575"/>
            <a:ext cx="4937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3938" y="2393950"/>
            <a:ext cx="385762"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513" y="2814638"/>
            <a:ext cx="17494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0263" y="3294063"/>
            <a:ext cx="280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0938" y="3703638"/>
            <a:ext cx="9715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1538" y="4203700"/>
            <a:ext cx="173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08313" y="4632325"/>
            <a:ext cx="11811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79625" y="4632325"/>
            <a:ext cx="6191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1800" y="4632325"/>
            <a:ext cx="390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318199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142875" y="214313"/>
            <a:ext cx="8786813" cy="6643687"/>
          </a:xfrm>
        </p:spPr>
        <p:txBody>
          <a:bodyPr anchor="t"/>
          <a:lstStyle/>
          <a:p>
            <a:pPr algn="r" rtl="1">
              <a:defRPr/>
            </a:pPr>
            <a:r>
              <a:rPr lang="fa-IR" altLang="ja-JP" sz="2800" smtClean="0">
                <a:solidFill>
                  <a:srgbClr val="FFFF00"/>
                </a:solidFill>
                <a:latin typeface="MS PGothic" pitchFamily="34" charset="-128"/>
                <a:ea typeface="MS PGothic" pitchFamily="34" charset="-128"/>
                <a:cs typeface="B Koodak" pitchFamily="2" charset="-78"/>
              </a:rPr>
              <a:t>دو نمودار تطبیق </a:t>
            </a:r>
            <a:r>
              <a:rPr lang="en-US" altLang="ja-JP" sz="2800" smtClean="0">
                <a:solidFill>
                  <a:srgbClr val="FFFF00"/>
                </a:solidFill>
                <a:latin typeface="MS PGothic" pitchFamily="34" charset="-128"/>
                <a:ea typeface="MS PGothic" pitchFamily="34" charset="-128"/>
                <a:cs typeface="B Koodak" pitchFamily="2" charset="-78"/>
              </a:rPr>
              <a:t>G</a:t>
            </a:r>
            <a:r>
              <a:rPr lang="fa-IR" altLang="ja-JP" sz="2800" smtClean="0">
                <a:solidFill>
                  <a:srgbClr val="FFFF00"/>
                </a:solidFill>
                <a:latin typeface="MS PGothic" pitchFamily="34" charset="-128"/>
                <a:ea typeface="MS PGothic" pitchFamily="34" charset="-128"/>
                <a:cs typeface="B Koodak" pitchFamily="2" charset="-78"/>
              </a:rPr>
              <a:t>  و  </a:t>
            </a:r>
            <a:r>
              <a:rPr lang="en-US" altLang="ja-JP" sz="2800" smtClean="0">
                <a:solidFill>
                  <a:srgbClr val="FFFF00"/>
                </a:solidFill>
                <a:latin typeface="MS PGothic" pitchFamily="34" charset="-128"/>
                <a:ea typeface="MS PGothic" pitchFamily="34" charset="-128"/>
                <a:cs typeface="B Koodak" pitchFamily="2" charset="-78"/>
              </a:rPr>
              <a:t>h</a:t>
            </a:r>
            <a:r>
              <a:rPr lang="fa-IR" altLang="ja-JP" sz="2800" smtClean="0">
                <a:solidFill>
                  <a:srgbClr val="FFFF00"/>
                </a:solidFill>
                <a:latin typeface="MS PGothic" pitchFamily="34" charset="-128"/>
                <a:ea typeface="MS PGothic" pitchFamily="34" charset="-128"/>
                <a:cs typeface="B Koodak" pitchFamily="2" charset="-78"/>
              </a:rPr>
              <a:t>  درروش خطی سازی معادل در تحلیل دینامیکی </a:t>
            </a:r>
            <a:br>
              <a:rPr lang="fa-IR" altLang="ja-JP" sz="2800" smtClean="0">
                <a:solidFill>
                  <a:srgbClr val="FFFF00"/>
                </a:solidFill>
                <a:latin typeface="MS PGothic" pitchFamily="34" charset="-128"/>
                <a:ea typeface="MS PGothic" pitchFamily="34" charset="-128"/>
                <a:cs typeface="B Koodak" pitchFamily="2" charset="-78"/>
              </a:rPr>
            </a:br>
            <a:endParaRPr lang="ja-JP" altLang="en-US" sz="2800" b="1" i="1" smtClean="0">
              <a:solidFill>
                <a:srgbClr val="FF0000"/>
              </a:solidFill>
              <a:ea typeface="MS Gothic" pitchFamily="49" charset="-128"/>
              <a:cs typeface="B Koodak" pitchFamily="2" charset="-78"/>
            </a:endParaRPr>
          </a:p>
        </p:txBody>
      </p:sp>
      <p:sp>
        <p:nvSpPr>
          <p:cNvPr id="41987" name="TextBox 303"/>
          <p:cNvSpPr txBox="1">
            <a:spLocks noChangeArrowheads="1"/>
          </p:cNvSpPr>
          <p:nvPr/>
        </p:nvSpPr>
        <p:spPr bwMode="auto">
          <a:xfrm>
            <a:off x="1071563" y="4857750"/>
            <a:ext cx="2143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cs typeface="Arial" pitchFamily="34" charset="0"/>
              </a:defRPr>
            </a:lvl1pPr>
            <a:lvl2pPr>
              <a:defRPr sz="2800">
                <a:solidFill>
                  <a:schemeClr val="tx1"/>
                </a:solidFill>
                <a:latin typeface="Verdana" pitchFamily="34" charset="0"/>
                <a:cs typeface="Arial" pitchFamily="34" charset="0"/>
              </a:defRPr>
            </a:lvl2pPr>
            <a:lvl3pPr>
              <a:defRPr sz="2400">
                <a:solidFill>
                  <a:schemeClr val="tx1"/>
                </a:solidFill>
                <a:latin typeface="Verdana" pitchFamily="34" charset="0"/>
                <a:cs typeface="Arial" pitchFamily="34" charset="0"/>
              </a:defRPr>
            </a:lvl3pPr>
            <a:lvl4pPr>
              <a:defRPr sz="2000">
                <a:solidFill>
                  <a:schemeClr val="tx1"/>
                </a:solidFill>
                <a:latin typeface="Verdana" pitchFamily="34" charset="0"/>
                <a:cs typeface="Arial" pitchFamily="34" charset="0"/>
              </a:defRPr>
            </a:lvl4pPr>
            <a:lvl5pPr>
              <a:defRPr sz="2000">
                <a:solidFill>
                  <a:schemeClr val="tx1"/>
                </a:solidFill>
                <a:latin typeface="Verdana" pitchFamily="34" charset="0"/>
                <a:cs typeface="Arial" pitchFamily="34" charset="0"/>
              </a:defRPr>
            </a:lvl5pPr>
            <a:lvl6pPr eaLnBrk="0" hangingPunct="0">
              <a:defRPr sz="2000">
                <a:solidFill>
                  <a:schemeClr val="tx1"/>
                </a:solidFill>
                <a:latin typeface="Verdana" pitchFamily="34" charset="0"/>
                <a:cs typeface="Arial" pitchFamily="34" charset="0"/>
              </a:defRPr>
            </a:lvl6pPr>
            <a:lvl7pPr eaLnBrk="0" hangingPunct="0">
              <a:defRPr sz="2000">
                <a:solidFill>
                  <a:schemeClr val="tx1"/>
                </a:solidFill>
                <a:latin typeface="Verdana" pitchFamily="34" charset="0"/>
                <a:cs typeface="Arial" pitchFamily="34" charset="0"/>
              </a:defRPr>
            </a:lvl7pPr>
            <a:lvl8pPr eaLnBrk="0" hangingPunct="0">
              <a:defRPr sz="2000">
                <a:solidFill>
                  <a:schemeClr val="tx1"/>
                </a:solidFill>
                <a:latin typeface="Verdana" pitchFamily="34" charset="0"/>
                <a:cs typeface="Arial" pitchFamily="34" charset="0"/>
              </a:defRPr>
            </a:lvl8pPr>
            <a:lvl9pPr eaLnBrk="0" hangingPunct="0">
              <a:defRPr sz="2000">
                <a:solidFill>
                  <a:schemeClr val="tx1"/>
                </a:solidFill>
                <a:latin typeface="Verdana" pitchFamily="34" charset="0"/>
                <a:cs typeface="Arial" pitchFamily="34" charset="0"/>
              </a:defRPr>
            </a:lvl9pPr>
          </a:lstStyle>
          <a:p>
            <a:pPr algn="r" rtl="1" eaLnBrk="1" hangingPunct="1"/>
            <a:r>
              <a:rPr lang="fa-IR" altLang="en-US" sz="2400">
                <a:solidFill>
                  <a:srgbClr val="00FFFF"/>
                </a:solidFill>
                <a:cs typeface="B Koodak" pitchFamily="2" charset="-78"/>
              </a:rPr>
              <a:t>ضریب میرایی</a:t>
            </a:r>
            <a:endParaRPr lang="en-US" altLang="en-US" sz="2400">
              <a:solidFill>
                <a:srgbClr val="00FFFF"/>
              </a:solidFill>
              <a:cs typeface="B Koodak" pitchFamily="2" charset="-78"/>
            </a:endParaRPr>
          </a:p>
        </p:txBody>
      </p:sp>
      <p:pic>
        <p:nvPicPr>
          <p:cNvPr id="419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875"/>
            <a:ext cx="9144000" cy="408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Box 1"/>
          <p:cNvSpPr txBox="1">
            <a:spLocks noChangeArrowheads="1"/>
          </p:cNvSpPr>
          <p:nvPr/>
        </p:nvSpPr>
        <p:spPr bwMode="auto">
          <a:xfrm>
            <a:off x="6443663" y="4268788"/>
            <a:ext cx="1008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cs typeface="Arial" pitchFamily="34" charset="0"/>
              </a:defRPr>
            </a:lvl1pPr>
            <a:lvl2pPr>
              <a:defRPr sz="2800">
                <a:solidFill>
                  <a:schemeClr val="tx1"/>
                </a:solidFill>
                <a:latin typeface="Verdana" pitchFamily="34" charset="0"/>
                <a:cs typeface="Arial" pitchFamily="34" charset="0"/>
              </a:defRPr>
            </a:lvl2pPr>
            <a:lvl3pPr>
              <a:defRPr sz="2400">
                <a:solidFill>
                  <a:schemeClr val="tx1"/>
                </a:solidFill>
                <a:latin typeface="Verdana" pitchFamily="34" charset="0"/>
                <a:cs typeface="Arial" pitchFamily="34" charset="0"/>
              </a:defRPr>
            </a:lvl3pPr>
            <a:lvl4pPr>
              <a:defRPr sz="2000">
                <a:solidFill>
                  <a:schemeClr val="tx1"/>
                </a:solidFill>
                <a:latin typeface="Verdana" pitchFamily="34" charset="0"/>
                <a:cs typeface="Arial" pitchFamily="34" charset="0"/>
              </a:defRPr>
            </a:lvl4pPr>
            <a:lvl5pPr>
              <a:defRPr sz="2000">
                <a:solidFill>
                  <a:schemeClr val="tx1"/>
                </a:solidFill>
                <a:latin typeface="Verdana" pitchFamily="34" charset="0"/>
                <a:cs typeface="Arial" pitchFamily="34" charset="0"/>
              </a:defRPr>
            </a:lvl5pPr>
            <a:lvl6pPr eaLnBrk="0" hangingPunct="0">
              <a:defRPr sz="2000">
                <a:solidFill>
                  <a:schemeClr val="tx1"/>
                </a:solidFill>
                <a:latin typeface="Verdana" pitchFamily="34" charset="0"/>
                <a:cs typeface="Arial" pitchFamily="34" charset="0"/>
              </a:defRPr>
            </a:lvl6pPr>
            <a:lvl7pPr eaLnBrk="0" hangingPunct="0">
              <a:defRPr sz="2000">
                <a:solidFill>
                  <a:schemeClr val="tx1"/>
                </a:solidFill>
                <a:latin typeface="Verdana" pitchFamily="34" charset="0"/>
                <a:cs typeface="Arial" pitchFamily="34" charset="0"/>
              </a:defRPr>
            </a:lvl7pPr>
            <a:lvl8pPr eaLnBrk="0" hangingPunct="0">
              <a:defRPr sz="2000">
                <a:solidFill>
                  <a:schemeClr val="tx1"/>
                </a:solidFill>
                <a:latin typeface="Verdana" pitchFamily="34" charset="0"/>
                <a:cs typeface="Arial" pitchFamily="34" charset="0"/>
              </a:defRPr>
            </a:lvl8pPr>
            <a:lvl9pPr eaLnBrk="0" hangingPunct="0">
              <a:defRPr sz="2000">
                <a:solidFill>
                  <a:schemeClr val="tx1"/>
                </a:solidFill>
                <a:latin typeface="Verdana" pitchFamily="34" charset="0"/>
                <a:cs typeface="Arial" pitchFamily="34" charset="0"/>
              </a:defRPr>
            </a:lvl9pPr>
          </a:lstStyle>
          <a:p>
            <a:pPr eaLnBrk="1" hangingPunct="1"/>
            <a:r>
              <a:rPr lang="en-US" altLang="en-US" sz="1400">
                <a:solidFill>
                  <a:srgbClr val="FF0000"/>
                </a:solidFill>
                <a:cs typeface="B Koodak" pitchFamily="2" charset="-78"/>
              </a:rPr>
              <a:t>R</a:t>
            </a:r>
            <a:r>
              <a:rPr lang="el-GR" altLang="en-US" sz="1400">
                <a:solidFill>
                  <a:srgbClr val="FF0000"/>
                </a:solidFill>
                <a:cs typeface="B Koodak" pitchFamily="2" charset="-78"/>
              </a:rPr>
              <a:t>γ</a:t>
            </a:r>
            <a:r>
              <a:rPr lang="en-US" altLang="en-US" sz="1400">
                <a:solidFill>
                  <a:srgbClr val="FF0000"/>
                </a:solidFill>
                <a:cs typeface="B Koodak" pitchFamily="2" charset="-78"/>
              </a:rPr>
              <a:t>=0.65</a:t>
            </a:r>
          </a:p>
        </p:txBody>
      </p:sp>
      <p:sp>
        <p:nvSpPr>
          <p:cNvPr id="41990" name="TextBox 5"/>
          <p:cNvSpPr txBox="1">
            <a:spLocks noChangeArrowheads="1"/>
          </p:cNvSpPr>
          <p:nvPr/>
        </p:nvSpPr>
        <p:spPr bwMode="auto">
          <a:xfrm>
            <a:off x="1835150" y="1916113"/>
            <a:ext cx="1008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cs typeface="Arial" pitchFamily="34" charset="0"/>
              </a:defRPr>
            </a:lvl1pPr>
            <a:lvl2pPr>
              <a:defRPr sz="2800">
                <a:solidFill>
                  <a:schemeClr val="tx1"/>
                </a:solidFill>
                <a:latin typeface="Verdana" pitchFamily="34" charset="0"/>
                <a:cs typeface="Arial" pitchFamily="34" charset="0"/>
              </a:defRPr>
            </a:lvl2pPr>
            <a:lvl3pPr>
              <a:defRPr sz="2400">
                <a:solidFill>
                  <a:schemeClr val="tx1"/>
                </a:solidFill>
                <a:latin typeface="Verdana" pitchFamily="34" charset="0"/>
                <a:cs typeface="Arial" pitchFamily="34" charset="0"/>
              </a:defRPr>
            </a:lvl3pPr>
            <a:lvl4pPr>
              <a:defRPr sz="2000">
                <a:solidFill>
                  <a:schemeClr val="tx1"/>
                </a:solidFill>
                <a:latin typeface="Verdana" pitchFamily="34" charset="0"/>
                <a:cs typeface="Arial" pitchFamily="34" charset="0"/>
              </a:defRPr>
            </a:lvl4pPr>
            <a:lvl5pPr>
              <a:defRPr sz="2000">
                <a:solidFill>
                  <a:schemeClr val="tx1"/>
                </a:solidFill>
                <a:latin typeface="Verdana" pitchFamily="34" charset="0"/>
                <a:cs typeface="Arial" pitchFamily="34" charset="0"/>
              </a:defRPr>
            </a:lvl5pPr>
            <a:lvl6pPr eaLnBrk="0" hangingPunct="0">
              <a:defRPr sz="2000">
                <a:solidFill>
                  <a:schemeClr val="tx1"/>
                </a:solidFill>
                <a:latin typeface="Verdana" pitchFamily="34" charset="0"/>
                <a:cs typeface="Arial" pitchFamily="34" charset="0"/>
              </a:defRPr>
            </a:lvl6pPr>
            <a:lvl7pPr eaLnBrk="0" hangingPunct="0">
              <a:defRPr sz="2000">
                <a:solidFill>
                  <a:schemeClr val="tx1"/>
                </a:solidFill>
                <a:latin typeface="Verdana" pitchFamily="34" charset="0"/>
                <a:cs typeface="Arial" pitchFamily="34" charset="0"/>
              </a:defRPr>
            </a:lvl7pPr>
            <a:lvl8pPr eaLnBrk="0" hangingPunct="0">
              <a:defRPr sz="2000">
                <a:solidFill>
                  <a:schemeClr val="tx1"/>
                </a:solidFill>
                <a:latin typeface="Verdana" pitchFamily="34" charset="0"/>
                <a:cs typeface="Arial" pitchFamily="34" charset="0"/>
              </a:defRPr>
            </a:lvl8pPr>
            <a:lvl9pPr eaLnBrk="0" hangingPunct="0">
              <a:defRPr sz="2000">
                <a:solidFill>
                  <a:schemeClr val="tx1"/>
                </a:solidFill>
                <a:latin typeface="Verdana" pitchFamily="34" charset="0"/>
                <a:cs typeface="Arial" pitchFamily="34" charset="0"/>
              </a:defRPr>
            </a:lvl9pPr>
          </a:lstStyle>
          <a:p>
            <a:pPr eaLnBrk="1" hangingPunct="1"/>
            <a:r>
              <a:rPr lang="en-US" altLang="en-US" sz="1400">
                <a:solidFill>
                  <a:srgbClr val="FF0000"/>
                </a:solidFill>
                <a:cs typeface="B Koodak" pitchFamily="2" charset="-78"/>
              </a:rPr>
              <a:t>R</a:t>
            </a:r>
            <a:r>
              <a:rPr lang="el-GR" altLang="en-US" sz="1400">
                <a:solidFill>
                  <a:srgbClr val="FF0000"/>
                </a:solidFill>
                <a:cs typeface="B Koodak" pitchFamily="2" charset="-78"/>
              </a:rPr>
              <a:t>γ</a:t>
            </a:r>
            <a:r>
              <a:rPr lang="en-US" altLang="en-US" sz="1400">
                <a:solidFill>
                  <a:srgbClr val="FF0000"/>
                </a:solidFill>
                <a:cs typeface="B Koodak" pitchFamily="2" charset="-78"/>
              </a:rPr>
              <a:t>=0.65</a:t>
            </a:r>
          </a:p>
        </p:txBody>
      </p:sp>
      <p:sp>
        <p:nvSpPr>
          <p:cNvPr id="41991" name="TextBox 6"/>
          <p:cNvSpPr txBox="1">
            <a:spLocks noChangeArrowheads="1"/>
          </p:cNvSpPr>
          <p:nvPr/>
        </p:nvSpPr>
        <p:spPr bwMode="auto">
          <a:xfrm>
            <a:off x="5764213" y="3148013"/>
            <a:ext cx="1008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cs typeface="Arial" pitchFamily="34" charset="0"/>
              </a:defRPr>
            </a:lvl1pPr>
            <a:lvl2pPr>
              <a:defRPr sz="2800">
                <a:solidFill>
                  <a:schemeClr val="tx1"/>
                </a:solidFill>
                <a:latin typeface="Verdana" pitchFamily="34" charset="0"/>
                <a:cs typeface="Arial" pitchFamily="34" charset="0"/>
              </a:defRPr>
            </a:lvl2pPr>
            <a:lvl3pPr>
              <a:defRPr sz="2400">
                <a:solidFill>
                  <a:schemeClr val="tx1"/>
                </a:solidFill>
                <a:latin typeface="Verdana" pitchFamily="34" charset="0"/>
                <a:cs typeface="Arial" pitchFamily="34" charset="0"/>
              </a:defRPr>
            </a:lvl3pPr>
            <a:lvl4pPr>
              <a:defRPr sz="2000">
                <a:solidFill>
                  <a:schemeClr val="tx1"/>
                </a:solidFill>
                <a:latin typeface="Verdana" pitchFamily="34" charset="0"/>
                <a:cs typeface="Arial" pitchFamily="34" charset="0"/>
              </a:defRPr>
            </a:lvl4pPr>
            <a:lvl5pPr>
              <a:defRPr sz="2000">
                <a:solidFill>
                  <a:schemeClr val="tx1"/>
                </a:solidFill>
                <a:latin typeface="Verdana" pitchFamily="34" charset="0"/>
                <a:cs typeface="Arial" pitchFamily="34" charset="0"/>
              </a:defRPr>
            </a:lvl5pPr>
            <a:lvl6pPr eaLnBrk="0" hangingPunct="0">
              <a:defRPr sz="2000">
                <a:solidFill>
                  <a:schemeClr val="tx1"/>
                </a:solidFill>
                <a:latin typeface="Verdana" pitchFamily="34" charset="0"/>
                <a:cs typeface="Arial" pitchFamily="34" charset="0"/>
              </a:defRPr>
            </a:lvl6pPr>
            <a:lvl7pPr eaLnBrk="0" hangingPunct="0">
              <a:defRPr sz="2000">
                <a:solidFill>
                  <a:schemeClr val="tx1"/>
                </a:solidFill>
                <a:latin typeface="Verdana" pitchFamily="34" charset="0"/>
                <a:cs typeface="Arial" pitchFamily="34" charset="0"/>
              </a:defRPr>
            </a:lvl7pPr>
            <a:lvl8pPr eaLnBrk="0" hangingPunct="0">
              <a:defRPr sz="2000">
                <a:solidFill>
                  <a:schemeClr val="tx1"/>
                </a:solidFill>
                <a:latin typeface="Verdana" pitchFamily="34" charset="0"/>
                <a:cs typeface="Arial" pitchFamily="34" charset="0"/>
              </a:defRPr>
            </a:lvl8pPr>
            <a:lvl9pPr eaLnBrk="0" hangingPunct="0">
              <a:defRPr sz="2000">
                <a:solidFill>
                  <a:schemeClr val="tx1"/>
                </a:solidFill>
                <a:latin typeface="Verdana" pitchFamily="34" charset="0"/>
                <a:cs typeface="Arial" pitchFamily="34" charset="0"/>
              </a:defRPr>
            </a:lvl9pPr>
          </a:lstStyle>
          <a:p>
            <a:pPr eaLnBrk="1" hangingPunct="1"/>
            <a:r>
              <a:rPr lang="en-US" altLang="en-US" sz="1400">
                <a:solidFill>
                  <a:srgbClr val="CC00FF"/>
                </a:solidFill>
                <a:cs typeface="B Koodak" pitchFamily="2" charset="-78"/>
              </a:rPr>
              <a:t>R</a:t>
            </a:r>
            <a:r>
              <a:rPr lang="el-GR" altLang="en-US" sz="1400">
                <a:solidFill>
                  <a:srgbClr val="CC00FF"/>
                </a:solidFill>
                <a:cs typeface="B Koodak" pitchFamily="2" charset="-78"/>
              </a:rPr>
              <a:t>γ</a:t>
            </a:r>
            <a:r>
              <a:rPr lang="en-US" altLang="en-US" sz="1400">
                <a:solidFill>
                  <a:srgbClr val="CC00FF"/>
                </a:solidFill>
                <a:cs typeface="B Koodak" pitchFamily="2" charset="-78"/>
              </a:rPr>
              <a:t>=0.50</a:t>
            </a:r>
          </a:p>
        </p:txBody>
      </p:sp>
      <p:sp>
        <p:nvSpPr>
          <p:cNvPr id="41992" name="TextBox 7"/>
          <p:cNvSpPr txBox="1">
            <a:spLocks noChangeArrowheads="1"/>
          </p:cNvSpPr>
          <p:nvPr/>
        </p:nvSpPr>
        <p:spPr bwMode="auto">
          <a:xfrm>
            <a:off x="1135063" y="2954338"/>
            <a:ext cx="1008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cs typeface="Arial" pitchFamily="34" charset="0"/>
              </a:defRPr>
            </a:lvl1pPr>
            <a:lvl2pPr>
              <a:defRPr sz="2800">
                <a:solidFill>
                  <a:schemeClr val="tx1"/>
                </a:solidFill>
                <a:latin typeface="Verdana" pitchFamily="34" charset="0"/>
                <a:cs typeface="Arial" pitchFamily="34" charset="0"/>
              </a:defRPr>
            </a:lvl2pPr>
            <a:lvl3pPr>
              <a:defRPr sz="2400">
                <a:solidFill>
                  <a:schemeClr val="tx1"/>
                </a:solidFill>
                <a:latin typeface="Verdana" pitchFamily="34" charset="0"/>
                <a:cs typeface="Arial" pitchFamily="34" charset="0"/>
              </a:defRPr>
            </a:lvl3pPr>
            <a:lvl4pPr>
              <a:defRPr sz="2000">
                <a:solidFill>
                  <a:schemeClr val="tx1"/>
                </a:solidFill>
                <a:latin typeface="Verdana" pitchFamily="34" charset="0"/>
                <a:cs typeface="Arial" pitchFamily="34" charset="0"/>
              </a:defRPr>
            </a:lvl4pPr>
            <a:lvl5pPr>
              <a:defRPr sz="2000">
                <a:solidFill>
                  <a:schemeClr val="tx1"/>
                </a:solidFill>
                <a:latin typeface="Verdana" pitchFamily="34" charset="0"/>
                <a:cs typeface="Arial" pitchFamily="34" charset="0"/>
              </a:defRPr>
            </a:lvl5pPr>
            <a:lvl6pPr eaLnBrk="0" hangingPunct="0">
              <a:defRPr sz="2000">
                <a:solidFill>
                  <a:schemeClr val="tx1"/>
                </a:solidFill>
                <a:latin typeface="Verdana" pitchFamily="34" charset="0"/>
                <a:cs typeface="Arial" pitchFamily="34" charset="0"/>
              </a:defRPr>
            </a:lvl6pPr>
            <a:lvl7pPr eaLnBrk="0" hangingPunct="0">
              <a:defRPr sz="2000">
                <a:solidFill>
                  <a:schemeClr val="tx1"/>
                </a:solidFill>
                <a:latin typeface="Verdana" pitchFamily="34" charset="0"/>
                <a:cs typeface="Arial" pitchFamily="34" charset="0"/>
              </a:defRPr>
            </a:lvl7pPr>
            <a:lvl8pPr eaLnBrk="0" hangingPunct="0">
              <a:defRPr sz="2000">
                <a:solidFill>
                  <a:schemeClr val="tx1"/>
                </a:solidFill>
                <a:latin typeface="Verdana" pitchFamily="34" charset="0"/>
                <a:cs typeface="Arial" pitchFamily="34" charset="0"/>
              </a:defRPr>
            </a:lvl8pPr>
            <a:lvl9pPr eaLnBrk="0" hangingPunct="0">
              <a:defRPr sz="2000">
                <a:solidFill>
                  <a:schemeClr val="tx1"/>
                </a:solidFill>
                <a:latin typeface="Verdana" pitchFamily="34" charset="0"/>
                <a:cs typeface="Arial" pitchFamily="34" charset="0"/>
              </a:defRPr>
            </a:lvl9pPr>
          </a:lstStyle>
          <a:p>
            <a:pPr eaLnBrk="1" hangingPunct="1"/>
            <a:r>
              <a:rPr lang="en-US" altLang="en-US" sz="1400">
                <a:solidFill>
                  <a:srgbClr val="CC00FF"/>
                </a:solidFill>
                <a:cs typeface="B Koodak" pitchFamily="2" charset="-78"/>
              </a:rPr>
              <a:t>R</a:t>
            </a:r>
            <a:r>
              <a:rPr lang="el-GR" altLang="en-US" sz="1400">
                <a:solidFill>
                  <a:srgbClr val="CC00FF"/>
                </a:solidFill>
                <a:cs typeface="B Koodak" pitchFamily="2" charset="-78"/>
              </a:rPr>
              <a:t>γ</a:t>
            </a:r>
            <a:r>
              <a:rPr lang="en-US" altLang="en-US" sz="1400">
                <a:solidFill>
                  <a:srgbClr val="CC00FF"/>
                </a:solidFill>
                <a:cs typeface="B Koodak" pitchFamily="2" charset="-78"/>
              </a:rPr>
              <a:t>=0.50</a:t>
            </a:r>
          </a:p>
        </p:txBody>
      </p:sp>
      <p:cxnSp>
        <p:nvCxnSpPr>
          <p:cNvPr id="41993" name="Straight Connector 3"/>
          <p:cNvCxnSpPr>
            <a:cxnSpLocks noChangeShapeType="1"/>
          </p:cNvCxnSpPr>
          <p:nvPr/>
        </p:nvCxnSpPr>
        <p:spPr bwMode="auto">
          <a:xfrm>
            <a:off x="7308850" y="3455988"/>
            <a:ext cx="0" cy="1401762"/>
          </a:xfrm>
          <a:prstGeom prst="line">
            <a:avLst/>
          </a:prstGeom>
          <a:noFill/>
          <a:ln w="38100" algn="ctr">
            <a:solidFill>
              <a:srgbClr val="00B050"/>
            </a:solidFill>
            <a:prstDash val="dash"/>
            <a:round/>
            <a:headEnd/>
            <a:tailEnd/>
          </a:ln>
          <a:extLst>
            <a:ext uri="{909E8E84-426E-40DD-AFC4-6F175D3DCCD1}">
              <a14:hiddenFill xmlns:a14="http://schemas.microsoft.com/office/drawing/2010/main">
                <a:noFill/>
              </a14:hiddenFill>
            </a:ext>
          </a:extLst>
        </p:spPr>
      </p:cxnSp>
      <p:cxnSp>
        <p:nvCxnSpPr>
          <p:cNvPr id="41994" name="Straight Connector 11"/>
          <p:cNvCxnSpPr>
            <a:cxnSpLocks noChangeShapeType="1"/>
          </p:cNvCxnSpPr>
          <p:nvPr/>
        </p:nvCxnSpPr>
        <p:spPr bwMode="auto">
          <a:xfrm>
            <a:off x="2627313" y="3386138"/>
            <a:ext cx="0" cy="1471612"/>
          </a:xfrm>
          <a:prstGeom prst="line">
            <a:avLst/>
          </a:prstGeom>
          <a:noFill/>
          <a:ln w="38100" algn="ctr">
            <a:solidFill>
              <a:srgbClr val="00B050"/>
            </a:solidFill>
            <a:prstDash val="dash"/>
            <a:round/>
            <a:headEnd/>
            <a:tailEnd/>
          </a:ln>
          <a:extLst>
            <a:ext uri="{909E8E84-426E-40DD-AFC4-6F175D3DCCD1}">
              <a14:hiddenFill xmlns:a14="http://schemas.microsoft.com/office/drawing/2010/main">
                <a:noFill/>
              </a14:hiddenFill>
            </a:ext>
          </a:extLst>
        </p:spPr>
      </p:cxnSp>
      <p:sp>
        <p:nvSpPr>
          <p:cNvPr id="41995" name="TextBox 1"/>
          <p:cNvSpPr txBox="1">
            <a:spLocks noChangeArrowheads="1"/>
          </p:cNvSpPr>
          <p:nvPr/>
        </p:nvSpPr>
        <p:spPr bwMode="auto">
          <a:xfrm>
            <a:off x="6429375" y="1546225"/>
            <a:ext cx="1255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cs typeface="Arial" pitchFamily="34" charset="0"/>
              </a:defRPr>
            </a:lvl1pPr>
            <a:lvl2pPr>
              <a:defRPr sz="2800">
                <a:solidFill>
                  <a:schemeClr val="tx1"/>
                </a:solidFill>
                <a:latin typeface="Verdana" pitchFamily="34" charset="0"/>
                <a:cs typeface="Arial" pitchFamily="34" charset="0"/>
              </a:defRPr>
            </a:lvl2pPr>
            <a:lvl3pPr>
              <a:defRPr sz="2400">
                <a:solidFill>
                  <a:schemeClr val="tx1"/>
                </a:solidFill>
                <a:latin typeface="Verdana" pitchFamily="34" charset="0"/>
                <a:cs typeface="Arial" pitchFamily="34" charset="0"/>
              </a:defRPr>
            </a:lvl3pPr>
            <a:lvl4pPr>
              <a:defRPr sz="2000">
                <a:solidFill>
                  <a:schemeClr val="tx1"/>
                </a:solidFill>
                <a:latin typeface="Verdana" pitchFamily="34" charset="0"/>
                <a:cs typeface="Arial" pitchFamily="34" charset="0"/>
              </a:defRPr>
            </a:lvl4pPr>
            <a:lvl5pPr>
              <a:defRPr sz="2000">
                <a:solidFill>
                  <a:schemeClr val="tx1"/>
                </a:solidFill>
                <a:latin typeface="Verdana" pitchFamily="34" charset="0"/>
                <a:cs typeface="Arial" pitchFamily="34" charset="0"/>
              </a:defRPr>
            </a:lvl5pPr>
            <a:lvl6pPr eaLnBrk="0" hangingPunct="0">
              <a:defRPr sz="2000">
                <a:solidFill>
                  <a:schemeClr val="tx1"/>
                </a:solidFill>
                <a:latin typeface="Verdana" pitchFamily="34" charset="0"/>
                <a:cs typeface="Arial" pitchFamily="34" charset="0"/>
              </a:defRPr>
            </a:lvl6pPr>
            <a:lvl7pPr eaLnBrk="0" hangingPunct="0">
              <a:defRPr sz="2000">
                <a:solidFill>
                  <a:schemeClr val="tx1"/>
                </a:solidFill>
                <a:latin typeface="Verdana" pitchFamily="34" charset="0"/>
                <a:cs typeface="Arial" pitchFamily="34" charset="0"/>
              </a:defRPr>
            </a:lvl7pPr>
            <a:lvl8pPr eaLnBrk="0" hangingPunct="0">
              <a:defRPr sz="2000">
                <a:solidFill>
                  <a:schemeClr val="tx1"/>
                </a:solidFill>
                <a:latin typeface="Verdana" pitchFamily="34" charset="0"/>
                <a:cs typeface="Arial" pitchFamily="34" charset="0"/>
              </a:defRPr>
            </a:lvl8pPr>
            <a:lvl9pPr eaLnBrk="0" hangingPunct="0">
              <a:defRPr sz="2000">
                <a:solidFill>
                  <a:schemeClr val="tx1"/>
                </a:solidFill>
                <a:latin typeface="Verdana" pitchFamily="34" charset="0"/>
                <a:cs typeface="Arial" pitchFamily="34" charset="0"/>
              </a:defRPr>
            </a:lvl9pPr>
          </a:lstStyle>
          <a:p>
            <a:pPr algn="r" rtl="1" eaLnBrk="1" hangingPunct="1"/>
            <a:r>
              <a:rPr lang="fa-IR" altLang="en-US" sz="1800">
                <a:solidFill>
                  <a:srgbClr val="FF0000"/>
                </a:solidFill>
                <a:cs typeface="B Koodak" pitchFamily="2" charset="-78"/>
              </a:rPr>
              <a:t>میرایی</a:t>
            </a:r>
            <a:endParaRPr lang="en-US" altLang="en-US" sz="1800">
              <a:solidFill>
                <a:srgbClr val="FF0000"/>
              </a:solidFill>
              <a:cs typeface="B Koodak" pitchFamily="2" charset="-78"/>
            </a:endParaRPr>
          </a:p>
        </p:txBody>
      </p:sp>
      <p:sp>
        <p:nvSpPr>
          <p:cNvPr id="41996" name="TextBox 11"/>
          <p:cNvSpPr txBox="1">
            <a:spLocks noChangeArrowheads="1"/>
          </p:cNvSpPr>
          <p:nvPr/>
        </p:nvSpPr>
        <p:spPr bwMode="auto">
          <a:xfrm>
            <a:off x="1854200" y="1546225"/>
            <a:ext cx="1257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cs typeface="Arial" pitchFamily="34" charset="0"/>
              </a:defRPr>
            </a:lvl1pPr>
            <a:lvl2pPr>
              <a:defRPr sz="2800">
                <a:solidFill>
                  <a:schemeClr val="tx1"/>
                </a:solidFill>
                <a:latin typeface="Verdana" pitchFamily="34" charset="0"/>
                <a:cs typeface="Arial" pitchFamily="34" charset="0"/>
              </a:defRPr>
            </a:lvl2pPr>
            <a:lvl3pPr>
              <a:defRPr sz="2400">
                <a:solidFill>
                  <a:schemeClr val="tx1"/>
                </a:solidFill>
                <a:latin typeface="Verdana" pitchFamily="34" charset="0"/>
                <a:cs typeface="Arial" pitchFamily="34" charset="0"/>
              </a:defRPr>
            </a:lvl3pPr>
            <a:lvl4pPr>
              <a:defRPr sz="2000">
                <a:solidFill>
                  <a:schemeClr val="tx1"/>
                </a:solidFill>
                <a:latin typeface="Verdana" pitchFamily="34" charset="0"/>
                <a:cs typeface="Arial" pitchFamily="34" charset="0"/>
              </a:defRPr>
            </a:lvl4pPr>
            <a:lvl5pPr>
              <a:defRPr sz="2000">
                <a:solidFill>
                  <a:schemeClr val="tx1"/>
                </a:solidFill>
                <a:latin typeface="Verdana" pitchFamily="34" charset="0"/>
                <a:cs typeface="Arial" pitchFamily="34" charset="0"/>
              </a:defRPr>
            </a:lvl5pPr>
            <a:lvl6pPr eaLnBrk="0" hangingPunct="0">
              <a:defRPr sz="2000">
                <a:solidFill>
                  <a:schemeClr val="tx1"/>
                </a:solidFill>
                <a:latin typeface="Verdana" pitchFamily="34" charset="0"/>
                <a:cs typeface="Arial" pitchFamily="34" charset="0"/>
              </a:defRPr>
            </a:lvl6pPr>
            <a:lvl7pPr eaLnBrk="0" hangingPunct="0">
              <a:defRPr sz="2000">
                <a:solidFill>
                  <a:schemeClr val="tx1"/>
                </a:solidFill>
                <a:latin typeface="Verdana" pitchFamily="34" charset="0"/>
                <a:cs typeface="Arial" pitchFamily="34" charset="0"/>
              </a:defRPr>
            </a:lvl7pPr>
            <a:lvl8pPr eaLnBrk="0" hangingPunct="0">
              <a:defRPr sz="2000">
                <a:solidFill>
                  <a:schemeClr val="tx1"/>
                </a:solidFill>
                <a:latin typeface="Verdana" pitchFamily="34" charset="0"/>
                <a:cs typeface="Arial" pitchFamily="34" charset="0"/>
              </a:defRPr>
            </a:lvl8pPr>
            <a:lvl9pPr eaLnBrk="0" hangingPunct="0">
              <a:defRPr sz="2000">
                <a:solidFill>
                  <a:schemeClr val="tx1"/>
                </a:solidFill>
                <a:latin typeface="Verdana" pitchFamily="34" charset="0"/>
                <a:cs typeface="Arial" pitchFamily="34" charset="0"/>
              </a:defRPr>
            </a:lvl9pPr>
          </a:lstStyle>
          <a:p>
            <a:pPr algn="r" rtl="1" eaLnBrk="1" hangingPunct="1"/>
            <a:r>
              <a:rPr lang="fa-IR" altLang="en-US" sz="1800">
                <a:solidFill>
                  <a:srgbClr val="FF0000"/>
                </a:solidFill>
                <a:cs typeface="B Koodak" pitchFamily="2" charset="-78"/>
              </a:rPr>
              <a:t>سختی برشی</a:t>
            </a:r>
            <a:endParaRPr lang="en-US" altLang="en-US" sz="1800">
              <a:solidFill>
                <a:srgbClr val="FF0000"/>
              </a:solidFill>
              <a:cs typeface="B Koodak" pitchFamily="2" charset="-78"/>
            </a:endParaRPr>
          </a:p>
        </p:txBody>
      </p:sp>
    </p:spTree>
    <p:extLst>
      <p:ext uri="{BB962C8B-B14F-4D97-AF65-F5344CB8AC3E}">
        <p14:creationId xmlns:p14="http://schemas.microsoft.com/office/powerpoint/2010/main" val="179928539"/>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مثال</a:t>
            </a:r>
            <a:endParaRPr lang="en-US" dirty="0">
              <a:cs typeface="B Koodak" pitchFamily="2" charset="-78"/>
            </a:endParaRPr>
          </a:p>
        </p:txBody>
      </p:sp>
      <p:sp>
        <p:nvSpPr>
          <p:cNvPr id="3" name="Content Placeholder 2"/>
          <p:cNvSpPr>
            <a:spLocks noGrp="1"/>
          </p:cNvSpPr>
          <p:nvPr>
            <p:ph idx="1"/>
          </p:nvPr>
        </p:nvSpPr>
        <p:spPr>
          <a:xfrm>
            <a:off x="0" y="533400"/>
            <a:ext cx="9144000" cy="6324600"/>
          </a:xfrm>
        </p:spPr>
        <p:txBody>
          <a:bodyPr>
            <a:normAutofit/>
          </a:bodyPr>
          <a:lstStyle/>
          <a:p>
            <a:pPr marL="0" indent="0" algn="r" rtl="1">
              <a:buNone/>
            </a:pPr>
            <a:r>
              <a:rPr lang="fa-IR" sz="2800" dirty="0" smtClean="0">
                <a:solidFill>
                  <a:srgbClr val="C00000"/>
                </a:solidFill>
                <a:cs typeface="B Koodak" pitchFamily="2" charset="-78"/>
              </a:rPr>
              <a:t>طی انجام یک سری آزمایش توسط (                       ) تغییرات ضریب مقاومت برشی  و نسبت میرایی، بر روی خاک بستر گیلوری 2 انجام شده است. ضرائب در عمق دارای تغییر بوده اما مقادیر متوسط آنها بصورت زیر است:</a:t>
            </a:r>
            <a:endParaRPr lang="fa-IR" sz="2800" dirty="0" smtClean="0">
              <a:solidFill>
                <a:srgbClr val="7030A0"/>
              </a:solidFill>
              <a:cs typeface="B Koodak" pitchFamily="2" charset="-78"/>
            </a:endParaRPr>
          </a:p>
          <a:p>
            <a:pPr marL="0" indent="0" algn="r" rtl="1">
              <a:buNone/>
            </a:pPr>
            <a:endParaRPr lang="fa-IR" sz="2800" dirty="0">
              <a:solidFill>
                <a:srgbClr val="7030A0"/>
              </a:solidFill>
              <a:cs typeface="B Koodak" pitchFamily="2" charset="-78"/>
            </a:endParaRPr>
          </a:p>
          <a:p>
            <a:pPr marL="0" indent="0" algn="r" rtl="1">
              <a:buNone/>
            </a:pPr>
            <a:endParaRPr lang="fa-IR" sz="2800" dirty="0" smtClean="0">
              <a:solidFill>
                <a:srgbClr val="7030A0"/>
              </a:solidFill>
              <a:cs typeface="B Koodak" pitchFamily="2" charset="-78"/>
            </a:endParaRPr>
          </a:p>
          <a:p>
            <a:pPr marL="0" indent="0" algn="r" rtl="1">
              <a:buNone/>
            </a:pPr>
            <a:endParaRPr lang="fa-IR" sz="2800" dirty="0">
              <a:solidFill>
                <a:srgbClr val="7030A0"/>
              </a:solidFill>
              <a:cs typeface="B Koodak" pitchFamily="2" charset="-78"/>
            </a:endParaRPr>
          </a:p>
          <a:p>
            <a:pPr marL="0" indent="0" algn="r" rtl="1">
              <a:buNone/>
            </a:pPr>
            <a:endParaRPr lang="fa-IR" sz="2800" dirty="0" smtClean="0">
              <a:solidFill>
                <a:srgbClr val="7030A0"/>
              </a:solidFill>
              <a:cs typeface="B Koodak" pitchFamily="2" charset="-78"/>
            </a:endParaRPr>
          </a:p>
          <a:p>
            <a:pPr marL="0" indent="0" algn="r" rtl="1">
              <a:buNone/>
            </a:pPr>
            <a:r>
              <a:rPr lang="fa-IR" sz="2800" dirty="0" smtClean="0">
                <a:solidFill>
                  <a:srgbClr val="7030A0"/>
                </a:solidFill>
                <a:cs typeface="B Koodak" pitchFamily="2" charset="-78"/>
              </a:rPr>
              <a:t>مثال قبلی را با اطلاعات فوق براساس روش تکرار و استفاده از روش معادل خطی حل نمائید. </a:t>
            </a:r>
            <a:endParaRPr lang="fa-IR" sz="2800" dirty="0" smtClean="0">
              <a:solidFill>
                <a:srgbClr val="008000"/>
              </a:solidFill>
              <a:cs typeface="B Koodak" pitchFamily="2" charset="-78"/>
            </a:endParaRPr>
          </a:p>
          <a:p>
            <a:pPr marL="0" indent="0" algn="r" rtl="1">
              <a:buNone/>
            </a:pPr>
            <a:r>
              <a:rPr lang="fa-IR" sz="2800" dirty="0" smtClean="0">
                <a:solidFill>
                  <a:srgbClr val="008000"/>
                </a:solidFill>
                <a:cs typeface="B Koodak" pitchFamily="2" charset="-78"/>
              </a:rPr>
              <a:t>برای حل به تشابه مثال قبلی بایستی تابع انتقال را تعیین و با استفاده از نرم افزار </a:t>
            </a:r>
            <a:r>
              <a:rPr lang="en-US" sz="2800" dirty="0">
                <a:solidFill>
                  <a:srgbClr val="7030A0"/>
                </a:solidFill>
                <a:cs typeface="B Koodak" pitchFamily="2" charset="-78"/>
              </a:rPr>
              <a:t>SHAKE</a:t>
            </a:r>
            <a:r>
              <a:rPr lang="fa-IR" sz="2800" dirty="0" smtClean="0">
                <a:solidFill>
                  <a:srgbClr val="008000"/>
                </a:solidFill>
                <a:cs typeface="B Koodak" pitchFamily="2" charset="-78"/>
              </a:rPr>
              <a:t> آنرا حل  نمود. </a:t>
            </a:r>
            <a:endParaRPr lang="en-US" sz="2800" dirty="0">
              <a:solidFill>
                <a:srgbClr val="C00000"/>
              </a:solidFill>
              <a:cs typeface="B Koodak" pitchFamily="2" charset="-78"/>
            </a:endParaRPr>
          </a:p>
        </p:txBody>
      </p:sp>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609600"/>
            <a:ext cx="169001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21377"/>
            <a:ext cx="9144000" cy="1667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314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0"/>
            <a:ext cx="9144000" cy="6858000"/>
          </a:xfrm>
        </p:spPr>
        <p:txBody>
          <a:bodyPr/>
          <a:lstStyle/>
          <a:p>
            <a:pPr marL="0" indent="0" algn="r" rtl="1">
              <a:buNone/>
            </a:pPr>
            <a:endParaRPr lang="en-US" dirty="0">
              <a:solidFill>
                <a:srgbClr val="C00000"/>
              </a:solidFill>
              <a:cs typeface="B Koodak" pitchFamily="2" charset="-78"/>
            </a:endParaRPr>
          </a:p>
        </p:txBody>
      </p:sp>
    </p:spTree>
    <p:extLst>
      <p:ext uri="{BB962C8B-B14F-4D97-AF65-F5344CB8AC3E}">
        <p14:creationId xmlns:p14="http://schemas.microsoft.com/office/powerpoint/2010/main" val="2097314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0"/>
            <a:ext cx="9144000" cy="6858000"/>
          </a:xfrm>
        </p:spPr>
        <p:txBody>
          <a:bodyPr/>
          <a:lstStyle/>
          <a:p>
            <a:pPr marL="0" indent="0" algn="r" rtl="1">
              <a:buNone/>
            </a:pPr>
            <a:endParaRPr lang="en-US" dirty="0">
              <a:solidFill>
                <a:srgbClr val="C00000"/>
              </a:solidFill>
              <a:cs typeface="B Koodak" pitchFamily="2" charset="-78"/>
            </a:endParaRP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636"/>
            <a:ext cx="9144000" cy="6867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314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شرائط مرزی در قطع زمین</a:t>
            </a:r>
            <a:endParaRPr lang="en-US" dirty="0">
              <a:cs typeface="B Koodak" pitchFamily="2" charset="-78"/>
            </a:endParaRPr>
          </a:p>
        </p:txBody>
      </p:sp>
      <p:sp>
        <p:nvSpPr>
          <p:cNvPr id="3" name="Content Placeholder 2"/>
          <p:cNvSpPr>
            <a:spLocks noGrp="1"/>
          </p:cNvSpPr>
          <p:nvPr>
            <p:ph idx="1"/>
          </p:nvPr>
        </p:nvSpPr>
        <p:spPr>
          <a:xfrm>
            <a:off x="-152400" y="685800"/>
            <a:ext cx="9296400" cy="6400800"/>
          </a:xfrm>
        </p:spPr>
        <p:txBody>
          <a:bodyPr>
            <a:normAutofit/>
          </a:bodyPr>
          <a:lstStyle/>
          <a:p>
            <a:pPr marL="0" indent="0" algn="r" rtl="1">
              <a:buNone/>
            </a:pPr>
            <a:r>
              <a:rPr lang="fa-IR" sz="2800" dirty="0" smtClean="0">
                <a:solidFill>
                  <a:srgbClr val="C00000"/>
                </a:solidFill>
                <a:cs typeface="B Koodak" pitchFamily="2" charset="-78"/>
              </a:rPr>
              <a:t>در محاسبات عددی کاهش تعداد اجزاء غیرضرور در جهت کوتاه نمودن زمان تحلیل مورد نظر است. </a:t>
            </a:r>
            <a:endParaRPr lang="fa-IR" sz="2800" dirty="0" smtClean="0">
              <a:solidFill>
                <a:srgbClr val="008000"/>
              </a:solidFill>
              <a:cs typeface="B Koodak" pitchFamily="2" charset="-78"/>
            </a:endParaRPr>
          </a:p>
          <a:p>
            <a:pPr marL="0" indent="0" algn="r" rtl="1">
              <a:buNone/>
            </a:pPr>
            <a:r>
              <a:rPr lang="fa-IR" sz="2800" dirty="0" smtClean="0">
                <a:solidFill>
                  <a:srgbClr val="008000"/>
                </a:solidFill>
                <a:cs typeface="B Koodak" pitchFamily="2" charset="-78"/>
              </a:rPr>
              <a:t>عموماً حداکثر اندازه اجزاء با سرعت انتشار موج و فرکانس آن کنترل می شود. </a:t>
            </a:r>
          </a:p>
          <a:p>
            <a:pPr marL="0" indent="0" algn="r" rtl="1">
              <a:buNone/>
            </a:pPr>
            <a:r>
              <a:rPr lang="fa-IR" sz="2800" dirty="0" smtClean="0">
                <a:solidFill>
                  <a:srgbClr val="008000"/>
                </a:solidFill>
                <a:cs typeface="B Koodak" pitchFamily="2" charset="-78"/>
              </a:rPr>
              <a:t>از طرفی اندازه و وسعت ناحیه تحلیل و تعداد اجزاء انتخاب شده ارتباط تنگاتنگی دارند.</a:t>
            </a: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اما با کاهش وسعت ناحیه تحلیل، اعمال شرائط مرزی مناسب برای محل قطع زمین مورد سؤال است. </a:t>
            </a:r>
          </a:p>
          <a:p>
            <a:pPr marL="0" indent="0" algn="r" rtl="1">
              <a:buNone/>
            </a:pPr>
            <a:r>
              <a:rPr lang="fa-IR" sz="2800" dirty="0" smtClean="0">
                <a:solidFill>
                  <a:srgbClr val="0000FF"/>
                </a:solidFill>
                <a:cs typeface="B Koodak" pitchFamily="2" charset="-78"/>
              </a:rPr>
              <a:t>برای تعیین شرائط مرزی مناسب تحلیل دینامیکی، بستر سنگی به عنوان تکیه گاه گیردار خصوصاً در جهت افقی باعث جذب انرژی موج در دوردست است. </a:t>
            </a:r>
            <a:endParaRPr lang="fa-IR" sz="2800" dirty="0" smtClean="0">
              <a:solidFill>
                <a:srgbClr val="C00000"/>
              </a:solidFill>
              <a:cs typeface="B Koodak" pitchFamily="2" charset="-78"/>
            </a:endParaRPr>
          </a:p>
          <a:p>
            <a:pPr marL="0" indent="0" algn="r" rtl="1">
              <a:buNone/>
            </a:pPr>
            <a:r>
              <a:rPr lang="fa-IR" sz="2800" dirty="0" smtClean="0">
                <a:solidFill>
                  <a:srgbClr val="C00000"/>
                </a:solidFill>
                <a:cs typeface="B Koodak" pitchFamily="2" charset="-78"/>
              </a:rPr>
              <a:t>در تحلیل </a:t>
            </a:r>
            <a:r>
              <a:rPr lang="en-US" sz="2800" dirty="0" smtClean="0">
                <a:solidFill>
                  <a:srgbClr val="C00000"/>
                </a:solidFill>
                <a:cs typeface="B Koodak" pitchFamily="2" charset="-78"/>
              </a:rPr>
              <a:t>FEM</a:t>
            </a:r>
            <a:r>
              <a:rPr lang="fa-IR" sz="2800" dirty="0" smtClean="0">
                <a:solidFill>
                  <a:srgbClr val="C00000"/>
                </a:solidFill>
                <a:cs typeface="B Koodak" pitchFamily="2" charset="-78"/>
              </a:rPr>
              <a:t> برای شبیه سازی میرایی تشعشعی در مرزهای قطع زمین سه نوع شرائط مرزی قابل تعریف است(                                            ). </a:t>
            </a:r>
          </a:p>
          <a:p>
            <a:pPr marL="0" indent="0" algn="r" rtl="1">
              <a:buNone/>
            </a:pPr>
            <a:r>
              <a:rPr lang="fa-IR" sz="2800" dirty="0" smtClean="0">
                <a:solidFill>
                  <a:srgbClr val="C00000"/>
                </a:solidFill>
                <a:cs typeface="B Koodak" pitchFamily="2" charset="-78"/>
              </a:rPr>
              <a:t>مرزهای اولیه (                                     ):</a:t>
            </a:r>
            <a:endParaRPr lang="fa-IR" sz="2800" dirty="0" smtClean="0">
              <a:solidFill>
                <a:srgbClr val="0000FF"/>
              </a:solidFill>
              <a:cs typeface="B Koodak" pitchFamily="2" charset="-78"/>
            </a:endParaRP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5486400"/>
            <a:ext cx="3309938" cy="244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6019800"/>
            <a:ext cx="26384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31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pPr rtl="1"/>
            <a:r>
              <a:rPr lang="fa-IR" dirty="0" smtClean="0">
                <a:cs typeface="B Koodak" pitchFamily="2" charset="-78"/>
              </a:rPr>
              <a:t>شرائط مرزی مناسب قطعات</a:t>
            </a:r>
            <a:endParaRPr lang="en-US" dirty="0">
              <a:cs typeface="B Koodak" pitchFamily="2" charset="-78"/>
            </a:endParaRPr>
          </a:p>
        </p:txBody>
      </p:sp>
      <p:sp>
        <p:nvSpPr>
          <p:cNvPr id="3" name="Content Placeholder 2"/>
          <p:cNvSpPr>
            <a:spLocks noGrp="1"/>
          </p:cNvSpPr>
          <p:nvPr>
            <p:ph idx="1"/>
          </p:nvPr>
        </p:nvSpPr>
        <p:spPr>
          <a:xfrm>
            <a:off x="0" y="609600"/>
            <a:ext cx="9113520" cy="4525963"/>
          </a:xfrm>
        </p:spPr>
        <p:txBody>
          <a:bodyPr>
            <a:normAutofit/>
          </a:bodyPr>
          <a:lstStyle/>
          <a:p>
            <a:pPr marL="0" indent="0" algn="r" rtl="1">
              <a:buNone/>
            </a:pPr>
            <a:r>
              <a:rPr lang="fa-IR" sz="2400" dirty="0" smtClean="0">
                <a:cs typeface="B Koodak" pitchFamily="2" charset="-78"/>
              </a:rPr>
              <a:t>مرزبالایی آزاد و </a:t>
            </a:r>
            <a:r>
              <a:rPr lang="fa-IR" sz="2400" dirty="0" smtClean="0">
                <a:solidFill>
                  <a:srgbClr val="C00000"/>
                </a:solidFill>
                <a:cs typeface="B Koodak" pitchFamily="2" charset="-78"/>
              </a:rPr>
              <a:t>حرکت </a:t>
            </a:r>
            <a:r>
              <a:rPr lang="fa-IR" sz="2400" dirty="0" smtClean="0">
                <a:cs typeface="B Koodak" pitchFamily="2" charset="-78"/>
              </a:rPr>
              <a:t>سطوح مرزهای جانبی با </a:t>
            </a:r>
            <a:r>
              <a:rPr lang="fa-IR" sz="2400" dirty="0" smtClean="0">
                <a:solidFill>
                  <a:srgbClr val="C00000"/>
                </a:solidFill>
                <a:cs typeface="B Koodak" pitchFamily="2" charset="-78"/>
              </a:rPr>
              <a:t> در پریودهای زمانی قابل برداشت است. اما اطلاعات در عمق ضعیف بوده و مرز زیرین شرائط ناشناخته دارد. </a:t>
            </a:r>
            <a:r>
              <a:rPr lang="fa-IR" sz="2400" dirty="0" smtClean="0">
                <a:solidFill>
                  <a:srgbClr val="0000FF"/>
                </a:solidFill>
                <a:cs typeface="B Koodak" pitchFamily="2" charset="-78"/>
              </a:rPr>
              <a:t>لایه کراست زیرین با سرعت یکسان با لایه بالایی حرکت نمی کند.  </a:t>
            </a:r>
            <a:r>
              <a:rPr lang="en-US" sz="2400" dirty="0"/>
              <a:t>(Cao et al., 2009)</a:t>
            </a:r>
          </a:p>
          <a:p>
            <a:pPr marL="0" indent="0" algn="r" rtl="1">
              <a:buNone/>
            </a:pPr>
            <a:endParaRPr lang="en-US" sz="2400" dirty="0">
              <a:cs typeface="B Koodak" pitchFamily="2" charset="-78"/>
            </a:endParaRPr>
          </a:p>
        </p:txBody>
      </p:sp>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1910180"/>
            <a:ext cx="8301038" cy="494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20641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0"/>
            <a:ext cx="9144000" cy="6858000"/>
          </a:xfrm>
        </p:spPr>
        <p:txBody>
          <a:bodyPr>
            <a:normAutofit/>
          </a:bodyPr>
          <a:lstStyle/>
          <a:p>
            <a:pPr marL="0" indent="0" algn="r" rtl="1">
              <a:buNone/>
            </a:pPr>
            <a:r>
              <a:rPr lang="fa-IR" sz="2800" dirty="0">
                <a:solidFill>
                  <a:srgbClr val="0000FF"/>
                </a:solidFill>
                <a:cs typeface="B Koodak" pitchFamily="2" charset="-78"/>
              </a:rPr>
              <a:t>بافرض صفربودن تغییرمکان یا تنش در این مرز ها (شکل)، سطح زمین (تنش صفر) بوده </a:t>
            </a:r>
            <a:r>
              <a:rPr lang="fa-IR" sz="2800" dirty="0" smtClean="0">
                <a:solidFill>
                  <a:srgbClr val="0000FF"/>
                </a:solidFill>
                <a:cs typeface="B Koodak" pitchFamily="2" charset="-78"/>
              </a:rPr>
              <a:t>و با بازتاب کامل می تواند انرژی را در شبکه حفظ نموده و با عکس نمودن آثار آنها را بازگشت دهد. </a:t>
            </a:r>
            <a:endParaRPr lang="fa-IR" sz="2800" dirty="0" smtClean="0">
              <a:solidFill>
                <a:srgbClr val="C00000"/>
              </a:solidFill>
              <a:cs typeface="B Koodak" pitchFamily="2" charset="-78"/>
            </a:endParaRPr>
          </a:p>
          <a:p>
            <a:pPr marL="0" indent="0" algn="r" rtl="1">
              <a:buNone/>
            </a:pPr>
            <a:r>
              <a:rPr lang="fa-IR" sz="2800" dirty="0" smtClean="0">
                <a:solidFill>
                  <a:srgbClr val="C00000"/>
                </a:solidFill>
                <a:cs typeface="B Koodak" pitchFamily="2" charset="-78"/>
              </a:rPr>
              <a:t>شرائط مرزی موضعی (                          ):</a:t>
            </a:r>
            <a:endParaRPr lang="en-US" sz="2800" dirty="0">
              <a:solidFill>
                <a:srgbClr val="C00000"/>
              </a:solidFill>
              <a:cs typeface="B Koodak" pitchFamily="2" charset="-78"/>
            </a:endParaRPr>
          </a:p>
          <a:p>
            <a:pPr marL="0" indent="0" algn="r" rtl="1">
              <a:buNone/>
            </a:pPr>
            <a:r>
              <a:rPr lang="fa-IR" sz="2800" dirty="0" smtClean="0">
                <a:solidFill>
                  <a:srgbClr val="C00000"/>
                </a:solidFill>
                <a:cs typeface="B Koodak" pitchFamily="2" charset="-78"/>
              </a:rPr>
              <a:t>میرایی در این مرز آثار ادامه زمین تا مسافت زیاد را برای ایجاد موج حجمی شبیه سازی نموده و فرض عملکرد میراگر مصنوعی (مطابق شکل) مناسب است. مقدار میرایی این میراگرها و جذب انرژی آنها بستگی به زاویه برخورد و پیوند امواج دارد.  </a:t>
            </a:r>
            <a:endParaRPr lang="en-US" sz="2800" dirty="0">
              <a:solidFill>
                <a:srgbClr val="C00000"/>
              </a:solidFill>
              <a:cs typeface="B Koodak" pitchFamily="2" charset="-78"/>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571875"/>
            <a:ext cx="7429500"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447800"/>
            <a:ext cx="19526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314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0"/>
            <a:ext cx="9144000" cy="6858000"/>
          </a:xfrm>
        </p:spPr>
        <p:txBody>
          <a:bodyPr>
            <a:normAutofit/>
          </a:bodyPr>
          <a:lstStyle/>
          <a:p>
            <a:pPr marL="0" indent="0" algn="r" rtl="1">
              <a:buNone/>
            </a:pPr>
            <a:r>
              <a:rPr lang="fa-IR" sz="2800" dirty="0" smtClean="0">
                <a:solidFill>
                  <a:srgbClr val="C00000"/>
                </a:solidFill>
                <a:cs typeface="B Koodak" pitchFamily="2" charset="-78"/>
              </a:rPr>
              <a:t>عبور موج از مرز دو ماده 1 و 2:</a:t>
            </a:r>
          </a:p>
          <a:p>
            <a:pPr marL="0" indent="0" algn="r" rtl="1">
              <a:buNone/>
            </a:pPr>
            <a:r>
              <a:rPr lang="fa-IR" sz="2800" dirty="0" smtClean="0">
                <a:solidFill>
                  <a:srgbClr val="C00000"/>
                </a:solidFill>
                <a:cs typeface="B Koodak" pitchFamily="2" charset="-78"/>
              </a:rPr>
              <a:t>طول موج در ماده 1                  و                                   و با برخورد به مرز بخشی از انرژی موج عبور کرده و با طول موج               و                          ادامه مسیر داده و بقیه آن منعکس                               </a:t>
            </a:r>
          </a:p>
          <a:p>
            <a:pPr marL="0" indent="0" algn="r" rtl="1">
              <a:buNone/>
            </a:pPr>
            <a:r>
              <a:rPr lang="fa-IR" sz="2800" dirty="0" smtClean="0">
                <a:solidFill>
                  <a:srgbClr val="C00000"/>
                </a:solidFill>
                <a:cs typeface="B Koodak" pitchFamily="2" charset="-78"/>
              </a:rPr>
              <a:t>می شود. </a:t>
            </a:r>
            <a:r>
              <a:rPr lang="fa-IR" sz="2800" dirty="0" smtClean="0">
                <a:solidFill>
                  <a:srgbClr val="0000FF"/>
                </a:solidFill>
                <a:cs typeface="B Koodak" pitchFamily="2" charset="-78"/>
              </a:rPr>
              <a:t>برای تغییر مکانها:</a:t>
            </a:r>
            <a:r>
              <a:rPr lang="fa-IR" sz="2800" dirty="0" smtClean="0">
                <a:solidFill>
                  <a:srgbClr val="C00000"/>
                </a:solidFill>
                <a:cs typeface="B Koodak" pitchFamily="2" charset="-78"/>
              </a:rPr>
              <a:t> </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03" y="4227755"/>
            <a:ext cx="9112577" cy="2599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576846"/>
            <a:ext cx="1128712" cy="339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550300"/>
            <a:ext cx="2438400" cy="392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1008902"/>
            <a:ext cx="93345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043192"/>
            <a:ext cx="20383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4168" y="1524000"/>
            <a:ext cx="2176463" cy="300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143" y="1508760"/>
            <a:ext cx="2513657" cy="144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314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0"/>
            <a:ext cx="9144000" cy="6858000"/>
          </a:xfrm>
        </p:spPr>
        <p:txBody>
          <a:bodyPr>
            <a:normAutofit/>
          </a:bodyPr>
          <a:lstStyle/>
          <a:p>
            <a:pPr marL="0" indent="0" algn="r" rtl="1">
              <a:buNone/>
            </a:pPr>
            <a:r>
              <a:rPr lang="fa-IR" sz="2800" dirty="0" smtClean="0">
                <a:solidFill>
                  <a:srgbClr val="C00000"/>
                </a:solidFill>
                <a:cs typeface="B Koodak" pitchFamily="2" charset="-78"/>
              </a:rPr>
              <a:t>عبور موج از مرز دو ماده 1 و 2:</a:t>
            </a:r>
          </a:p>
          <a:p>
            <a:pPr marL="0" indent="0" algn="r" rtl="1">
              <a:buNone/>
            </a:pPr>
            <a:r>
              <a:rPr lang="fa-IR" sz="2800" dirty="0" smtClean="0">
                <a:solidFill>
                  <a:srgbClr val="C00000"/>
                </a:solidFill>
                <a:cs typeface="B Koodak" pitchFamily="2" charset="-78"/>
              </a:rPr>
              <a:t>و تنش با کرنش و بالاخره </a:t>
            </a:r>
          </a:p>
          <a:p>
            <a:pPr marL="0" indent="0" algn="r" rtl="1">
              <a:buNone/>
            </a:pPr>
            <a:r>
              <a:rPr lang="fa-IR" sz="2800" dirty="0" smtClean="0">
                <a:solidFill>
                  <a:srgbClr val="C00000"/>
                </a:solidFill>
                <a:cs typeface="B Koodak" pitchFamily="2" charset="-78"/>
              </a:rPr>
              <a:t>تغییرمکان :  </a:t>
            </a:r>
          </a:p>
          <a:p>
            <a:pPr marL="0" indent="0" algn="r" rtl="1">
              <a:buNone/>
            </a:pPr>
            <a:r>
              <a:rPr lang="fa-IR" sz="2800" dirty="0" smtClean="0">
                <a:solidFill>
                  <a:srgbClr val="C00000"/>
                </a:solidFill>
                <a:cs typeface="B Koodak" pitchFamily="2" charset="-78"/>
              </a:rPr>
              <a:t>و دامنه موج تنشی: </a:t>
            </a:r>
            <a:endParaRPr lang="fa-IR" sz="2800" dirty="0" smtClean="0">
              <a:solidFill>
                <a:srgbClr val="0000FF"/>
              </a:solidFill>
              <a:cs typeface="B Koodak" pitchFamily="2" charset="-78"/>
            </a:endParaRPr>
          </a:p>
          <a:p>
            <a:pPr marL="0" indent="0" algn="r" rtl="1">
              <a:buNone/>
            </a:pPr>
            <a:endParaRPr lang="fa-IR" sz="2800" dirty="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همسازی </a:t>
            </a:r>
            <a:r>
              <a:rPr lang="fa-IR" sz="2800" dirty="0" smtClean="0">
                <a:solidFill>
                  <a:srgbClr val="C00000"/>
                </a:solidFill>
                <a:cs typeface="B Koodak" pitchFamily="2" charset="-78"/>
              </a:rPr>
              <a:t>تغییرمکانها در مرز:</a:t>
            </a:r>
          </a:p>
          <a:p>
            <a:pPr marL="0" indent="0" algn="r" rtl="1">
              <a:buNone/>
            </a:pPr>
            <a:r>
              <a:rPr lang="fa-IR" sz="2800" dirty="0" smtClean="0">
                <a:solidFill>
                  <a:srgbClr val="C00000"/>
                </a:solidFill>
                <a:cs typeface="B Koodak" pitchFamily="2" charset="-78"/>
              </a:rPr>
              <a:t>و پیوستگی تنش در مرز:</a:t>
            </a: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با جایگذاری توابع تغییرمکان و تنش در دو معادله فوق:</a:t>
            </a:r>
          </a:p>
          <a:p>
            <a:pPr marL="0" indent="0" algn="r" rtl="1">
              <a:buNone/>
            </a:pPr>
            <a:r>
              <a:rPr lang="fa-IR" sz="2800" dirty="0" smtClean="0">
                <a:solidFill>
                  <a:srgbClr val="0000FF"/>
                </a:solidFill>
                <a:cs typeface="B Koodak" pitchFamily="2" charset="-78"/>
              </a:rPr>
              <a:t>و با توجه به معادله:                  نتیجه می شود:</a:t>
            </a:r>
          </a:p>
          <a:p>
            <a:pPr marL="0" indent="0" algn="r" rtl="1">
              <a:buNone/>
            </a:pPr>
            <a:r>
              <a:rPr lang="fa-IR" sz="2800" dirty="0" smtClean="0">
                <a:solidFill>
                  <a:srgbClr val="0000FF"/>
                </a:solidFill>
                <a:cs typeface="B Koodak" pitchFamily="2" charset="-78"/>
              </a:rPr>
              <a:t>این معادله بین دامنه</a:t>
            </a:r>
          </a:p>
          <a:p>
            <a:pPr marL="0" indent="0" algn="r" rtl="1">
              <a:buNone/>
            </a:pPr>
            <a:r>
              <a:rPr lang="fa-IR" sz="2800" dirty="0" smtClean="0">
                <a:solidFill>
                  <a:srgbClr val="0000FF"/>
                </a:solidFill>
                <a:cs typeface="B Koodak" pitchFamily="2" charset="-78"/>
              </a:rPr>
              <a:t>تغییرمکان و بازتاب موج ناشی از برخورد بوده و نتیجه آن بصورت زیر است:</a:t>
            </a:r>
            <a:endParaRPr lang="en-US" sz="2800" dirty="0">
              <a:solidFill>
                <a:srgbClr val="C00000"/>
              </a:solidFill>
              <a:cs typeface="B Koodak" pitchFamily="2" charset="-78"/>
            </a:endParaRPr>
          </a:p>
        </p:txBody>
      </p:sp>
      <p:pic>
        <p:nvPicPr>
          <p:cNvPr id="2356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4876800" cy="197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8715" y="1202778"/>
            <a:ext cx="1746885" cy="122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667000"/>
            <a:ext cx="3133725" cy="314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8928" y="3200401"/>
            <a:ext cx="394229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557589"/>
            <a:ext cx="1447800" cy="83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2125" y="4157378"/>
            <a:ext cx="1164907" cy="31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399" y="4648199"/>
            <a:ext cx="5838825" cy="3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5"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5791200"/>
            <a:ext cx="5166097" cy="820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86191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9372600" cy="6858000"/>
          </a:xfrm>
        </p:spPr>
        <p:txBody>
          <a:bodyPr>
            <a:normAutofit/>
          </a:bodyPr>
          <a:lstStyle/>
          <a:p>
            <a:pPr marL="0" indent="0" algn="r" rtl="1">
              <a:buNone/>
            </a:pPr>
            <a:r>
              <a:rPr lang="fa-IR" sz="2800" dirty="0" smtClean="0">
                <a:cs typeface="B Koodak" pitchFamily="2" charset="-78"/>
              </a:rPr>
              <a:t>با معلوم بودن   </a:t>
            </a:r>
            <a:r>
              <a:rPr lang="en-US" sz="2800" i="1" dirty="0" smtClean="0">
                <a:solidFill>
                  <a:srgbClr val="0000FF"/>
                </a:solidFill>
                <a:cs typeface="B Koodak" pitchFamily="2" charset="-78"/>
              </a:rPr>
              <a:t>Ai</a:t>
            </a:r>
            <a:r>
              <a:rPr lang="fa-IR" sz="2800" dirty="0" smtClean="0">
                <a:cs typeface="B Koodak" pitchFamily="2" charset="-78"/>
              </a:rPr>
              <a:t>  و </a:t>
            </a:r>
            <a:r>
              <a:rPr lang="en-US" sz="2800" i="1" dirty="0" err="1" smtClean="0">
                <a:solidFill>
                  <a:srgbClr val="0000FF"/>
                </a:solidFill>
                <a:cs typeface="B Koodak" pitchFamily="2" charset="-78"/>
              </a:rPr>
              <a:t>Ar</a:t>
            </a:r>
            <a:r>
              <a:rPr lang="fa-IR" sz="2800" dirty="0" smtClean="0">
                <a:cs typeface="B Koodak" pitchFamily="2" charset="-78"/>
              </a:rPr>
              <a:t>  می توان </a:t>
            </a:r>
            <a:r>
              <a:rPr lang="en-US" sz="2800" i="1" dirty="0" smtClean="0">
                <a:solidFill>
                  <a:srgbClr val="0000FF"/>
                </a:solidFill>
                <a:cs typeface="B Koodak" pitchFamily="2" charset="-78"/>
              </a:rPr>
              <a:t>At</a:t>
            </a:r>
            <a:r>
              <a:rPr lang="fa-IR" sz="2800" dirty="0" smtClean="0">
                <a:cs typeface="B Koodak" pitchFamily="2" charset="-78"/>
              </a:rPr>
              <a:t> را بدست آورد:</a:t>
            </a:r>
            <a:endParaRPr lang="en-US" sz="2800" dirty="0" smtClean="0">
              <a:cs typeface="B Koodak" pitchFamily="2" charset="-78"/>
            </a:endParaRPr>
          </a:p>
          <a:p>
            <a:pPr marL="0" indent="0" algn="r" rtl="1">
              <a:buNone/>
            </a:pPr>
            <a:endParaRPr lang="en-US" sz="2800" dirty="0">
              <a:cs typeface="B Koodak" pitchFamily="2" charset="-78"/>
            </a:endParaRPr>
          </a:p>
          <a:p>
            <a:pPr marL="0" indent="0" algn="r" rtl="1">
              <a:buNone/>
            </a:pPr>
            <a:r>
              <a:rPr lang="fa-IR" sz="2800" dirty="0" smtClean="0">
                <a:solidFill>
                  <a:srgbClr val="0000FF"/>
                </a:solidFill>
                <a:cs typeface="B Koodak" pitchFamily="2" charset="-78"/>
              </a:rPr>
              <a:t>لازم به ذکر است که حاصلضرب چگالی</a:t>
            </a:r>
          </a:p>
          <a:p>
            <a:pPr marL="0" indent="0" algn="r" rtl="1">
              <a:buNone/>
            </a:pPr>
            <a:r>
              <a:rPr lang="fa-IR" sz="2800" dirty="0" smtClean="0">
                <a:solidFill>
                  <a:srgbClr val="0000FF"/>
                </a:solidFill>
                <a:cs typeface="B Koodak" pitchFamily="2" charset="-78"/>
              </a:rPr>
              <a:t>در سرعت موج مقاومت ویژه ( </a:t>
            </a:r>
            <a:r>
              <a:rPr lang="en-US" sz="2000" dirty="0" smtClean="0">
                <a:solidFill>
                  <a:srgbClr val="0000FF"/>
                </a:solidFill>
                <a:cs typeface="B Koodak" pitchFamily="2" charset="-78"/>
              </a:rPr>
              <a:t>specific impedance</a:t>
            </a:r>
            <a:r>
              <a:rPr lang="fa-IR" sz="2800" dirty="0" smtClean="0">
                <a:solidFill>
                  <a:srgbClr val="0000FF"/>
                </a:solidFill>
                <a:cs typeface="B Koodak" pitchFamily="2" charset="-78"/>
              </a:rPr>
              <a:t> ) ماده را ارائه داده و دو معادله فوق جداکننده انرژی در مرز مشترک بوده و فقط بستگی به نسبت مقاومت ویژه ماده در دو طرف مرز دارد. با تعریف این نسبت بصورت:</a:t>
            </a:r>
          </a:p>
          <a:p>
            <a:pPr marL="0" indent="0" algn="r" rtl="1">
              <a:buNone/>
            </a:pPr>
            <a:r>
              <a:rPr lang="fa-IR" sz="2800" dirty="0" smtClean="0">
                <a:solidFill>
                  <a:srgbClr val="C00000"/>
                </a:solidFill>
                <a:cs typeface="B Koodak" pitchFamily="2" charset="-78"/>
              </a:rPr>
              <a:t>دامنه تغییرمکان امواج بازتاب و عبورب بصورت زیر خواهد بود: </a:t>
            </a: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بنابراین پس از تخمین اثر بخش های بازتاب</a:t>
            </a:r>
          </a:p>
          <a:p>
            <a:pPr marL="0" indent="0" algn="r" rtl="1">
              <a:buNone/>
            </a:pPr>
            <a:r>
              <a:rPr lang="fa-IR" sz="2800" dirty="0" smtClean="0">
                <a:solidFill>
                  <a:srgbClr val="0000FF"/>
                </a:solidFill>
                <a:cs typeface="B Koodak" pitchFamily="2" charset="-78"/>
              </a:rPr>
              <a:t>و انتقالی موج در اندرکنش برروی دامنه تغییر</a:t>
            </a:r>
          </a:p>
          <a:p>
            <a:pPr marL="0" indent="0" algn="r" rtl="1">
              <a:buNone/>
            </a:pPr>
            <a:r>
              <a:rPr lang="fa-IR" sz="2800" dirty="0" smtClean="0">
                <a:solidFill>
                  <a:srgbClr val="0000FF"/>
                </a:solidFill>
                <a:cs typeface="B Koodak" pitchFamily="2" charset="-78"/>
              </a:rPr>
              <a:t>مکان، دامنه تنش را می توان از معادلات کلی تنش مورد </a:t>
            </a:r>
          </a:p>
          <a:p>
            <a:pPr marL="0" indent="0" algn="r" rtl="1">
              <a:buNone/>
            </a:pPr>
            <a:r>
              <a:rPr lang="fa-IR" sz="2800" dirty="0" smtClean="0">
                <a:solidFill>
                  <a:srgbClr val="0000FF"/>
                </a:solidFill>
                <a:cs typeface="B Koodak" pitchFamily="2" charset="-78"/>
              </a:rPr>
              <a:t>بررسی قرارداده و نوشت: </a:t>
            </a:r>
            <a:endParaRPr lang="fa-IR" sz="2800" dirty="0" smtClean="0">
              <a:solidFill>
                <a:srgbClr val="C00000"/>
              </a:solidFill>
              <a:cs typeface="B Koodak" pitchFamily="2" charset="-78"/>
            </a:endParaRPr>
          </a:p>
          <a:p>
            <a:pPr marL="0" indent="0" algn="r" rtl="1">
              <a:buNone/>
            </a:pPr>
            <a:r>
              <a:rPr lang="fa-IR" sz="2800" dirty="0" smtClean="0">
                <a:solidFill>
                  <a:srgbClr val="C00000"/>
                </a:solidFill>
                <a:cs typeface="B Koodak" pitchFamily="2" charset="-78"/>
              </a:rPr>
              <a:t>با جایگزینی این معادلات در دامنه های امواج</a:t>
            </a:r>
          </a:p>
          <a:p>
            <a:pPr marL="0" indent="0" algn="r" rtl="1">
              <a:buNone/>
            </a:pPr>
            <a:r>
              <a:rPr lang="fa-IR" sz="2800" dirty="0" smtClean="0">
                <a:solidFill>
                  <a:srgbClr val="C00000"/>
                </a:solidFill>
                <a:cs typeface="B Koodak" pitchFamily="2" charset="-78"/>
              </a:rPr>
              <a:t> بازتاب و انتقالی می توان نوشت:</a:t>
            </a:r>
            <a:endParaRPr lang="en-US" sz="2800" dirty="0">
              <a:solidFill>
                <a:srgbClr val="C00000"/>
              </a:solidFill>
              <a:cs typeface="B Koodak" pitchFamily="2" charset="-78"/>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4584032"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6" y="2514600"/>
            <a:ext cx="1802039"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 y="3276600"/>
            <a:ext cx="1734853" cy="698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3346133"/>
            <a:ext cx="1678403" cy="6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026" y="4164981"/>
            <a:ext cx="1677652" cy="249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4984" y="5181600"/>
            <a:ext cx="1733385" cy="166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7219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
            <a:ext cx="9128760" cy="6873240"/>
          </a:xfrm>
        </p:spPr>
        <p:txBody>
          <a:bodyPr>
            <a:normAutofit/>
          </a:bodyPr>
          <a:lstStyle/>
          <a:p>
            <a:pPr marL="0" indent="0" algn="r" rtl="1">
              <a:buNone/>
            </a:pPr>
            <a:r>
              <a:rPr lang="fa-IR" sz="2800" dirty="0" smtClean="0">
                <a:cs typeface="B Koodak" pitchFamily="2" charset="-78"/>
              </a:rPr>
              <a:t>مثال: </a:t>
            </a:r>
            <a:r>
              <a:rPr lang="fa-IR" sz="2800" dirty="0" smtClean="0">
                <a:solidFill>
                  <a:srgbClr val="0000FF"/>
                </a:solidFill>
                <a:cs typeface="B Koodak" pitchFamily="2" charset="-78"/>
              </a:rPr>
              <a:t>یک موج برشی در یک خاک چند لایه به سمت بالا حرکت می کند. دامنه امواج بازتاب و انتقالی را برای برخورد موج با مرز دو لایه شکل محاسبه کنید.</a:t>
            </a:r>
            <a:endParaRPr lang="fa-IR" sz="2800" dirty="0" smtClean="0">
              <a:solidFill>
                <a:srgbClr val="C00000"/>
              </a:solidFill>
              <a:cs typeface="B Koodak" pitchFamily="2" charset="-78"/>
            </a:endParaRPr>
          </a:p>
          <a:p>
            <a:pPr marL="0" indent="0" algn="r" rtl="1">
              <a:buNone/>
            </a:pPr>
            <a:r>
              <a:rPr lang="fa-IR" sz="2800" dirty="0" smtClean="0">
                <a:solidFill>
                  <a:srgbClr val="C00000"/>
                </a:solidFill>
                <a:cs typeface="B Koodak" pitchFamily="2" charset="-78"/>
              </a:rPr>
              <a:t>نسبت امپدانس برای موج برشی </a:t>
            </a:r>
          </a:p>
          <a:p>
            <a:pPr marL="0" indent="0" algn="r" rtl="1">
              <a:buNone/>
            </a:pPr>
            <a:r>
              <a:rPr lang="fa-IR" sz="2800" dirty="0" smtClean="0">
                <a:solidFill>
                  <a:srgbClr val="C00000"/>
                </a:solidFill>
                <a:cs typeface="B Koodak" pitchFamily="2" charset="-78"/>
              </a:rPr>
              <a:t>بطرف بالا:</a:t>
            </a:r>
          </a:p>
          <a:p>
            <a:pPr marL="0" indent="0" algn="r" rtl="1">
              <a:buNone/>
            </a:pPr>
            <a:endParaRPr lang="fa-IR" sz="2800" dirty="0">
              <a:solidFill>
                <a:srgbClr val="C00000"/>
              </a:solidFill>
              <a:cs typeface="B Koodak" pitchFamily="2" charset="-78"/>
            </a:endParaRPr>
          </a:p>
          <a:p>
            <a:pPr marL="0" indent="0" algn="r" rtl="1">
              <a:buNone/>
            </a:pPr>
            <a:r>
              <a:rPr lang="fa-IR" sz="2800" dirty="0" smtClean="0">
                <a:solidFill>
                  <a:srgbClr val="C00000"/>
                </a:solidFill>
                <a:cs typeface="B Koodak" pitchFamily="2" charset="-78"/>
              </a:rPr>
              <a:t>دامنه موج تنشی باز تاب نیز:</a:t>
            </a:r>
          </a:p>
          <a:p>
            <a:pPr marL="0" indent="0" algn="r" rtl="1">
              <a:buNone/>
            </a:pPr>
            <a:endParaRPr lang="fa-IR" sz="2800" dirty="0">
              <a:solidFill>
                <a:srgbClr val="C00000"/>
              </a:solidFill>
              <a:cs typeface="B Koodak" pitchFamily="2" charset="-78"/>
            </a:endParaRPr>
          </a:p>
          <a:p>
            <a:pPr marL="0" indent="0" algn="r" rtl="1">
              <a:buNone/>
            </a:pPr>
            <a:r>
              <a:rPr lang="fa-IR" sz="2800" dirty="0" smtClean="0">
                <a:solidFill>
                  <a:srgbClr val="C00000"/>
                </a:solidFill>
                <a:cs typeface="B Koodak" pitchFamily="2" charset="-78"/>
              </a:rPr>
              <a:t>و برای موج انتقالی:</a:t>
            </a:r>
          </a:p>
          <a:p>
            <a:pPr marL="0" indent="0" algn="r" rtl="1">
              <a:buNone/>
            </a:pPr>
            <a:endParaRPr lang="fa-IR" sz="2800" dirty="0">
              <a:solidFill>
                <a:srgbClr val="C00000"/>
              </a:solidFill>
              <a:cs typeface="B Koodak" pitchFamily="2" charset="-78"/>
            </a:endParaRPr>
          </a:p>
          <a:p>
            <a:pPr marL="0" indent="0" algn="r" rtl="1">
              <a:buNone/>
            </a:pPr>
            <a:r>
              <a:rPr lang="fa-IR" sz="2800" dirty="0" smtClean="0">
                <a:solidFill>
                  <a:srgbClr val="C00000"/>
                </a:solidFill>
                <a:cs typeface="B Koodak" pitchFamily="2" charset="-78"/>
              </a:rPr>
              <a:t>دامنه جابجایی موج برخورد:</a:t>
            </a:r>
          </a:p>
          <a:p>
            <a:pPr marL="0" indent="0" algn="r" rtl="1">
              <a:buNone/>
            </a:pPr>
            <a:endParaRPr lang="fa-IR" sz="2800" dirty="0">
              <a:solidFill>
                <a:srgbClr val="C00000"/>
              </a:solidFill>
              <a:cs typeface="B Koodak" pitchFamily="2" charset="-78"/>
            </a:endParaRPr>
          </a:p>
          <a:p>
            <a:pPr marL="0" indent="0" algn="r" rtl="1">
              <a:buNone/>
            </a:pPr>
            <a:r>
              <a:rPr lang="fa-IR" sz="2800" dirty="0" smtClean="0">
                <a:solidFill>
                  <a:srgbClr val="C00000"/>
                </a:solidFill>
                <a:cs typeface="B Koodak" pitchFamily="2" charset="-78"/>
              </a:rPr>
              <a:t>پسوند  بیانگر زاویه فاز 90 درجه بین تنش و جابجایی است.</a:t>
            </a:r>
          </a:p>
          <a:p>
            <a:pPr marL="0" indent="0" algn="r" rtl="1">
              <a:buNone/>
            </a:pPr>
            <a:endParaRPr lang="en-US" sz="2800" dirty="0">
              <a:cs typeface="B Koodak" pitchFamily="2" charset="-78"/>
            </a:endParaRPr>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5350"/>
            <a:ext cx="3581400" cy="4053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5280" y="2201367"/>
            <a:ext cx="3657600" cy="592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2880" y="3429000"/>
            <a:ext cx="5074920" cy="505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8120" y="4419600"/>
            <a:ext cx="5059680" cy="50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472112"/>
            <a:ext cx="208189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1893" y="5472112"/>
            <a:ext cx="5999978"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 y="6385611"/>
            <a:ext cx="4130040" cy="47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95963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13520" cy="6858000"/>
          </a:xfrm>
        </p:spPr>
        <p:txBody>
          <a:bodyPr>
            <a:normAutofit/>
          </a:bodyPr>
          <a:lstStyle/>
          <a:p>
            <a:pPr marL="0" indent="0" algn="r" rtl="1">
              <a:buNone/>
            </a:pPr>
            <a:r>
              <a:rPr lang="fa-IR" sz="2800" dirty="0" smtClean="0">
                <a:cs typeface="B Koodak" pitchFamily="2" charset="-78"/>
              </a:rPr>
              <a:t>و برای موج بازتاب:</a:t>
            </a:r>
            <a:endParaRPr lang="fa-IR" sz="2800" dirty="0" smtClean="0">
              <a:solidFill>
                <a:srgbClr val="C00000"/>
              </a:solidFill>
              <a:cs typeface="B Koodak" pitchFamily="2" charset="-78"/>
            </a:endParaRPr>
          </a:p>
          <a:p>
            <a:pPr marL="0" indent="0" algn="r" rtl="1">
              <a:buNone/>
            </a:pPr>
            <a:endParaRPr lang="fa-IR" sz="2800" dirty="0">
              <a:solidFill>
                <a:srgbClr val="C00000"/>
              </a:solidFill>
              <a:cs typeface="B Koodak" pitchFamily="2" charset="-78"/>
            </a:endParaRPr>
          </a:p>
          <a:p>
            <a:pPr marL="0" indent="0" algn="r" rtl="1">
              <a:buNone/>
            </a:pPr>
            <a:r>
              <a:rPr lang="fa-IR" sz="2800" dirty="0" smtClean="0">
                <a:solidFill>
                  <a:srgbClr val="C00000"/>
                </a:solidFill>
                <a:cs typeface="B Koodak" pitchFamily="2" charset="-78"/>
              </a:rPr>
              <a:t>در این مثال موج برخوردی از مصالح با امپدانس بالاتر به مصالح با امپدانس کمتر باعث بزرگتر شدن دامنه جابجایی موج عبوری از موج برخوردی شده اما دامنه موج تنش کاهش داشته است. </a:t>
            </a:r>
            <a:endParaRPr lang="en-US" sz="2800" dirty="0">
              <a:cs typeface="B Koodak" pitchFamily="2" charset="-78"/>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 y="0"/>
            <a:ext cx="5654039" cy="64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21958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
            <a:ext cx="9296400" cy="6202363"/>
          </a:xfrm>
        </p:spPr>
        <p:txBody>
          <a:bodyPr>
            <a:normAutofit/>
          </a:bodyPr>
          <a:lstStyle/>
          <a:p>
            <a:pPr marL="0" indent="0" algn="r" rtl="1">
              <a:buNone/>
            </a:pPr>
            <a:r>
              <a:rPr lang="fa-IR" sz="2800" dirty="0" smtClean="0">
                <a:cs typeface="B Koodak" pitchFamily="2" charset="-78"/>
              </a:rPr>
              <a:t>اثر ضریب امپدانس:</a:t>
            </a:r>
          </a:p>
          <a:p>
            <a:pPr marL="0" indent="0" algn="r" rtl="1">
              <a:buNone/>
            </a:pPr>
            <a:r>
              <a:rPr lang="fa-IR" sz="2800" dirty="0" smtClean="0">
                <a:cs typeface="B Koodak" pitchFamily="2" charset="-78"/>
              </a:rPr>
              <a:t>ضریب امپدانس بر بازتاب و عبور موج حاکمیت مؤثر داشته و دامنه امواج </a:t>
            </a:r>
            <a:r>
              <a:rPr lang="fa-IR" sz="2400" dirty="0" smtClean="0">
                <a:cs typeface="B Koodak" pitchFamily="2" charset="-78"/>
              </a:rPr>
              <a:t>بدست آمده مبین این حاکمیت می باشند. </a:t>
            </a:r>
            <a:r>
              <a:rPr lang="fa-IR" sz="2400" dirty="0" smtClean="0">
                <a:solidFill>
                  <a:srgbClr val="C00000"/>
                </a:solidFill>
                <a:cs typeface="B Koodak" pitchFamily="2" charset="-78"/>
              </a:rPr>
              <a:t>ضریب امپدانس کمتر از یک (رسیدن به یک لایه نرم) به مشابهت با سرآزاد میله، بازتاب را با علامت معکوس منعکس می کند. (موج فشاری بصورت کشش منعکس می شود.)</a:t>
            </a:r>
          </a:p>
          <a:p>
            <a:pPr marL="0" indent="0" algn="r" rtl="1">
              <a:buNone/>
            </a:pPr>
            <a:r>
              <a:rPr lang="fa-IR" sz="2400" dirty="0">
                <a:solidFill>
                  <a:srgbClr val="0000FF"/>
                </a:solidFill>
                <a:cs typeface="B Koodak" pitchFamily="2" charset="-78"/>
              </a:rPr>
              <a:t>ضریب امپدانس </a:t>
            </a:r>
            <a:r>
              <a:rPr lang="fa-IR" sz="2400" dirty="0" smtClean="0">
                <a:solidFill>
                  <a:srgbClr val="0000FF"/>
                </a:solidFill>
                <a:cs typeface="B Koodak" pitchFamily="2" charset="-78"/>
              </a:rPr>
              <a:t>بیشتر </a:t>
            </a:r>
            <a:r>
              <a:rPr lang="fa-IR" sz="2400" dirty="0">
                <a:solidFill>
                  <a:srgbClr val="0000FF"/>
                </a:solidFill>
                <a:cs typeface="B Koodak" pitchFamily="2" charset="-78"/>
              </a:rPr>
              <a:t>از یک (رسیدن به یک لایه </a:t>
            </a:r>
            <a:r>
              <a:rPr lang="fa-IR" sz="2400" dirty="0" smtClean="0">
                <a:solidFill>
                  <a:srgbClr val="0000FF"/>
                </a:solidFill>
                <a:cs typeface="B Koodak" pitchFamily="2" charset="-78"/>
              </a:rPr>
              <a:t>سخت) </a:t>
            </a:r>
            <a:r>
              <a:rPr lang="fa-IR" sz="2400" dirty="0">
                <a:solidFill>
                  <a:srgbClr val="0000FF"/>
                </a:solidFill>
                <a:cs typeface="B Koodak" pitchFamily="2" charset="-78"/>
              </a:rPr>
              <a:t>به مشابهت با </a:t>
            </a:r>
            <a:r>
              <a:rPr lang="fa-IR" sz="2400" dirty="0" smtClean="0">
                <a:solidFill>
                  <a:srgbClr val="0000FF"/>
                </a:solidFill>
                <a:cs typeface="B Koodak" pitchFamily="2" charset="-78"/>
              </a:rPr>
              <a:t>سرگیردار، </a:t>
            </a:r>
            <a:r>
              <a:rPr lang="fa-IR" sz="2400" dirty="0">
                <a:solidFill>
                  <a:srgbClr val="0000FF"/>
                </a:solidFill>
                <a:cs typeface="B Koodak" pitchFamily="2" charset="-78"/>
              </a:rPr>
              <a:t>بازتاب را با </a:t>
            </a:r>
            <a:r>
              <a:rPr lang="fa-IR" sz="2400" dirty="0" smtClean="0">
                <a:solidFill>
                  <a:srgbClr val="0000FF"/>
                </a:solidFill>
                <a:cs typeface="B Koodak" pitchFamily="2" charset="-78"/>
              </a:rPr>
              <a:t>دامنه تنش کوچکتر از اول و با علامت یکسان </a:t>
            </a:r>
            <a:r>
              <a:rPr lang="fa-IR" sz="2400" dirty="0">
                <a:solidFill>
                  <a:srgbClr val="0000FF"/>
                </a:solidFill>
                <a:cs typeface="B Koodak" pitchFamily="2" charset="-78"/>
              </a:rPr>
              <a:t>منعکس می کند. (موج فشاری بصورت </a:t>
            </a:r>
            <a:r>
              <a:rPr lang="fa-IR" sz="2400" dirty="0" smtClean="0">
                <a:solidFill>
                  <a:srgbClr val="0000FF"/>
                </a:solidFill>
                <a:cs typeface="B Koodak" pitchFamily="2" charset="-78"/>
              </a:rPr>
              <a:t>فشاری </a:t>
            </a:r>
            <a:r>
              <a:rPr lang="fa-IR" sz="2400" dirty="0">
                <a:solidFill>
                  <a:srgbClr val="0000FF"/>
                </a:solidFill>
                <a:cs typeface="B Koodak" pitchFamily="2" charset="-78"/>
              </a:rPr>
              <a:t>منعکس می شود</a:t>
            </a:r>
            <a:r>
              <a:rPr lang="fa-IR" sz="2400" dirty="0" smtClean="0">
                <a:solidFill>
                  <a:srgbClr val="0000FF"/>
                </a:solidFill>
                <a:cs typeface="B Koodak" pitchFamily="2" charset="-78"/>
              </a:rPr>
              <a:t>.)</a:t>
            </a:r>
            <a:endParaRPr lang="fa-IR" sz="2400" dirty="0" smtClean="0">
              <a:solidFill>
                <a:srgbClr val="008000"/>
              </a:solidFill>
              <a:cs typeface="B Koodak" pitchFamily="2" charset="-78"/>
            </a:endParaRPr>
          </a:p>
          <a:p>
            <a:pPr marL="0" indent="0" algn="r" rtl="1">
              <a:buNone/>
            </a:pPr>
            <a:r>
              <a:rPr lang="fa-IR" sz="2400" dirty="0" smtClean="0">
                <a:solidFill>
                  <a:srgbClr val="008000"/>
                </a:solidFill>
                <a:cs typeface="B Koodak" pitchFamily="2" charset="-78"/>
              </a:rPr>
              <a:t>همچنین دامنه تغییرمکان  موج بازتاب نیز متأثر از ضریب امپدانس بوده و جدول زیر این تأثیر را نشان می دهد.</a:t>
            </a:r>
            <a:endParaRPr lang="en-US" sz="2400" dirty="0">
              <a:solidFill>
                <a:srgbClr val="0000FF"/>
              </a:solidFill>
              <a:cs typeface="B Koodak" pitchFamily="2" charset="-78"/>
            </a:endParaRPr>
          </a:p>
          <a:p>
            <a:pPr marL="0" indent="0" algn="r" rtl="1">
              <a:buNone/>
            </a:pPr>
            <a:endParaRPr lang="en-US" sz="2800" dirty="0">
              <a:cs typeface="B Koodak" pitchFamily="2" charset="-78"/>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165600"/>
            <a:ext cx="8077200" cy="269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32940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0"/>
            <a:ext cx="9144000" cy="6858000"/>
          </a:xfrm>
        </p:spPr>
        <p:txBody>
          <a:bodyPr/>
          <a:lstStyle/>
          <a:p>
            <a:pPr marL="0" indent="0" algn="r" rtl="1">
              <a:buNone/>
            </a:pPr>
            <a:r>
              <a:rPr lang="fa-IR" dirty="0" smtClean="0">
                <a:solidFill>
                  <a:srgbClr val="C00000"/>
                </a:solidFill>
                <a:cs typeface="B Koodak" pitchFamily="2" charset="-78"/>
              </a:rPr>
              <a:t>شرائط مرزی پایدار (سازگار)  (                              ):</a:t>
            </a:r>
            <a:endParaRPr lang="fa-IR" dirty="0" smtClean="0">
              <a:solidFill>
                <a:srgbClr val="008000"/>
              </a:solidFill>
              <a:cs typeface="B Koodak" pitchFamily="2" charset="-78"/>
            </a:endParaRPr>
          </a:p>
          <a:p>
            <a:pPr marL="0" indent="0" algn="r" rtl="1">
              <a:buNone/>
            </a:pPr>
            <a:r>
              <a:rPr lang="fa-IR" sz="2800" dirty="0" smtClean="0">
                <a:solidFill>
                  <a:srgbClr val="008000"/>
                </a:solidFill>
                <a:cs typeface="B Koodak" pitchFamily="2" charset="-78"/>
              </a:rPr>
              <a:t>مرزهایی هستند که تمامی امواج اعم از سطحی و حجمی را در هر زاویه برخورد و با هر فرکانسی آنها را جذب نمایند. با تعیین مؤلفه های جرمها، میرایی ها و سختی در مرز بریده شده می توان شرائط مرزی سازگار را ایجاد نمود.  </a:t>
            </a:r>
            <a:endParaRPr lang="en-US" sz="2800" dirty="0">
              <a:solidFill>
                <a:srgbClr val="C00000"/>
              </a:solidFill>
              <a:cs typeface="B Koodak" pitchFamily="2" charset="-78"/>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52400"/>
            <a:ext cx="257175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314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0"/>
            <a:ext cx="9144000" cy="6858000"/>
          </a:xfrm>
        </p:spPr>
        <p:txBody>
          <a:bodyPr/>
          <a:lstStyle/>
          <a:p>
            <a:pPr marL="0" indent="0" algn="r" rtl="1">
              <a:buNone/>
            </a:pPr>
            <a:r>
              <a:rPr lang="fa-IR" dirty="0" smtClean="0">
                <a:solidFill>
                  <a:srgbClr val="C00000"/>
                </a:solidFill>
                <a:cs typeface="B Koodak" pitchFamily="2" charset="-78"/>
              </a:rPr>
              <a:t>روش خطی معادل:</a:t>
            </a:r>
            <a:endParaRPr lang="fa-IR" dirty="0" smtClean="0">
              <a:solidFill>
                <a:srgbClr val="008000"/>
              </a:solidFill>
              <a:cs typeface="B Koodak" pitchFamily="2" charset="-78"/>
            </a:endParaRPr>
          </a:p>
          <a:p>
            <a:pPr marL="0" indent="0" algn="r" rtl="1">
              <a:buNone/>
            </a:pPr>
            <a:r>
              <a:rPr lang="fa-IR" sz="2800" dirty="0" smtClean="0">
                <a:solidFill>
                  <a:srgbClr val="0000FF"/>
                </a:solidFill>
                <a:cs typeface="B Koodak" pitchFamily="2" charset="-78"/>
              </a:rPr>
              <a:t>دراین روش حرکت ورودی با تبدیل فوریه و نوشتن معادلات حرکت برای هر مؤلفه فرکانسی (یا فرکانس های انتخاب شده) تحلیل شده و برای تعیین پاسخ کل، تجمیع آثار بدست آمده صورت می گیرد. </a:t>
            </a:r>
          </a:p>
          <a:p>
            <a:pPr marL="0" indent="0" algn="r" rtl="1">
              <a:buNone/>
            </a:pPr>
            <a:r>
              <a:rPr lang="fa-IR" sz="2800" dirty="0" smtClean="0">
                <a:solidFill>
                  <a:srgbClr val="0000FF"/>
                </a:solidFill>
                <a:cs typeface="B Koodak" pitchFamily="2" charset="-78"/>
              </a:rPr>
              <a:t>معادلات حرکت:</a:t>
            </a:r>
          </a:p>
          <a:p>
            <a:pPr marL="0" indent="0" algn="r" rtl="1">
              <a:buNone/>
            </a:pPr>
            <a:r>
              <a:rPr lang="en-US" sz="2800" dirty="0" smtClean="0">
                <a:solidFill>
                  <a:srgbClr val="C00000"/>
                </a:solidFill>
                <a:cs typeface="B Koodak" pitchFamily="2" charset="-78"/>
              </a:rPr>
              <a:t>M</a:t>
            </a:r>
            <a:r>
              <a:rPr lang="fa-IR" sz="2800" dirty="0" smtClean="0">
                <a:solidFill>
                  <a:srgbClr val="0000FF"/>
                </a:solidFill>
                <a:cs typeface="B Koodak" pitchFamily="2" charset="-78"/>
              </a:rPr>
              <a:t> ماتریس جرم و</a:t>
            </a:r>
            <a:r>
              <a:rPr lang="en-US" sz="2800" dirty="0" smtClean="0">
                <a:solidFill>
                  <a:srgbClr val="C00000"/>
                </a:solidFill>
                <a:cs typeface="B Koodak" pitchFamily="2" charset="-78"/>
              </a:rPr>
              <a:t>K*</a:t>
            </a:r>
            <a:r>
              <a:rPr lang="fa-IR" sz="2800" dirty="0" smtClean="0">
                <a:solidFill>
                  <a:srgbClr val="0000FF"/>
                </a:solidFill>
                <a:cs typeface="B Koodak" pitchFamily="2" charset="-78"/>
              </a:rPr>
              <a:t> ماتریس سختی مختلط                          و  </a:t>
            </a:r>
            <a:r>
              <a:rPr lang="en-US" sz="2800" dirty="0" smtClean="0">
                <a:solidFill>
                  <a:srgbClr val="C00000"/>
                </a:solidFill>
                <a:cs typeface="B Koodak" pitchFamily="2" charset="-78"/>
              </a:rPr>
              <a:t>u</a:t>
            </a:r>
            <a:r>
              <a:rPr lang="fa-IR" sz="2800" dirty="0" smtClean="0">
                <a:solidFill>
                  <a:srgbClr val="0000FF"/>
                </a:solidFill>
                <a:cs typeface="B Koodak" pitchFamily="2" charset="-78"/>
              </a:rPr>
              <a:t>  بردار جابجایی گرهی نسبت به بستر (مجهول) و          تاریخچه زمانی شتاب بستر است. ماتریس میرایی به هنگام با استفاده از ماتریس جرم و سختی مختلط در اثر ضریب برشی مختلط بدست آمده و برای حرکت هارمونیک بردار جابجایی نسبی بصورت زیر است:</a:t>
            </a:r>
            <a:endParaRPr lang="en-US" sz="2800" dirty="0" smtClean="0">
              <a:solidFill>
                <a:srgbClr val="C00000"/>
              </a:solidFill>
              <a:cs typeface="B Koodak" pitchFamily="2" charset="-78"/>
            </a:endParaRPr>
          </a:p>
          <a:p>
            <a:pPr marL="0" indent="0" algn="r" rtl="1">
              <a:buNone/>
            </a:pPr>
            <a:r>
              <a:rPr lang="en-US" sz="2800" dirty="0">
                <a:solidFill>
                  <a:srgbClr val="C00000"/>
                </a:solidFill>
                <a:cs typeface="B Koodak" pitchFamily="2" charset="-78"/>
              </a:rPr>
              <a:t> </a:t>
            </a:r>
            <a:r>
              <a:rPr lang="en-US" sz="2800" dirty="0" smtClean="0">
                <a:solidFill>
                  <a:srgbClr val="C00000"/>
                </a:solidFill>
                <a:cs typeface="B Koodak" pitchFamily="2" charset="-78"/>
              </a:rPr>
              <a:t>  </a:t>
            </a:r>
            <a:r>
              <a:rPr lang="fa-IR" sz="2800" dirty="0" smtClean="0">
                <a:solidFill>
                  <a:srgbClr val="C00000"/>
                </a:solidFill>
                <a:cs typeface="B Koodak" pitchFamily="2" charset="-78"/>
              </a:rPr>
              <a:t>      بردار توابع تبدیل و          تبدیل فوریه          است. با جایگذاری این معادله در معادله حرکت:</a:t>
            </a:r>
          </a:p>
          <a:p>
            <a:pPr marL="0" indent="0" algn="r" rtl="1">
              <a:buNone/>
            </a:pPr>
            <a:r>
              <a:rPr lang="fa-IR" sz="2800" dirty="0" smtClean="0">
                <a:solidFill>
                  <a:srgbClr val="C00000"/>
                </a:solidFill>
                <a:cs typeface="B Koodak" pitchFamily="2" charset="-78"/>
              </a:rPr>
              <a:t>و بردار تابع تبدیل بصورت زیر است:</a:t>
            </a:r>
            <a:endParaRPr lang="en-US" sz="2800" dirty="0">
              <a:solidFill>
                <a:srgbClr val="0000FF"/>
              </a:solidFill>
              <a:cs typeface="B Koodak" pitchFamily="2" charset="-78"/>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4724400" cy="399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557398"/>
            <a:ext cx="1924049" cy="26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6800" y="2886075"/>
            <a:ext cx="5588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285" y="4267200"/>
            <a:ext cx="295491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8675" y="4800600"/>
            <a:ext cx="695325" cy="264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4750499"/>
            <a:ext cx="6858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941" y="4750499"/>
            <a:ext cx="551508" cy="292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5"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337" y="5257800"/>
            <a:ext cx="6062663" cy="285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6"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577" y="5791200"/>
            <a:ext cx="2970847" cy="637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69080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74480" cy="6858000"/>
          </a:xfrm>
        </p:spPr>
        <p:txBody>
          <a:bodyPr>
            <a:normAutofit/>
          </a:bodyPr>
          <a:lstStyle/>
          <a:p>
            <a:pPr marL="0" indent="0" algn="r" rtl="1">
              <a:buNone/>
            </a:pPr>
            <a:r>
              <a:rPr lang="fa-IR" sz="2800" dirty="0" smtClean="0">
                <a:cs typeface="B Koodak" pitchFamily="2" charset="-78"/>
              </a:rPr>
              <a:t>عموماً در مسائل واقعی ماتریس های جرم و سختی بزرگ بوده و ارزیابی تابع تبدیل وقت براست. برای حل این مسأله می توان تنها فرکانس های متوسطهی را برای این کار انتخاب نموده و با استفاده از روش تکرار روی رفتار جزء تابع کرنش (جزء به جزء) محاسبات را خلاصه تر نمود. (</a:t>
            </a:r>
            <a:r>
              <a:rPr lang="fa-IR" sz="2000" dirty="0" smtClean="0">
                <a:cs typeface="B Koodak" pitchFamily="2" charset="-78"/>
              </a:rPr>
              <a:t>برنامه</a:t>
            </a:r>
            <a:r>
              <a:rPr lang="en-US" sz="2000" dirty="0" smtClean="0">
                <a:cs typeface="B Koodak" pitchFamily="2" charset="-78"/>
              </a:rPr>
              <a:t>FLUSH</a:t>
            </a:r>
            <a:r>
              <a:rPr lang="fa-IR" sz="2000" dirty="0" smtClean="0">
                <a:cs typeface="B Koodak" pitchFamily="2" charset="-78"/>
              </a:rPr>
              <a:t> و </a:t>
            </a:r>
            <a:r>
              <a:rPr lang="en-US" sz="2000" dirty="0" smtClean="0">
                <a:cs typeface="B Koodak" pitchFamily="2" charset="-78"/>
              </a:rPr>
              <a:t>GROUN2D</a:t>
            </a:r>
            <a:r>
              <a:rPr lang="fa-IR" sz="2800" dirty="0" smtClean="0">
                <a:cs typeface="B Koodak" pitchFamily="2" charset="-78"/>
              </a:rPr>
              <a:t>)</a:t>
            </a:r>
            <a:endParaRPr lang="en-US" sz="2800" dirty="0">
              <a:cs typeface="B Koodak" pitchFamily="2" charset="-78"/>
            </a:endParaRPr>
          </a:p>
        </p:txBody>
      </p:sp>
    </p:spTree>
    <p:extLst>
      <p:ext uri="{BB962C8B-B14F-4D97-AF65-F5344CB8AC3E}">
        <p14:creationId xmlns:p14="http://schemas.microsoft.com/office/powerpoint/2010/main" val="619256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8" y="914400"/>
            <a:ext cx="9171180" cy="604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65105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ضرائب پاسخ ساختگاه</a:t>
            </a:r>
            <a:endParaRPr lang="en-US" dirty="0">
              <a:cs typeface="B Koodak" pitchFamily="2" charset="-78"/>
            </a:endParaRPr>
          </a:p>
        </p:txBody>
      </p:sp>
      <p:sp>
        <p:nvSpPr>
          <p:cNvPr id="3" name="Content Placeholder 2"/>
          <p:cNvSpPr>
            <a:spLocks noGrp="1"/>
          </p:cNvSpPr>
          <p:nvPr>
            <p:ph idx="1"/>
          </p:nvPr>
        </p:nvSpPr>
        <p:spPr>
          <a:xfrm>
            <a:off x="0" y="685800"/>
            <a:ext cx="9144000" cy="6172200"/>
          </a:xfrm>
        </p:spPr>
        <p:txBody>
          <a:bodyPr>
            <a:normAutofit fontScale="47500" lnSpcReduction="20000"/>
          </a:bodyPr>
          <a:lstStyle/>
          <a:p>
            <a:pPr marL="0" indent="0" algn="r" rtl="1">
              <a:buNone/>
            </a:pPr>
            <a:r>
              <a:rPr lang="fa-IR" sz="7400" dirty="0" smtClean="0">
                <a:solidFill>
                  <a:srgbClr val="C00000"/>
                </a:solidFill>
                <a:cs typeface="B Koodak" pitchFamily="2" charset="-78"/>
              </a:rPr>
              <a:t>اساس طرح</a:t>
            </a:r>
          </a:p>
          <a:p>
            <a:pPr marL="0" indent="0" algn="r" rtl="1">
              <a:buNone/>
            </a:pPr>
            <a:r>
              <a:rPr lang="fa-IR" sz="7400" dirty="0" smtClean="0">
                <a:solidFill>
                  <a:srgbClr val="C00000"/>
                </a:solidFill>
                <a:cs typeface="B Koodak" pitchFamily="2" charset="-78"/>
              </a:rPr>
              <a:t>محدودیت های طراحی لرزه ای مبتنی بر مشخصات حرکت زمین بوده که شامل شتاب، فرکانس و طول ارتعاش زمین در تحریک زمین می باشد. </a:t>
            </a:r>
            <a:endParaRPr lang="fa-IR" sz="7400" dirty="0" smtClean="0">
              <a:solidFill>
                <a:srgbClr val="7030A0"/>
              </a:solidFill>
              <a:cs typeface="B Koodak" pitchFamily="2" charset="-78"/>
            </a:endParaRPr>
          </a:p>
          <a:p>
            <a:pPr marL="0" indent="0" algn="r" rtl="1">
              <a:buNone/>
            </a:pPr>
            <a:r>
              <a:rPr lang="fa-IR" sz="7400" dirty="0" smtClean="0">
                <a:solidFill>
                  <a:srgbClr val="7030A0"/>
                </a:solidFill>
                <a:cs typeface="B Koodak" pitchFamily="2" charset="-78"/>
              </a:rPr>
              <a:t>شتاب حداکثر (</a:t>
            </a:r>
            <a:r>
              <a:rPr lang="en-US" sz="5900" i="1" dirty="0"/>
              <a:t>Peak horizontal acceleration </a:t>
            </a:r>
            <a:r>
              <a:rPr lang="en-US" sz="5900" dirty="0"/>
              <a:t>(PGHA</a:t>
            </a:r>
            <a:r>
              <a:rPr lang="en-US" sz="8000" dirty="0"/>
              <a:t>)</a:t>
            </a:r>
            <a:r>
              <a:rPr lang="fa-IR" sz="7400" dirty="0" smtClean="0">
                <a:solidFill>
                  <a:srgbClr val="7030A0"/>
                </a:solidFill>
                <a:cs typeface="B Koodak" pitchFamily="2" charset="-78"/>
              </a:rPr>
              <a:t>) وابسته به نیروهای جانبی زلزله برسازه بوده که تقریباً برابر نصف شتاب متوسط افقی و نزدیک به مقدار زاویه عمق شیب گسل و قدری بیشتر از آنست. </a:t>
            </a:r>
          </a:p>
          <a:p>
            <a:pPr marL="0" indent="0" algn="r" rtl="1">
              <a:buNone/>
            </a:pPr>
            <a:r>
              <a:rPr lang="fa-IR" sz="7400" dirty="0" smtClean="0">
                <a:solidFill>
                  <a:srgbClr val="7030A0"/>
                </a:solidFill>
                <a:cs typeface="B Koodak" pitchFamily="2" charset="-78"/>
              </a:rPr>
              <a:t>برای نمونه در برداشت های طولی، عرضی و سایر جهات (</a:t>
            </a:r>
            <a:r>
              <a:rPr lang="en-US" sz="5100" dirty="0">
                <a:solidFill>
                  <a:srgbClr val="C00000"/>
                </a:solidFill>
              </a:rPr>
              <a:t>Managua (1972), </a:t>
            </a:r>
            <a:r>
              <a:rPr lang="fa-IR" sz="7400" dirty="0" smtClean="0">
                <a:solidFill>
                  <a:srgbClr val="7030A0"/>
                </a:solidFill>
                <a:cs typeface="B Koodak" pitchFamily="2" charset="-78"/>
              </a:rPr>
              <a:t>) در نزدیکی مرکز زلزله با شتاب های (</a:t>
            </a:r>
            <a:r>
              <a:rPr lang="en-US" sz="5400" dirty="0"/>
              <a:t>α</a:t>
            </a:r>
            <a:r>
              <a:rPr lang="en-US" sz="5400" baseline="-25000" dirty="0"/>
              <a:t>h</a:t>
            </a:r>
            <a:r>
              <a:rPr lang="en-US" sz="5400" dirty="0"/>
              <a:t>(peak)0.35 </a:t>
            </a:r>
            <a:r>
              <a:rPr lang="en-US" sz="5400" i="1" dirty="0"/>
              <a:t>g </a:t>
            </a:r>
            <a:r>
              <a:rPr lang="fa-IR" sz="5400" dirty="0" smtClean="0"/>
              <a:t>و</a:t>
            </a:r>
            <a:r>
              <a:rPr lang="en-US" sz="5400" dirty="0" smtClean="0"/>
              <a:t> </a:t>
            </a:r>
            <a:r>
              <a:rPr lang="en-US" sz="5400" dirty="0"/>
              <a:t>α</a:t>
            </a:r>
            <a:r>
              <a:rPr lang="en-US" sz="5400" baseline="-25000" dirty="0"/>
              <a:t>v</a:t>
            </a:r>
            <a:r>
              <a:rPr lang="en-US" sz="5400" dirty="0"/>
              <a:t>(peak)0.28 </a:t>
            </a:r>
            <a:r>
              <a:rPr lang="en-US" sz="5400" i="1" dirty="0"/>
              <a:t>g</a:t>
            </a:r>
            <a:r>
              <a:rPr lang="en-US" sz="5400" dirty="0"/>
              <a:t>.</a:t>
            </a:r>
            <a:r>
              <a:rPr lang="fa-IR" sz="7400" dirty="0" smtClean="0">
                <a:solidFill>
                  <a:srgbClr val="7030A0"/>
                </a:solidFill>
                <a:cs typeface="B Koodak" pitchFamily="2" charset="-78"/>
              </a:rPr>
              <a:t>) بوده است.</a:t>
            </a:r>
          </a:p>
          <a:p>
            <a:pPr marL="0" indent="0" algn="r" rtl="1">
              <a:buNone/>
            </a:pPr>
            <a:endParaRPr lang="fa-IR" sz="7400" dirty="0" smtClean="0">
              <a:solidFill>
                <a:srgbClr val="C00000"/>
              </a:solidFill>
              <a:cs typeface="B Koodak" pitchFamily="2" charset="-78"/>
            </a:endParaRPr>
          </a:p>
        </p:txBody>
      </p:sp>
    </p:spTree>
    <p:extLst>
      <p:ext uri="{BB962C8B-B14F-4D97-AF65-F5344CB8AC3E}">
        <p14:creationId xmlns:p14="http://schemas.microsoft.com/office/powerpoint/2010/main" val="29911665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معرفی بیشتر</a:t>
            </a:r>
            <a:endParaRPr lang="en-US" dirty="0">
              <a:cs typeface="B Koodak" pitchFamily="2" charset="-78"/>
            </a:endParaRPr>
          </a:p>
        </p:txBody>
      </p:sp>
      <p:sp>
        <p:nvSpPr>
          <p:cNvPr id="3" name="Content Placeholder 2"/>
          <p:cNvSpPr>
            <a:spLocks noGrp="1"/>
          </p:cNvSpPr>
          <p:nvPr>
            <p:ph idx="1"/>
          </p:nvPr>
        </p:nvSpPr>
        <p:spPr>
          <a:xfrm>
            <a:off x="0" y="685800"/>
            <a:ext cx="8880071" cy="6172200"/>
          </a:xfrm>
        </p:spPr>
        <p:txBody>
          <a:bodyPr/>
          <a:lstStyle/>
          <a:p>
            <a:pPr marL="0" indent="0" algn="r" rtl="1">
              <a:buNone/>
            </a:pPr>
            <a:r>
              <a:rPr lang="fa-IR" sz="2800" dirty="0" smtClean="0">
                <a:solidFill>
                  <a:srgbClr val="C00000"/>
                </a:solidFill>
                <a:cs typeface="B Koodak" pitchFamily="2" charset="-78"/>
              </a:rPr>
              <a:t>خطر پذیری یا ریسک لرزه ای زلزله عبارتست از  معرفی شدید ترین حالت زلزله محتمل در طبیعت منطقه در دامنه خطر پذیری که در طراحی مورد استفاده قرار می گیرد. </a:t>
            </a:r>
            <a:endParaRPr lang="fa-IR" sz="2800" dirty="0" smtClean="0">
              <a:solidFill>
                <a:srgbClr val="7030A0"/>
              </a:solidFill>
              <a:cs typeface="B Koodak" pitchFamily="2" charset="-78"/>
            </a:endParaRPr>
          </a:p>
          <a:p>
            <a:pPr marL="0" indent="0" algn="r" rtl="1">
              <a:buNone/>
            </a:pPr>
            <a:r>
              <a:rPr lang="fa-IR" sz="2800" dirty="0" smtClean="0">
                <a:solidFill>
                  <a:srgbClr val="7030A0"/>
                </a:solidFill>
                <a:cs typeface="B Koodak" pitchFamily="2" charset="-78"/>
              </a:rPr>
              <a:t>این خطر پذیری درکنار تغییر شکل پذیری گسل های فعال در منطقه در مورد پایداری شیبها، پایداری سازه ها و بستر آنها و سازه های جنبی لازم به منظورنمودن است. </a:t>
            </a:r>
            <a:r>
              <a:rPr lang="fa-IR" sz="2800" dirty="0" smtClean="0">
                <a:solidFill>
                  <a:srgbClr val="C00000"/>
                </a:solidFill>
                <a:cs typeface="B Koodak" pitchFamily="2" charset="-78"/>
              </a:rPr>
              <a:t> </a:t>
            </a:r>
            <a:endParaRPr lang="fa-IR" sz="2800" dirty="0" smtClean="0">
              <a:solidFill>
                <a:schemeClr val="accent6">
                  <a:lumMod val="50000"/>
                </a:schemeClr>
              </a:solidFill>
              <a:cs typeface="B Koodak" pitchFamily="2" charset="-78"/>
            </a:endParaRPr>
          </a:p>
          <a:p>
            <a:pPr marL="0" indent="0" algn="r" rtl="1">
              <a:buNone/>
            </a:pPr>
            <a:r>
              <a:rPr lang="fa-IR" dirty="0" smtClean="0">
                <a:solidFill>
                  <a:schemeClr val="accent6">
                    <a:lumMod val="50000"/>
                  </a:schemeClr>
                </a:solidFill>
                <a:cs typeface="B Koodak" pitchFamily="2" charset="-78"/>
              </a:rPr>
              <a:t>شاخص ها برای ارزیابی خطر پذیری بصورت زیر می باشند:</a:t>
            </a:r>
          </a:p>
          <a:p>
            <a:pPr marL="0" indent="0" algn="r" rtl="1">
              <a:buNone/>
            </a:pPr>
            <a:r>
              <a:rPr lang="fa-IR" dirty="0" smtClean="0">
                <a:solidFill>
                  <a:schemeClr val="accent6">
                    <a:lumMod val="50000"/>
                  </a:schemeClr>
                </a:solidFill>
                <a:cs typeface="B Koodak" pitchFamily="2" charset="-78"/>
              </a:rPr>
              <a:t>1- نرخ وقوع زلزله براساس تاریخچه محلی (</a:t>
            </a:r>
            <a:r>
              <a:rPr lang="el-GR" dirty="0" smtClean="0">
                <a:solidFill>
                  <a:schemeClr val="accent6">
                    <a:lumMod val="50000"/>
                  </a:schemeClr>
                </a:solidFill>
                <a:cs typeface="B Koodak" pitchFamily="2" charset="-78"/>
              </a:rPr>
              <a:t>λ</a:t>
            </a:r>
            <a:r>
              <a:rPr lang="fa-IR" dirty="0" smtClean="0">
                <a:solidFill>
                  <a:schemeClr val="accent6">
                    <a:lumMod val="50000"/>
                  </a:schemeClr>
                </a:solidFill>
                <a:cs typeface="B Koodak" pitchFamily="2" charset="-78"/>
              </a:rPr>
              <a:t>)</a:t>
            </a:r>
          </a:p>
          <a:p>
            <a:pPr marL="0" indent="0" algn="r" rtl="1">
              <a:buNone/>
            </a:pPr>
            <a:r>
              <a:rPr lang="fa-IR" dirty="0" smtClean="0">
                <a:solidFill>
                  <a:schemeClr val="accent6">
                    <a:lumMod val="50000"/>
                  </a:schemeClr>
                </a:solidFill>
                <a:cs typeface="B Koodak" pitchFamily="2" charset="-78"/>
              </a:rPr>
              <a:t>2- فراسنج        شیب نمودار تغییرات بزرگی زلزله در مقیاس ریشتر برحسب فرکانس</a:t>
            </a:r>
          </a:p>
          <a:p>
            <a:pPr marL="0" indent="0" algn="r" rtl="1">
              <a:buNone/>
            </a:pPr>
            <a:r>
              <a:rPr lang="fa-IR" dirty="0" smtClean="0">
                <a:solidFill>
                  <a:schemeClr val="accent6">
                    <a:lumMod val="50000"/>
                  </a:schemeClr>
                </a:solidFill>
                <a:cs typeface="B Koodak" pitchFamily="2" charset="-78"/>
              </a:rPr>
              <a:t>3- حداکثر بزرگای زلزله محتمل و عمق آن</a:t>
            </a:r>
          </a:p>
          <a:p>
            <a:pPr marL="0" indent="0" algn="r" rtl="1">
              <a:buNone/>
            </a:pPr>
            <a:r>
              <a:rPr lang="fa-IR" dirty="0" smtClean="0">
                <a:solidFill>
                  <a:schemeClr val="accent6">
                    <a:lumMod val="50000"/>
                  </a:schemeClr>
                </a:solidFill>
                <a:cs typeface="B Koodak" pitchFamily="2" charset="-78"/>
              </a:rPr>
              <a:t>4- زمان تناوب بازگشت بزرگای حراکثر در پریودهای مختلف </a:t>
            </a:r>
            <a:endParaRPr lang="en-US" dirty="0">
              <a:solidFill>
                <a:srgbClr val="C00000"/>
              </a:solidFill>
              <a:cs typeface="B Koodak" pitchFamily="2" charset="-78"/>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228384252"/>
              </p:ext>
            </p:extLst>
          </p:nvPr>
        </p:nvGraphicFramePr>
        <p:xfrm>
          <a:off x="6705600" y="4724400"/>
          <a:ext cx="521607" cy="317500"/>
        </p:xfrm>
        <a:graphic>
          <a:graphicData uri="http://schemas.openxmlformats.org/presentationml/2006/ole">
            <mc:AlternateContent xmlns:mc="http://schemas.openxmlformats.org/markup-compatibility/2006">
              <mc:Choice xmlns:v="urn:schemas-microsoft-com:vml" Requires="v">
                <p:oleObj spid="_x0000_s1070" name="Equation" r:id="rId3" imgW="291960" imgH="177480" progId="Equation.3">
                  <p:embed/>
                </p:oleObj>
              </mc:Choice>
              <mc:Fallback>
                <p:oleObj name="Equation" r:id="rId3" imgW="291960" imgH="177480" progId="Equation.3">
                  <p:embed/>
                  <p:pic>
                    <p:nvPicPr>
                      <p:cNvPr id="0" name=""/>
                      <p:cNvPicPr/>
                      <p:nvPr/>
                    </p:nvPicPr>
                    <p:blipFill>
                      <a:blip r:embed="rId4"/>
                      <a:stretch>
                        <a:fillRect/>
                      </a:stretch>
                    </p:blipFill>
                    <p:spPr>
                      <a:xfrm>
                        <a:off x="6705600" y="4724400"/>
                        <a:ext cx="521607" cy="317500"/>
                      </a:xfrm>
                      <a:prstGeom prst="rect">
                        <a:avLst/>
                      </a:prstGeom>
                    </p:spPr>
                  </p:pic>
                </p:oleObj>
              </mc:Fallback>
            </mc:AlternateContent>
          </a:graphicData>
        </a:graphic>
      </p:graphicFrame>
    </p:spTree>
    <p:extLst>
      <p:ext uri="{BB962C8B-B14F-4D97-AF65-F5344CB8AC3E}">
        <p14:creationId xmlns:p14="http://schemas.microsoft.com/office/powerpoint/2010/main" val="30715278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4156"/>
            <a:ext cx="9132916" cy="6853844"/>
          </a:xfrm>
        </p:spPr>
        <p:txBody>
          <a:bodyPr/>
          <a:lstStyle/>
          <a:p>
            <a:pPr marL="0" indent="0" algn="r" rtl="1">
              <a:buNone/>
            </a:pPr>
            <a:r>
              <a:rPr lang="fa-IR" dirty="0" smtClean="0">
                <a:solidFill>
                  <a:srgbClr val="C00000"/>
                </a:solidFill>
                <a:cs typeface="B Koodak" pitchFamily="2" charset="-78"/>
              </a:rPr>
              <a:t>پس از برازش و پردازش آماری صحیح و کامل اطلاعات جمع آوری شده </a:t>
            </a:r>
            <a:r>
              <a:rPr lang="fa-IR" dirty="0" smtClean="0">
                <a:solidFill>
                  <a:srgbClr val="0070C0"/>
                </a:solidFill>
                <a:cs typeface="B Koodak" pitchFamily="2" charset="-78"/>
              </a:rPr>
              <a:t>تا شعاع تعریف شده (200 کیلومتر) </a:t>
            </a:r>
            <a:r>
              <a:rPr lang="fa-IR" dirty="0" smtClean="0">
                <a:solidFill>
                  <a:srgbClr val="C00000"/>
                </a:solidFill>
                <a:cs typeface="B Koodak" pitchFamily="2" charset="-78"/>
              </a:rPr>
              <a:t>بر اساس نظریه پویسون می توان درجهت تحلیل خطرپذیری کار را ادامه داد.  </a:t>
            </a:r>
            <a:endParaRPr lang="en-US" dirty="0">
              <a:solidFill>
                <a:srgbClr val="C00000"/>
              </a:solidFill>
              <a:cs typeface="B Koodak" pitchFamily="2" charset="-78"/>
            </a:endParaRPr>
          </a:p>
        </p:txBody>
      </p:sp>
    </p:spTree>
    <p:extLst>
      <p:ext uri="{BB962C8B-B14F-4D97-AF65-F5344CB8AC3E}">
        <p14:creationId xmlns:p14="http://schemas.microsoft.com/office/powerpoint/2010/main" val="30715278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650471" y="685800"/>
            <a:ext cx="8229600" cy="4525963"/>
          </a:xfrm>
        </p:spPr>
        <p:txBody>
          <a:bodyPr/>
          <a:lstStyle/>
          <a:p>
            <a:pPr algn="r" rtl="1"/>
            <a:r>
              <a:rPr lang="fa-IR" dirty="0" smtClean="0">
                <a:solidFill>
                  <a:srgbClr val="C00000"/>
                </a:solidFill>
                <a:cs typeface="B Koodak" pitchFamily="2" charset="-78"/>
              </a:rPr>
              <a:t>.</a:t>
            </a:r>
            <a:endParaRPr lang="en-US" dirty="0">
              <a:solidFill>
                <a:srgbClr val="C00000"/>
              </a:solidFill>
              <a:cs typeface="B Koodak" pitchFamily="2" charset="-7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 y="2000250"/>
            <a:ext cx="73533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pPr rtl="1"/>
            <a:r>
              <a:rPr lang="fa-IR" dirty="0" smtClean="0">
                <a:cs typeface="B Koodak" pitchFamily="2" charset="-78"/>
              </a:rPr>
              <a:t>نمونه شرائط محلی ساختگاه</a:t>
            </a:r>
            <a:endParaRPr lang="en-US" dirty="0">
              <a:cs typeface="B Koodak" pitchFamily="2" charset="-78"/>
            </a:endParaRPr>
          </a:p>
        </p:txBody>
      </p:sp>
      <p:sp>
        <p:nvSpPr>
          <p:cNvPr id="3" name="Content Placeholder 2"/>
          <p:cNvSpPr>
            <a:spLocks noGrp="1"/>
          </p:cNvSpPr>
          <p:nvPr>
            <p:ph idx="1"/>
          </p:nvPr>
        </p:nvSpPr>
        <p:spPr>
          <a:xfrm>
            <a:off x="0" y="685800"/>
            <a:ext cx="9143999" cy="4525963"/>
          </a:xfrm>
        </p:spPr>
        <p:txBody>
          <a:bodyPr>
            <a:normAutofit/>
          </a:bodyPr>
          <a:lstStyle/>
          <a:p>
            <a:pPr marL="0" indent="0" algn="r" rtl="1">
              <a:buNone/>
            </a:pPr>
            <a:r>
              <a:rPr lang="fa-IR" sz="2800" dirty="0" smtClean="0">
                <a:solidFill>
                  <a:srgbClr val="C00000"/>
                </a:solidFill>
                <a:cs typeface="B Koodak" pitchFamily="2" charset="-78"/>
              </a:rPr>
              <a:t>عموماً شرائط محلی ساختگاه بر محتوای فرکانسی حرکات سطح زمین و در نتیجه بر طیف پاسخ تأثیر گذار است. در این مورد طیف های پاسخ حرکات زمین در ساختگاههای مستقر بر 4 نوع زمین بصورت ساختگاههای سنگی، خاک سخت (با عمق کمتر از 60 متر)، ساختگاه عمیق از خاک غیرچسبنده (با عمق بیش از 75 متر) و ساختگاه از رس نرم تا متوسط ارائه شده است:</a:t>
            </a:r>
            <a:endParaRPr lang="fa-IR" sz="2800" dirty="0" smtClean="0">
              <a:solidFill>
                <a:srgbClr val="7030A0"/>
              </a:solidFill>
              <a:cs typeface="B Koodak" pitchFamily="2" charset="-78"/>
            </a:endParaRPr>
          </a:p>
          <a:p>
            <a:pPr marL="0" indent="0" algn="r" rtl="1">
              <a:buNone/>
            </a:pPr>
            <a:r>
              <a:rPr lang="fa-IR" sz="2800" baseline="-25000" dirty="0" smtClean="0">
                <a:solidFill>
                  <a:srgbClr val="7030A0"/>
                </a:solidFill>
                <a:cs typeface="B Koodak" pitchFamily="2" charset="-78"/>
              </a:rPr>
              <a:t>برای پریودهای بیش ار 0/5 ثانیه</a:t>
            </a:r>
          </a:p>
          <a:p>
            <a:pPr marL="0" indent="0" algn="r" rtl="1">
              <a:buNone/>
            </a:pPr>
            <a:r>
              <a:rPr lang="fa-IR" sz="2800" baseline="-25000" dirty="0" smtClean="0">
                <a:solidFill>
                  <a:srgbClr val="7030A0"/>
                </a:solidFill>
                <a:cs typeface="B Koodak" pitchFamily="2" charset="-78"/>
              </a:rPr>
              <a:t>تشدید طیفی در ساختگاه خاکی </a:t>
            </a:r>
          </a:p>
          <a:p>
            <a:pPr marL="0" indent="0" algn="r" rtl="1">
              <a:buNone/>
            </a:pPr>
            <a:r>
              <a:rPr lang="fa-IR" sz="2800" baseline="-25000" dirty="0" smtClean="0">
                <a:solidFill>
                  <a:srgbClr val="7030A0"/>
                </a:solidFill>
                <a:cs typeface="B Koodak" pitchFamily="2" charset="-78"/>
              </a:rPr>
              <a:t>بیشتراز سنگی است. در پریودهای</a:t>
            </a:r>
            <a:r>
              <a:rPr lang="fa-IR" sz="2800" dirty="0" smtClean="0">
                <a:solidFill>
                  <a:srgbClr val="7030A0"/>
                </a:solidFill>
                <a:cs typeface="B Koodak" pitchFamily="2" charset="-78"/>
              </a:rPr>
              <a:t> </a:t>
            </a:r>
          </a:p>
          <a:p>
            <a:pPr marL="0" indent="0" algn="r" rtl="1">
              <a:buNone/>
            </a:pPr>
            <a:r>
              <a:rPr lang="fa-IR" sz="2800" baseline="-25000" dirty="0" smtClean="0">
                <a:solidFill>
                  <a:srgbClr val="7030A0"/>
                </a:solidFill>
                <a:cs typeface="B Koodak" pitchFamily="2" charset="-78"/>
              </a:rPr>
              <a:t>طولانی تر تشدید طیفی با کاهش</a:t>
            </a:r>
          </a:p>
          <a:p>
            <a:pPr marL="0" indent="0" algn="r" rtl="1">
              <a:buNone/>
            </a:pPr>
            <a:r>
              <a:rPr lang="fa-IR" sz="2800" baseline="-25000" dirty="0" smtClean="0">
                <a:solidFill>
                  <a:srgbClr val="7030A0"/>
                </a:solidFill>
                <a:cs typeface="B Koodak" pitchFamily="2" charset="-78"/>
              </a:rPr>
              <a:t> سختی پرفیل زیر سطحی افزایش</a:t>
            </a:r>
          </a:p>
          <a:p>
            <a:pPr marL="0" indent="0" algn="r" rtl="1">
              <a:buNone/>
            </a:pPr>
            <a:r>
              <a:rPr lang="fa-IR" sz="2800" baseline="-25000" dirty="0" smtClean="0">
                <a:solidFill>
                  <a:srgbClr val="7030A0"/>
                </a:solidFill>
                <a:cs typeface="B Koodak" pitchFamily="2" charset="-78"/>
              </a:rPr>
              <a:t>دارد. </a:t>
            </a:r>
            <a:endParaRPr lang="fa-IR" sz="2800" baseline="-25000" dirty="0" smtClean="0">
              <a:solidFill>
                <a:srgbClr val="C00000"/>
              </a:solidFill>
              <a:cs typeface="B Koodak" pitchFamily="2" charset="-78"/>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2847975"/>
            <a:ext cx="6397872"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980633"/>
            <a:ext cx="1752600" cy="283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تأثیر توپووگرافی و هندسه حوزه بر ساختگاه</a:t>
            </a:r>
            <a:endParaRPr lang="en-US" dirty="0">
              <a:cs typeface="B Koodak" pitchFamily="2" charset="-78"/>
            </a:endParaRPr>
          </a:p>
        </p:txBody>
      </p:sp>
      <p:sp>
        <p:nvSpPr>
          <p:cNvPr id="3" name="Content Placeholder 2"/>
          <p:cNvSpPr>
            <a:spLocks noGrp="1"/>
          </p:cNvSpPr>
          <p:nvPr>
            <p:ph idx="1"/>
          </p:nvPr>
        </p:nvSpPr>
        <p:spPr>
          <a:xfrm>
            <a:off x="0" y="533400"/>
            <a:ext cx="9121833" cy="6324600"/>
          </a:xfrm>
        </p:spPr>
        <p:txBody>
          <a:bodyPr>
            <a:normAutofit/>
          </a:bodyPr>
          <a:lstStyle/>
          <a:p>
            <a:pPr marL="0" indent="0" algn="r" rtl="1">
              <a:buNone/>
            </a:pPr>
            <a:r>
              <a:rPr lang="fa-IR" sz="2800" dirty="0" smtClean="0">
                <a:solidFill>
                  <a:srgbClr val="C00000"/>
                </a:solidFill>
                <a:cs typeface="B Koodak" pitchFamily="2" charset="-78"/>
              </a:rPr>
              <a:t>توپوگرافی ناهموار مانند کوه و دره و هندسه حوزه آبروفتی بر شتابهای حداکثر و پاسخ دینامیکی تأثیر قابل توجه دارد. یک گوه مثلثی نامحدود در معرض انتشار قائم موج </a:t>
            </a:r>
            <a:r>
              <a:rPr lang="en-US" sz="2800" i="1" dirty="0" smtClean="0">
                <a:solidFill>
                  <a:srgbClr val="C00000"/>
                </a:solidFill>
                <a:cs typeface="B Koodak" pitchFamily="2" charset="-78"/>
              </a:rPr>
              <a:t>SH</a:t>
            </a:r>
            <a:r>
              <a:rPr lang="fa-IR" sz="2800" dirty="0" smtClean="0">
                <a:solidFill>
                  <a:srgbClr val="C00000"/>
                </a:solidFill>
                <a:cs typeface="B Koodak" pitchFamily="2" charset="-78"/>
              </a:rPr>
              <a:t>  به موازات محور موجب تشدید حرکت نوک با ضریب          شده که    زاویه رأس گوه است (شکل </a:t>
            </a:r>
            <a:r>
              <a:rPr lang="en-US" sz="2800" dirty="0" smtClean="0">
                <a:solidFill>
                  <a:srgbClr val="C00000"/>
                </a:solidFill>
                <a:cs typeface="B Koodak" pitchFamily="2" charset="-78"/>
              </a:rPr>
              <a:t>(a</a:t>
            </a:r>
            <a:r>
              <a:rPr lang="fa-IR" sz="2800" dirty="0" smtClean="0">
                <a:solidFill>
                  <a:srgbClr val="C00000"/>
                </a:solidFill>
                <a:cs typeface="B Koodak" pitchFamily="2" charset="-78"/>
              </a:rPr>
              <a:t>.</a:t>
            </a:r>
            <a:endParaRPr lang="fa-IR" sz="2800" dirty="0" smtClean="0">
              <a:solidFill>
                <a:srgbClr val="00FFFF"/>
              </a:solidFill>
              <a:cs typeface="B Koodak" pitchFamily="2" charset="-78"/>
            </a:endParaRPr>
          </a:p>
          <a:p>
            <a:pPr marL="0" indent="0" algn="r" rtl="1">
              <a:buNone/>
            </a:pPr>
            <a:r>
              <a:rPr lang="fa-IR" sz="2800" dirty="0" smtClean="0">
                <a:solidFill>
                  <a:srgbClr val="0000FF"/>
                </a:solidFill>
                <a:cs typeface="B Koodak" pitchFamily="2" charset="-78"/>
              </a:rPr>
              <a:t>درشکل </a:t>
            </a:r>
            <a:r>
              <a:rPr lang="en-US" sz="2800" dirty="0" smtClean="0">
                <a:solidFill>
                  <a:srgbClr val="0000FF"/>
                </a:solidFill>
                <a:cs typeface="B Koodak" pitchFamily="2" charset="-78"/>
              </a:rPr>
              <a:t>(b</a:t>
            </a:r>
            <a:r>
              <a:rPr lang="fa-IR" sz="2800" dirty="0" smtClean="0">
                <a:solidFill>
                  <a:srgbClr val="0000FF"/>
                </a:solidFill>
                <a:cs typeface="B Koodak" pitchFamily="2" charset="-78"/>
              </a:rPr>
              <a:t> اثر تپه و ماهورباعث افزایش 2/5 برابری شتاب حداکثر در</a:t>
            </a:r>
          </a:p>
          <a:p>
            <a:pPr marL="0" indent="0" algn="r" rtl="1">
              <a:buNone/>
            </a:pPr>
            <a:r>
              <a:rPr lang="fa-IR" sz="2800" dirty="0" smtClean="0">
                <a:solidFill>
                  <a:srgbClr val="0000FF"/>
                </a:solidFill>
                <a:cs typeface="B Koodak" pitchFamily="2" charset="-78"/>
              </a:rPr>
              <a:t>نوک تپه شده است. </a:t>
            </a:r>
            <a:endParaRPr lang="en-US" sz="2800" dirty="0">
              <a:solidFill>
                <a:srgbClr val="0000FF"/>
              </a:solidFill>
              <a:cs typeface="B Koodak" pitchFamily="2" charset="-78"/>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1905000"/>
            <a:ext cx="594633"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1034" y="1904999"/>
            <a:ext cx="213599"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429854"/>
            <a:ext cx="9144001" cy="340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066800"/>
          </a:xfrm>
        </p:spPr>
        <p:txBody>
          <a:bodyPr>
            <a:noAutofit/>
          </a:bodyPr>
          <a:lstStyle/>
          <a:p>
            <a:pPr algn="r" rtl="1"/>
            <a:r>
              <a:rPr lang="fa-IR" sz="3200" dirty="0" smtClean="0">
                <a:cs typeface="B Koodak" pitchFamily="2" charset="-78"/>
              </a:rPr>
              <a:t>تأثیر حوزه های آبرفتی </a:t>
            </a:r>
            <a:br>
              <a:rPr lang="fa-IR" sz="3200" dirty="0" smtClean="0">
                <a:cs typeface="B Koodak" pitchFamily="2" charset="-78"/>
              </a:rPr>
            </a:br>
            <a:r>
              <a:rPr lang="fa-IR" sz="3200" dirty="0" smtClean="0">
                <a:cs typeface="B Koodak" pitchFamily="2" charset="-78"/>
              </a:rPr>
              <a:t>بر ساختگاه:</a:t>
            </a:r>
            <a:endParaRPr lang="en-US" sz="3200" dirty="0">
              <a:cs typeface="B Koodak" pitchFamily="2" charset="-78"/>
            </a:endParaRPr>
          </a:p>
        </p:txBody>
      </p:sp>
      <p:sp>
        <p:nvSpPr>
          <p:cNvPr id="3" name="Content Placeholder 2"/>
          <p:cNvSpPr>
            <a:spLocks noGrp="1"/>
          </p:cNvSpPr>
          <p:nvPr>
            <p:ph idx="1"/>
          </p:nvPr>
        </p:nvSpPr>
        <p:spPr>
          <a:xfrm>
            <a:off x="5257800" y="1066800"/>
            <a:ext cx="3864033" cy="5791200"/>
          </a:xfrm>
        </p:spPr>
        <p:txBody>
          <a:bodyPr>
            <a:normAutofit/>
          </a:bodyPr>
          <a:lstStyle/>
          <a:p>
            <a:pPr marL="0" indent="0" algn="r" rtl="1">
              <a:buNone/>
            </a:pPr>
            <a:r>
              <a:rPr lang="fa-IR" sz="2800" dirty="0" smtClean="0">
                <a:solidFill>
                  <a:srgbClr val="C00000"/>
                </a:solidFill>
                <a:cs typeface="B Koodak" pitchFamily="2" charset="-78"/>
              </a:rPr>
              <a:t>حوزه های آبرفتی در بستر شهر ها باعث حبس شدن امواج حجمی شده که با ترکیب با امواج برشی، ایجاد امواج سطحی نموده که با سطح انرژی حرکتی خود موجبات لرزش شدیدتر و طولانی تری را ایجاد می نماید. </a:t>
            </a:r>
            <a:endParaRPr lang="fa-IR" sz="2800" dirty="0" smtClean="0">
              <a:solidFill>
                <a:srgbClr val="7030A0"/>
              </a:solidFill>
              <a:cs typeface="B Koodak" pitchFamily="2" charset="-78"/>
            </a:endParaRPr>
          </a:p>
          <a:p>
            <a:pPr marL="0" indent="0" algn="r" rtl="1">
              <a:buNone/>
            </a:pPr>
            <a:r>
              <a:rPr lang="fa-IR" sz="2800" dirty="0" smtClean="0">
                <a:solidFill>
                  <a:srgbClr val="7030A0"/>
                </a:solidFill>
                <a:cs typeface="B Koodak" pitchFamily="2" charset="-78"/>
              </a:rPr>
              <a:t>مقایسه ضرائب تشدید برای </a:t>
            </a:r>
          </a:p>
          <a:p>
            <a:pPr marL="0" indent="0" algn="r" rtl="1">
              <a:buNone/>
            </a:pPr>
            <a:r>
              <a:rPr lang="fa-IR" sz="2800" dirty="0" smtClean="0">
                <a:solidFill>
                  <a:srgbClr val="7030A0"/>
                </a:solidFill>
                <a:cs typeface="B Koodak" pitchFamily="2" charset="-78"/>
              </a:rPr>
              <a:t>تحلیل های 1 و 2 بعدی برای </a:t>
            </a:r>
          </a:p>
          <a:p>
            <a:pPr marL="0" indent="0" algn="r" rtl="1">
              <a:buNone/>
            </a:pPr>
            <a:r>
              <a:rPr lang="en-US" sz="2800" dirty="0" smtClean="0">
                <a:solidFill>
                  <a:srgbClr val="7030A0"/>
                </a:solidFill>
                <a:cs typeface="B Koodak" pitchFamily="2" charset="-78"/>
              </a:rPr>
              <a:t>(a</a:t>
            </a:r>
            <a:r>
              <a:rPr lang="fa-IR" sz="2800" dirty="0" smtClean="0">
                <a:solidFill>
                  <a:srgbClr val="7030A0"/>
                </a:solidFill>
                <a:cs typeface="B Koodak" pitchFamily="2" charset="-78"/>
              </a:rPr>
              <a:t> </a:t>
            </a:r>
            <a:r>
              <a:rPr lang="fa-IR" sz="2600" dirty="0" smtClean="0">
                <a:solidFill>
                  <a:srgbClr val="7030A0"/>
                </a:solidFill>
                <a:cs typeface="B Koodak" pitchFamily="2" charset="-78"/>
              </a:rPr>
              <a:t>حوزه رسوب مسطح و کم عمق</a:t>
            </a:r>
          </a:p>
          <a:p>
            <a:pPr marL="0" indent="0" algn="r" rtl="1">
              <a:buNone/>
            </a:pPr>
            <a:r>
              <a:rPr lang="en-US" sz="2600" dirty="0" smtClean="0">
                <a:solidFill>
                  <a:srgbClr val="7030A0"/>
                </a:solidFill>
                <a:cs typeface="B Koodak" pitchFamily="2" charset="-78"/>
              </a:rPr>
              <a:t>(b</a:t>
            </a:r>
            <a:r>
              <a:rPr lang="fa-IR" sz="2600" dirty="0" smtClean="0">
                <a:solidFill>
                  <a:srgbClr val="7030A0"/>
                </a:solidFill>
                <a:cs typeface="B Koodak" pitchFamily="2" charset="-78"/>
              </a:rPr>
              <a:t> حوزه رسوب عمیق</a:t>
            </a:r>
            <a:endParaRPr lang="en-US" sz="2600" dirty="0">
              <a:solidFill>
                <a:srgbClr val="0000FF"/>
              </a:solidFill>
              <a:cs typeface="B Koodak" pitchFamily="2" charset="-78"/>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57800" cy="6888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40977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487362"/>
          </a:xfrm>
        </p:spPr>
        <p:txBody>
          <a:bodyPr>
            <a:normAutofit fontScale="90000"/>
          </a:bodyPr>
          <a:lstStyle/>
          <a:p>
            <a:pPr algn="r" rtl="1"/>
            <a:r>
              <a:rPr lang="fa-IR" dirty="0" smtClean="0">
                <a:cs typeface="B Koodak" pitchFamily="2" charset="-78"/>
              </a:rPr>
              <a:t>ارزیابی آثار:</a:t>
            </a:r>
            <a:endParaRPr lang="en-US" dirty="0">
              <a:cs typeface="B Koodak" pitchFamily="2" charset="-78"/>
            </a:endParaRPr>
          </a:p>
        </p:txBody>
      </p:sp>
      <p:sp>
        <p:nvSpPr>
          <p:cNvPr id="3" name="Content Placeholder 2"/>
          <p:cNvSpPr>
            <a:spLocks noGrp="1"/>
          </p:cNvSpPr>
          <p:nvPr>
            <p:ph idx="1"/>
          </p:nvPr>
        </p:nvSpPr>
        <p:spPr>
          <a:xfrm>
            <a:off x="2771" y="-24938"/>
            <a:ext cx="9144000" cy="6324600"/>
          </a:xfrm>
        </p:spPr>
        <p:txBody>
          <a:bodyPr>
            <a:normAutofit/>
          </a:bodyPr>
          <a:lstStyle/>
          <a:p>
            <a:pPr marL="0" indent="0" algn="r" rtl="1">
              <a:buNone/>
            </a:pPr>
            <a:r>
              <a:rPr lang="fa-IR" sz="2800" dirty="0" smtClean="0">
                <a:solidFill>
                  <a:srgbClr val="C00000"/>
                </a:solidFill>
                <a:cs typeface="B Koodak" pitchFamily="2" charset="-78"/>
              </a:rPr>
              <a:t>                             ارزیابی آثار توپوگرافی و بی نظمی های زیر سطحی نیازمند الگو سازی و برخورداری از جزئیات فراوانی می باشد. برخی از این آثار در جدول زیر آمده است.</a:t>
            </a:r>
            <a:endParaRPr lang="en-US" sz="2800" dirty="0">
              <a:solidFill>
                <a:srgbClr val="C00000"/>
              </a:solidFill>
              <a:cs typeface="B Koodak" pitchFamily="2" charset="-78"/>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1" y="1409700"/>
            <a:ext cx="9226311"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650471" y="685800"/>
            <a:ext cx="8229600" cy="4525963"/>
          </a:xfrm>
        </p:spPr>
        <p:txBody>
          <a:bodyPr/>
          <a:lstStyle/>
          <a:p>
            <a:pPr algn="r" rtl="1"/>
            <a:r>
              <a:rPr lang="fa-IR" dirty="0" smtClean="0">
                <a:solidFill>
                  <a:srgbClr val="C00000"/>
                </a:solidFill>
                <a:cs typeface="B Koodak" pitchFamily="2" charset="-78"/>
              </a:rPr>
              <a:t>.</a:t>
            </a:r>
            <a:endParaRPr lang="en-US" dirty="0">
              <a:solidFill>
                <a:srgbClr val="C00000"/>
              </a:solidFill>
              <a:cs typeface="B Koodak" pitchFamily="2" charset="-78"/>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1" y="0"/>
            <a:ext cx="9201949"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فراسنج های طراحی:</a:t>
            </a:r>
            <a:endParaRPr lang="en-US" dirty="0">
              <a:cs typeface="B Koodak" pitchFamily="2" charset="-78"/>
            </a:endParaRPr>
          </a:p>
        </p:txBody>
      </p:sp>
      <p:sp>
        <p:nvSpPr>
          <p:cNvPr id="3" name="Content Placeholder 2"/>
          <p:cNvSpPr>
            <a:spLocks noGrp="1"/>
          </p:cNvSpPr>
          <p:nvPr>
            <p:ph idx="1"/>
          </p:nvPr>
        </p:nvSpPr>
        <p:spPr>
          <a:xfrm>
            <a:off x="0" y="685800"/>
            <a:ext cx="8880071" cy="6172200"/>
          </a:xfrm>
        </p:spPr>
        <p:txBody>
          <a:bodyPr/>
          <a:lstStyle/>
          <a:p>
            <a:pPr algn="r" rtl="1"/>
            <a:r>
              <a:rPr lang="fa-IR" dirty="0" smtClean="0">
                <a:solidFill>
                  <a:srgbClr val="C00000"/>
                </a:solidFill>
                <a:cs typeface="B Koodak" pitchFamily="2" charset="-78"/>
              </a:rPr>
              <a:t>زلزله های طراحی</a:t>
            </a:r>
            <a:endParaRPr lang="fa-IR" sz="2800" dirty="0" smtClean="0">
              <a:solidFill>
                <a:srgbClr val="7030A0"/>
              </a:solidFill>
              <a:cs typeface="B Koodak" pitchFamily="2" charset="-78"/>
            </a:endParaRPr>
          </a:p>
          <a:p>
            <a:pPr marL="0" indent="0" algn="r" rtl="1">
              <a:buNone/>
            </a:pPr>
            <a:r>
              <a:rPr lang="fa-IR" sz="2400" dirty="0" smtClean="0">
                <a:solidFill>
                  <a:srgbClr val="7030A0"/>
                </a:solidFill>
                <a:cs typeface="B Koodak" pitchFamily="2" charset="-78"/>
              </a:rPr>
              <a:t>فراسنج ها و تاریخچه لرزه طرح براساس زلزله طرح تعیین می شوند. </a:t>
            </a:r>
          </a:p>
          <a:p>
            <a:pPr marL="0" indent="0" algn="r" rtl="1">
              <a:buNone/>
            </a:pPr>
            <a:r>
              <a:rPr lang="en-US" sz="2400" dirty="0" smtClean="0">
                <a:solidFill>
                  <a:srgbClr val="7030A0"/>
                </a:solidFill>
                <a:cs typeface="B Koodak" pitchFamily="2" charset="-78"/>
              </a:rPr>
              <a:t>MCE</a:t>
            </a:r>
            <a:r>
              <a:rPr lang="fa-IR" sz="2400" dirty="0" smtClean="0">
                <a:solidFill>
                  <a:srgbClr val="7030A0"/>
                </a:solidFill>
                <a:cs typeface="B Koodak" pitchFamily="2" charset="-78"/>
              </a:rPr>
              <a:t>    بزرگترین زلزله که بصورت منطقی انتظار وقوع آن می رود.</a:t>
            </a:r>
          </a:p>
          <a:p>
            <a:pPr marL="0" indent="0" algn="r" rtl="1">
              <a:buNone/>
            </a:pPr>
            <a:r>
              <a:rPr lang="fa-IR" sz="2400" dirty="0">
                <a:solidFill>
                  <a:srgbClr val="7030A0"/>
                </a:solidFill>
                <a:cs typeface="B Koodak" pitchFamily="2" charset="-78"/>
              </a:rPr>
              <a:t> </a:t>
            </a:r>
            <a:r>
              <a:rPr lang="fa-IR" sz="2400" dirty="0" smtClean="0">
                <a:solidFill>
                  <a:srgbClr val="7030A0"/>
                </a:solidFill>
                <a:cs typeface="B Koodak" pitchFamily="2" charset="-78"/>
              </a:rPr>
              <a:t>   </a:t>
            </a:r>
            <a:r>
              <a:rPr lang="en-US" sz="2400" dirty="0" smtClean="0">
                <a:solidFill>
                  <a:srgbClr val="7030A0"/>
                </a:solidFill>
                <a:cs typeface="B Koodak" pitchFamily="2" charset="-78"/>
              </a:rPr>
              <a:t>SSE Safe-</a:t>
            </a:r>
            <a:r>
              <a:rPr lang="en-US" sz="2400" dirty="0" err="1" smtClean="0">
                <a:solidFill>
                  <a:srgbClr val="7030A0"/>
                </a:solidFill>
                <a:cs typeface="B Koodak" pitchFamily="2" charset="-78"/>
              </a:rPr>
              <a:t>Shotdown</a:t>
            </a:r>
            <a:r>
              <a:rPr lang="fa-IR" sz="2400" dirty="0" smtClean="0">
                <a:solidFill>
                  <a:srgbClr val="7030A0"/>
                </a:solidFill>
                <a:cs typeface="B Koodak" pitchFamily="2" charset="-78"/>
              </a:rPr>
              <a:t>  زلزله ایمن برای طراحی نیروگاههای هسته ای بکار می رود.</a:t>
            </a:r>
            <a:endParaRPr lang="en-US" sz="2400" dirty="0" smtClean="0">
              <a:solidFill>
                <a:srgbClr val="7030A0"/>
              </a:solidFill>
              <a:cs typeface="B Koodak" pitchFamily="2" charset="-78"/>
            </a:endParaRPr>
          </a:p>
          <a:p>
            <a:pPr marL="0" indent="0" algn="r" rtl="1">
              <a:buNone/>
            </a:pPr>
            <a:r>
              <a:rPr lang="en-US" sz="2400" dirty="0">
                <a:solidFill>
                  <a:srgbClr val="7030A0"/>
                </a:solidFill>
                <a:cs typeface="B Koodak" pitchFamily="2" charset="-78"/>
              </a:rPr>
              <a:t> </a:t>
            </a:r>
            <a:r>
              <a:rPr lang="en-US" sz="2400" dirty="0" smtClean="0">
                <a:solidFill>
                  <a:srgbClr val="7030A0"/>
                </a:solidFill>
                <a:cs typeface="B Koodak" pitchFamily="2" charset="-78"/>
              </a:rPr>
              <a:t>   OBE</a:t>
            </a:r>
            <a:r>
              <a:rPr lang="fa-IR" sz="2400" dirty="0" smtClean="0">
                <a:solidFill>
                  <a:srgbClr val="7030A0"/>
                </a:solidFill>
                <a:cs typeface="B Koodak" pitchFamily="2" charset="-78"/>
              </a:rPr>
              <a:t>زلزله ای که در طول عمر سازه محتمل است. (شتاب حداکثرنصف </a:t>
            </a:r>
            <a:r>
              <a:rPr lang="en-US" sz="2400" dirty="0" smtClean="0">
                <a:solidFill>
                  <a:srgbClr val="7030A0"/>
                </a:solidFill>
                <a:cs typeface="B Koodak" pitchFamily="2" charset="-78"/>
              </a:rPr>
              <a:t>SSE</a:t>
            </a:r>
            <a:r>
              <a:rPr lang="fa-IR" sz="2400" dirty="0" smtClean="0">
                <a:solidFill>
                  <a:srgbClr val="7030A0"/>
                </a:solidFill>
                <a:cs typeface="B Koodak" pitchFamily="2" charset="-78"/>
              </a:rPr>
              <a:t>)</a:t>
            </a:r>
            <a:endParaRPr lang="fa-IR" sz="2400" dirty="0" smtClean="0">
              <a:solidFill>
                <a:srgbClr val="C00000"/>
              </a:solidFill>
              <a:cs typeface="B Koodak" pitchFamily="2" charset="-78"/>
            </a:endParaRPr>
          </a:p>
          <a:p>
            <a:pPr algn="r" rtl="1"/>
            <a:r>
              <a:rPr lang="fa-IR" dirty="0" smtClean="0">
                <a:solidFill>
                  <a:srgbClr val="C00000"/>
                </a:solidFill>
                <a:cs typeface="B Koodak" pitchFamily="2" charset="-78"/>
              </a:rPr>
              <a:t>طیف های طراحی</a:t>
            </a:r>
          </a:p>
          <a:p>
            <a:pPr marL="0" indent="0" algn="r" rtl="1">
              <a:buNone/>
            </a:pPr>
            <a:r>
              <a:rPr lang="fa-IR" sz="2400" dirty="0" smtClean="0">
                <a:solidFill>
                  <a:srgbClr val="7030A0"/>
                </a:solidFill>
                <a:cs typeface="B Koodak" pitchFamily="2" charset="-78"/>
              </a:rPr>
              <a:t>طیفهای طراحی بارگذاری های هموار شده زلزله برای تحلیل دینامیکی سازه ها بوده و از پوش طیف های پاسخ حرکات چندگانه بدست آمده و دارای عدم قطعیت می باشند. </a:t>
            </a:r>
          </a:p>
          <a:p>
            <a:pPr marL="0" indent="0" algn="r" rtl="1">
              <a:buNone/>
            </a:pPr>
            <a:r>
              <a:rPr lang="fa-IR" sz="2400" dirty="0" smtClean="0">
                <a:solidFill>
                  <a:srgbClr val="7030A0"/>
                </a:solidFill>
                <a:cs typeface="B Koodak" pitchFamily="2" charset="-78"/>
              </a:rPr>
              <a:t>نمونه ضرائب تشدید برای طیق طراحی:</a:t>
            </a:r>
            <a:endParaRPr lang="en-US" sz="2400" dirty="0">
              <a:solidFill>
                <a:srgbClr val="7030A0"/>
              </a:solidFill>
              <a:cs typeface="B Koodak" pitchFamily="2" charset="-78"/>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8784"/>
            <a:ext cx="4486275"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6725070" cy="6838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70265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مثال</a:t>
            </a:r>
            <a:endParaRPr lang="en-US" dirty="0">
              <a:cs typeface="B Koodak" pitchFamily="2" charset="-78"/>
            </a:endParaRPr>
          </a:p>
        </p:txBody>
      </p:sp>
      <p:sp>
        <p:nvSpPr>
          <p:cNvPr id="3" name="Content Placeholder 2"/>
          <p:cNvSpPr>
            <a:spLocks noGrp="1"/>
          </p:cNvSpPr>
          <p:nvPr>
            <p:ph idx="1"/>
          </p:nvPr>
        </p:nvSpPr>
        <p:spPr>
          <a:xfrm>
            <a:off x="0" y="685800"/>
            <a:ext cx="8880071" cy="6172200"/>
          </a:xfrm>
        </p:spPr>
        <p:txBody>
          <a:bodyPr>
            <a:normAutofit/>
          </a:bodyPr>
          <a:lstStyle/>
          <a:p>
            <a:pPr marL="0" indent="0" algn="r" rtl="1">
              <a:buNone/>
            </a:pPr>
            <a:r>
              <a:rPr lang="fa-IR" sz="2800" dirty="0" smtClean="0">
                <a:solidFill>
                  <a:srgbClr val="C00000"/>
                </a:solidFill>
                <a:cs typeface="B Koodak" pitchFamily="2" charset="-78"/>
              </a:rPr>
              <a:t>یک طیف طراحی نیومارک-هال را برای 5% میرایی و شتاب حداکثر زمین 0/25 بدست آورید. </a:t>
            </a:r>
            <a:endParaRPr lang="fa-IR" sz="2800" dirty="0" smtClean="0">
              <a:solidFill>
                <a:srgbClr val="7030A0"/>
              </a:solidFill>
              <a:cs typeface="B Koodak" pitchFamily="2" charset="-78"/>
            </a:endParaRPr>
          </a:p>
          <a:p>
            <a:pPr marL="0" indent="0" algn="r" rtl="1">
              <a:buNone/>
            </a:pPr>
            <a:r>
              <a:rPr lang="fa-IR" sz="2800" dirty="0" smtClean="0">
                <a:solidFill>
                  <a:srgbClr val="7030A0"/>
                </a:solidFill>
                <a:cs typeface="B Koodak" pitchFamily="2" charset="-78"/>
              </a:rPr>
              <a:t>برای 5% میرایی، ضریب شتاب، سرعت و جابجایی (جدول قبلی ) به ترتیب 2/6 و 1/9 و 1/4 می باشند پس مقادیر حداکثر طیقی بصورت زیر است:</a:t>
            </a:r>
          </a:p>
          <a:p>
            <a:pPr marL="0" indent="0" algn="r" rtl="1">
              <a:buNone/>
            </a:pPr>
            <a:r>
              <a:rPr lang="fa-IR" sz="2800" dirty="0" smtClean="0">
                <a:solidFill>
                  <a:srgbClr val="7030A0"/>
                </a:solidFill>
                <a:cs typeface="B Koodak" pitchFamily="2" charset="-78"/>
              </a:rPr>
              <a:t>شتاب طیفی:</a:t>
            </a:r>
          </a:p>
          <a:p>
            <a:pPr marL="0" indent="0" algn="r" rtl="1">
              <a:buNone/>
            </a:pPr>
            <a:r>
              <a:rPr lang="fa-IR" sz="2800" dirty="0" smtClean="0">
                <a:solidFill>
                  <a:srgbClr val="7030A0"/>
                </a:solidFill>
                <a:cs typeface="B Koodak" pitchFamily="2" charset="-78"/>
              </a:rPr>
              <a:t>سرعت طیفی:</a:t>
            </a:r>
          </a:p>
          <a:p>
            <a:pPr marL="0" indent="0" algn="r" rtl="1">
              <a:buNone/>
            </a:pPr>
            <a:r>
              <a:rPr lang="fa-IR" sz="2800" dirty="0" smtClean="0">
                <a:solidFill>
                  <a:srgbClr val="7030A0"/>
                </a:solidFill>
                <a:cs typeface="B Koodak" pitchFamily="2" charset="-78"/>
              </a:rPr>
              <a:t>جابجایی طیفی:</a:t>
            </a:r>
          </a:p>
          <a:p>
            <a:pPr marL="0" indent="0" algn="r" rtl="1">
              <a:buNone/>
            </a:pPr>
            <a:endParaRPr lang="fa-IR" sz="2800" dirty="0">
              <a:solidFill>
                <a:srgbClr val="7030A0"/>
              </a:solidFill>
              <a:cs typeface="B Koodak" pitchFamily="2" charset="-78"/>
            </a:endParaRPr>
          </a:p>
          <a:p>
            <a:pPr marL="0" indent="0" algn="r" rtl="1">
              <a:buNone/>
            </a:pPr>
            <a:r>
              <a:rPr lang="fa-IR" sz="2800" dirty="0" smtClean="0">
                <a:solidFill>
                  <a:srgbClr val="7030A0"/>
                </a:solidFill>
                <a:cs typeface="B Koodak" pitchFamily="2" charset="-78"/>
              </a:rPr>
              <a:t>ترسیم طیف طراحی بر روی نمودار سه محوره تصویر بعدی ارائه شده است. </a:t>
            </a:r>
            <a:endParaRPr lang="en-US" sz="2800" dirty="0">
              <a:solidFill>
                <a:srgbClr val="008000"/>
              </a:solidFill>
              <a:cs typeface="B Koodak" pitchFamily="2" charset="-78"/>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2590800"/>
            <a:ext cx="612759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885825" y="685800"/>
            <a:ext cx="8229600" cy="4525963"/>
          </a:xfrm>
        </p:spPr>
        <p:txBody>
          <a:bodyPr>
            <a:normAutofit/>
          </a:bodyPr>
          <a:lstStyle/>
          <a:p>
            <a:pPr marL="0" indent="0" algn="r" rtl="1">
              <a:buNone/>
            </a:pPr>
            <a:r>
              <a:rPr lang="fa-IR" sz="2800" dirty="0" smtClean="0">
                <a:solidFill>
                  <a:srgbClr val="C00000"/>
                </a:solidFill>
                <a:cs typeface="B Koodak" pitchFamily="2" charset="-78"/>
              </a:rPr>
              <a:t>نمودار3 محوره</a:t>
            </a:r>
          </a:p>
          <a:p>
            <a:pPr marL="0" indent="0" algn="r" rtl="1">
              <a:buNone/>
            </a:pPr>
            <a:r>
              <a:rPr lang="fa-IR" sz="2800" dirty="0" smtClean="0">
                <a:solidFill>
                  <a:srgbClr val="C00000"/>
                </a:solidFill>
                <a:cs typeface="B Koodak" pitchFamily="2" charset="-78"/>
              </a:rPr>
              <a:t>شتاب، سرعت و</a:t>
            </a:r>
          </a:p>
          <a:p>
            <a:pPr marL="0" indent="0" algn="r" rtl="1">
              <a:buNone/>
            </a:pPr>
            <a:r>
              <a:rPr lang="fa-IR" sz="2800" dirty="0" smtClean="0">
                <a:solidFill>
                  <a:srgbClr val="C00000"/>
                </a:solidFill>
                <a:cs typeface="B Koodak" pitchFamily="2" charset="-78"/>
              </a:rPr>
              <a:t>جابجایی </a:t>
            </a:r>
            <a:endParaRPr lang="en-US" sz="2800" dirty="0">
              <a:solidFill>
                <a:srgbClr val="C00000"/>
              </a:solidFill>
              <a:cs typeface="B Koodak" pitchFamily="2" charset="-78"/>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22" y="59579"/>
            <a:ext cx="7126778" cy="6808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تدوین فراسنج های طراحی</a:t>
            </a:r>
            <a:endParaRPr lang="en-US" dirty="0">
              <a:cs typeface="B Koodak" pitchFamily="2" charset="-78"/>
            </a:endParaRPr>
          </a:p>
        </p:txBody>
      </p:sp>
      <p:sp>
        <p:nvSpPr>
          <p:cNvPr id="3" name="Content Placeholder 2"/>
          <p:cNvSpPr>
            <a:spLocks noGrp="1"/>
          </p:cNvSpPr>
          <p:nvPr>
            <p:ph idx="1"/>
          </p:nvPr>
        </p:nvSpPr>
        <p:spPr>
          <a:xfrm>
            <a:off x="0" y="609600"/>
            <a:ext cx="9144000" cy="4525963"/>
          </a:xfrm>
        </p:spPr>
        <p:txBody>
          <a:bodyPr>
            <a:normAutofit/>
          </a:bodyPr>
          <a:lstStyle/>
          <a:p>
            <a:pPr marL="0" indent="0" algn="r" rtl="1">
              <a:buNone/>
            </a:pPr>
            <a:r>
              <a:rPr lang="fa-IR" sz="2800" dirty="0" smtClean="0">
                <a:solidFill>
                  <a:srgbClr val="C00000"/>
                </a:solidFill>
                <a:cs typeface="B Koodak" pitchFamily="2" charset="-78"/>
              </a:rPr>
              <a:t>ویژگی های حرکت زمین در یک ساختگاه با فاصله از منبع زلزله تابع لرزه خیزی و شرائط مسیرموج و اثرات محلی ساختگاه است. برای انتخاب دو روش زیر موجود است:</a:t>
            </a:r>
            <a:endParaRPr lang="fa-IR" sz="2800" dirty="0" smtClean="0">
              <a:solidFill>
                <a:srgbClr val="008000"/>
              </a:solidFill>
              <a:cs typeface="B Koodak" pitchFamily="2" charset="-78"/>
            </a:endParaRPr>
          </a:p>
          <a:p>
            <a:pPr marL="0" indent="0" algn="r" rtl="1">
              <a:buNone/>
            </a:pPr>
            <a:r>
              <a:rPr lang="fa-IR" sz="2800" dirty="0" smtClean="0">
                <a:solidFill>
                  <a:srgbClr val="008000"/>
                </a:solidFill>
                <a:cs typeface="B Koodak" pitchFamily="2" charset="-78"/>
              </a:rPr>
              <a:t>1- تحلیل ساختگاه ویژه</a:t>
            </a: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تدوین حرکات زمین یک ساختگاه بر اساس تحلیل خطر و پاسخ زمین است. تحلیل خطر قطعی و یا احتمالی که به شرائط ویژه ای مانند تراز اجتماعی، اقتصادی و سیاسی و..... بستگی دارد. </a:t>
            </a:r>
            <a:endParaRPr lang="fa-IR" sz="2800" dirty="0" smtClean="0">
              <a:solidFill>
                <a:srgbClr val="008000"/>
              </a:solidFill>
              <a:cs typeface="B Koodak" pitchFamily="2" charset="-78"/>
            </a:endParaRPr>
          </a:p>
          <a:p>
            <a:pPr marL="0" indent="0" algn="r" rtl="1">
              <a:buNone/>
            </a:pPr>
            <a:r>
              <a:rPr lang="fa-IR" sz="2800" dirty="0" smtClean="0">
                <a:solidFill>
                  <a:srgbClr val="008000"/>
                </a:solidFill>
                <a:cs typeface="B Koodak" pitchFamily="2" charset="-78"/>
              </a:rPr>
              <a:t>2- بهره گیری از توصیه های آئین نامه ای و استاندارد ها</a:t>
            </a:r>
            <a:endParaRPr lang="en-US" sz="2800" dirty="0">
              <a:solidFill>
                <a:srgbClr val="C00000"/>
              </a:solidFill>
              <a:cs typeface="B Koodak" pitchFamily="2" charset="-78"/>
            </a:endParaRPr>
          </a:p>
        </p:txBody>
      </p:sp>
    </p:spTree>
    <p:extLst>
      <p:ext uri="{BB962C8B-B14F-4D97-AF65-F5344CB8AC3E}">
        <p14:creationId xmlns:p14="http://schemas.microsoft.com/office/powerpoint/2010/main" val="30715278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pPr algn="r" rtl="1"/>
            <a:r>
              <a:rPr lang="fa-IR" dirty="0">
                <a:solidFill>
                  <a:srgbClr val="008000"/>
                </a:solidFill>
                <a:cs typeface="B Koodak" pitchFamily="2" charset="-78"/>
              </a:rPr>
              <a:t>1- تحلیل ساختگاه </a:t>
            </a:r>
            <a:r>
              <a:rPr lang="fa-IR" dirty="0" smtClean="0">
                <a:solidFill>
                  <a:srgbClr val="008000"/>
                </a:solidFill>
                <a:cs typeface="B Koodak" pitchFamily="2" charset="-78"/>
              </a:rPr>
              <a:t>ویژه</a:t>
            </a:r>
            <a:endParaRPr lang="en-US" dirty="0">
              <a:cs typeface="B Koodak" pitchFamily="2" charset="-78"/>
            </a:endParaRPr>
          </a:p>
        </p:txBody>
      </p:sp>
      <p:sp>
        <p:nvSpPr>
          <p:cNvPr id="3" name="Content Placeholder 2"/>
          <p:cNvSpPr>
            <a:spLocks noGrp="1"/>
          </p:cNvSpPr>
          <p:nvPr>
            <p:ph idx="1"/>
          </p:nvPr>
        </p:nvSpPr>
        <p:spPr>
          <a:xfrm>
            <a:off x="263929" y="609600"/>
            <a:ext cx="8880071" cy="6248400"/>
          </a:xfrm>
        </p:spPr>
        <p:txBody>
          <a:bodyPr>
            <a:normAutofit/>
          </a:bodyPr>
          <a:lstStyle/>
          <a:p>
            <a:pPr marL="0" indent="0" algn="r" rtl="1">
              <a:buNone/>
            </a:pPr>
            <a:r>
              <a:rPr lang="fa-IR" sz="2400" dirty="0" smtClean="0">
                <a:solidFill>
                  <a:srgbClr val="C00000"/>
                </a:solidFill>
                <a:cs typeface="B Koodak" pitchFamily="2" charset="-78"/>
              </a:rPr>
              <a:t>برای تحلیل خطر زلزله و تعیین فراسنج های یک حرکت زمین در سطح (نقطه  </a:t>
            </a:r>
            <a:r>
              <a:rPr lang="en-US" sz="2400" dirty="0" smtClean="0">
                <a:solidFill>
                  <a:srgbClr val="C00000"/>
                </a:solidFill>
                <a:cs typeface="B Koodak" pitchFamily="2" charset="-78"/>
              </a:rPr>
              <a:t>A</a:t>
            </a:r>
            <a:r>
              <a:rPr lang="fa-IR" sz="2400" dirty="0" smtClean="0">
                <a:solidFill>
                  <a:srgbClr val="C00000"/>
                </a:solidFill>
                <a:cs typeface="B Koodak" pitchFamily="2" charset="-78"/>
              </a:rPr>
              <a:t>) در یک ساختگاه با شرائط زیرسطحی (با استفاده از اطلاعات ساختگاههای مشابه)، بایستی یک تاریخچه زمانی از حرکات سطحی زمین تعیین گردد. سپس این حرکت از طریق یک پروفیل خاک متناظر با روابط پیش بینی شده برای محاسبه تاریخچه زمانی حرکت بستر سنگی ساده شده منجر به تعیین تاریخچه زمانی حرکت نقطه </a:t>
            </a:r>
            <a:r>
              <a:rPr lang="en-US" sz="2400" dirty="0">
                <a:solidFill>
                  <a:srgbClr val="C00000"/>
                </a:solidFill>
                <a:cs typeface="B Koodak" pitchFamily="2" charset="-78"/>
              </a:rPr>
              <a:t>A</a:t>
            </a:r>
            <a:r>
              <a:rPr lang="fa-IR" sz="2400" dirty="0" smtClean="0">
                <a:solidFill>
                  <a:srgbClr val="C00000"/>
                </a:solidFill>
                <a:cs typeface="B Koodak" pitchFamily="2" charset="-78"/>
              </a:rPr>
              <a:t> می گردد. </a:t>
            </a:r>
          </a:p>
          <a:p>
            <a:pPr marL="0" indent="0" algn="r" rtl="1">
              <a:buNone/>
            </a:pPr>
            <a:r>
              <a:rPr lang="fa-IR" sz="2400" dirty="0" smtClean="0">
                <a:solidFill>
                  <a:srgbClr val="0000FF"/>
                </a:solidFill>
                <a:cs typeface="B Koodak" pitchFamily="2" charset="-78"/>
              </a:rPr>
              <a:t>سنگ بستر در نقطه </a:t>
            </a:r>
            <a:r>
              <a:rPr lang="en-US" sz="2400" dirty="0" smtClean="0">
                <a:solidFill>
                  <a:srgbClr val="0000FF"/>
                </a:solidFill>
                <a:cs typeface="B Koodak" pitchFamily="2" charset="-78"/>
              </a:rPr>
              <a:t>D</a:t>
            </a:r>
            <a:r>
              <a:rPr lang="fa-IR" sz="2400" dirty="0" smtClean="0">
                <a:solidFill>
                  <a:srgbClr val="0000FF"/>
                </a:solidFill>
                <a:cs typeface="B Koodak" pitchFamily="2" charset="-78"/>
              </a:rPr>
              <a:t> ارتعاش</a:t>
            </a:r>
          </a:p>
          <a:p>
            <a:pPr marL="0" indent="0" algn="r" rtl="1">
              <a:buNone/>
            </a:pPr>
            <a:r>
              <a:rPr lang="fa-IR" sz="2400" dirty="0" smtClean="0">
                <a:solidFill>
                  <a:srgbClr val="0000FF"/>
                </a:solidFill>
                <a:cs typeface="B Koodak" pitchFamily="2" charset="-78"/>
              </a:rPr>
              <a:t> نموده و موج حاصل در نقطه </a:t>
            </a:r>
            <a:r>
              <a:rPr lang="en-US" sz="2400" dirty="0" smtClean="0">
                <a:solidFill>
                  <a:srgbClr val="0000FF"/>
                </a:solidFill>
                <a:cs typeface="B Koodak" pitchFamily="2" charset="-78"/>
              </a:rPr>
              <a:t>E</a:t>
            </a:r>
            <a:r>
              <a:rPr lang="fa-IR" sz="2400" dirty="0" smtClean="0">
                <a:solidFill>
                  <a:srgbClr val="0000FF"/>
                </a:solidFill>
                <a:cs typeface="B Koodak" pitchFamily="2" charset="-78"/>
              </a:rPr>
              <a:t>  </a:t>
            </a:r>
            <a:endParaRPr lang="en-US" sz="2400" dirty="0" smtClean="0">
              <a:solidFill>
                <a:srgbClr val="0000FF"/>
              </a:solidFill>
              <a:cs typeface="B Koodak" pitchFamily="2" charset="-78"/>
            </a:endParaRPr>
          </a:p>
          <a:p>
            <a:pPr marL="0" indent="0" algn="r" rtl="1">
              <a:buNone/>
            </a:pPr>
            <a:r>
              <a:rPr lang="fa-IR" sz="2400" dirty="0" smtClean="0">
                <a:solidFill>
                  <a:srgbClr val="0000FF"/>
                </a:solidFill>
                <a:cs typeface="B Koodak" pitchFamily="2" charset="-78"/>
              </a:rPr>
              <a:t>محاسبه شده که در اصل به </a:t>
            </a:r>
            <a:endParaRPr lang="en-US" sz="2400" dirty="0" smtClean="0">
              <a:solidFill>
                <a:srgbClr val="0000FF"/>
              </a:solidFill>
              <a:cs typeface="B Koodak" pitchFamily="2" charset="-78"/>
            </a:endParaRPr>
          </a:p>
          <a:p>
            <a:pPr marL="0" indent="0" algn="r" rtl="1">
              <a:buNone/>
            </a:pPr>
            <a:r>
              <a:rPr lang="fa-IR" sz="2400" dirty="0" smtClean="0">
                <a:solidFill>
                  <a:srgbClr val="0000FF"/>
                </a:solidFill>
                <a:cs typeface="B Koodak" pitchFamily="2" charset="-78"/>
              </a:rPr>
              <a:t>عنوان حرکت طرح زمین است. </a:t>
            </a:r>
            <a:endParaRPr lang="en-US" sz="2400" dirty="0" smtClean="0">
              <a:solidFill>
                <a:srgbClr val="0000FF"/>
              </a:solidFill>
              <a:cs typeface="B Koodak" pitchFamily="2" charset="-78"/>
            </a:endParaRPr>
          </a:p>
          <a:p>
            <a:pPr marL="0" indent="0" algn="r" rtl="1">
              <a:buNone/>
            </a:pPr>
            <a:r>
              <a:rPr lang="fa-IR" sz="2400" dirty="0" smtClean="0">
                <a:solidFill>
                  <a:srgbClr val="0000FF"/>
                </a:solidFill>
                <a:cs typeface="B Koodak" pitchFamily="2" charset="-78"/>
              </a:rPr>
              <a:t>شتاب، سرعت حداکثر و طول و</a:t>
            </a:r>
            <a:endParaRPr lang="en-US" sz="2400" dirty="0" smtClean="0">
              <a:solidFill>
                <a:srgbClr val="0000FF"/>
              </a:solidFill>
              <a:cs typeface="B Koodak" pitchFamily="2" charset="-78"/>
            </a:endParaRPr>
          </a:p>
          <a:p>
            <a:pPr marL="0" indent="0" algn="r" rtl="1">
              <a:buNone/>
            </a:pPr>
            <a:r>
              <a:rPr lang="fa-IR" sz="2400" dirty="0" smtClean="0">
                <a:solidFill>
                  <a:srgbClr val="0000FF"/>
                </a:solidFill>
                <a:cs typeface="B Koodak" pitchFamily="2" charset="-78"/>
              </a:rPr>
              <a:t> مدت طیف پاسخ این جابجایی</a:t>
            </a:r>
            <a:endParaRPr lang="en-US" sz="2400" dirty="0" smtClean="0">
              <a:solidFill>
                <a:srgbClr val="0000FF"/>
              </a:solidFill>
              <a:cs typeface="B Koodak" pitchFamily="2" charset="-78"/>
            </a:endParaRPr>
          </a:p>
          <a:p>
            <a:pPr marL="0" indent="0" algn="r" rtl="1">
              <a:buNone/>
            </a:pPr>
            <a:r>
              <a:rPr lang="fa-IR" sz="2400" dirty="0" smtClean="0">
                <a:solidFill>
                  <a:srgbClr val="0000FF"/>
                </a:solidFill>
                <a:cs typeface="B Koodak" pitchFamily="2" charset="-78"/>
              </a:rPr>
              <a:t> تعیین خواهند گردید. </a:t>
            </a:r>
            <a:endParaRPr lang="en-US" sz="2400" dirty="0">
              <a:solidFill>
                <a:srgbClr val="0000FF"/>
              </a:solidFill>
              <a:cs typeface="B Koodak" pitchFamily="2" charset="-78"/>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2895600"/>
            <a:ext cx="5933608" cy="2895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تدوین براساس آئین نامه</a:t>
            </a:r>
            <a:endParaRPr lang="en-US" dirty="0">
              <a:cs typeface="B Koodak" pitchFamily="2" charset="-78"/>
            </a:endParaRPr>
          </a:p>
        </p:txBody>
      </p:sp>
      <p:sp>
        <p:nvSpPr>
          <p:cNvPr id="3" name="Content Placeholder 2"/>
          <p:cNvSpPr>
            <a:spLocks noGrp="1"/>
          </p:cNvSpPr>
          <p:nvPr>
            <p:ph idx="1"/>
          </p:nvPr>
        </p:nvSpPr>
        <p:spPr>
          <a:xfrm>
            <a:off x="0" y="609600"/>
            <a:ext cx="9144000" cy="4525963"/>
          </a:xfrm>
        </p:spPr>
        <p:txBody>
          <a:bodyPr>
            <a:normAutofit/>
          </a:bodyPr>
          <a:lstStyle/>
          <a:p>
            <a:pPr marL="0" indent="0" algn="r" rtl="1">
              <a:buNone/>
            </a:pPr>
            <a:r>
              <a:rPr lang="fa-IR" sz="2800" dirty="0" smtClean="0">
                <a:solidFill>
                  <a:srgbClr val="C00000"/>
                </a:solidFill>
                <a:cs typeface="B Koodak" pitchFamily="2" charset="-78"/>
              </a:rPr>
              <a:t>اهداف آئین نامه ها فراهم نمودن حداقل استانداردها برای محافظت از جان امّت، سلامتی، اموال و رفاه عمومی جامعه از طریق قانوتمندی و کنترل طراحی، اجرا، کیفیت مصالح، تعمیرو نگهداری است. </a:t>
            </a: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عموماً با رعایت آئین نامه ها محافظه کارانه بوده و گاهی تفاوت فاحش اقتصادی در پروژه ها بوجود می آید. برای اجتناب توصیه بر بازگشت به روش بررسی ساختگاه ویژه است. </a:t>
            </a:r>
            <a:r>
              <a:rPr lang="fa-IR" sz="2800" dirty="0" smtClean="0">
                <a:solidFill>
                  <a:srgbClr val="008000"/>
                </a:solidFill>
                <a:cs typeface="B Koodak" pitchFamily="2" charset="-78"/>
              </a:rPr>
              <a:t>نمونه طیف پاسخ برای شرائط خاک (</a:t>
            </a:r>
            <a:r>
              <a:rPr lang="en-US" sz="2800" dirty="0" smtClean="0">
                <a:solidFill>
                  <a:srgbClr val="008000"/>
                </a:solidFill>
                <a:cs typeface="B Koodak" pitchFamily="2" charset="-78"/>
              </a:rPr>
              <a:t>UBC</a:t>
            </a:r>
            <a:r>
              <a:rPr lang="fa-IR" sz="2800" dirty="0" smtClean="0">
                <a:solidFill>
                  <a:srgbClr val="008000"/>
                </a:solidFill>
                <a:cs typeface="B Koodak" pitchFamily="2" charset="-78"/>
              </a:rPr>
              <a:t>) ارائه شده است.</a:t>
            </a:r>
            <a:endParaRPr lang="en-US" sz="2800" dirty="0">
              <a:solidFill>
                <a:srgbClr val="C00000"/>
              </a:solidFill>
              <a:cs typeface="B Koodak" pitchFamily="2" charset="-78"/>
            </a:endParaRP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310890"/>
            <a:ext cx="5476875"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body" idx="1"/>
          </p:nvPr>
        </p:nvSpPr>
        <p:spPr>
          <a:xfrm>
            <a:off x="0" y="0"/>
            <a:ext cx="9144000" cy="6858000"/>
          </a:xfrm>
          <a:noFill/>
          <a:extLst>
            <a:ext uri="{909E8E84-426E-40DD-AFC4-6F175D3DCCD1}">
              <a14:hiddenFill xmlns:a14="http://schemas.microsoft.com/office/drawing/2010/main">
                <a:solidFill>
                  <a:srgbClr val="FFFFFF"/>
                </a:solidFill>
              </a14:hiddenFill>
            </a:ext>
          </a:extLst>
        </p:spPr>
        <p:txBody>
          <a:bodyPr/>
          <a:lstStyle/>
          <a:p>
            <a:pPr marL="0" indent="0" algn="r" rtl="1">
              <a:buFont typeface="Wingdings" pitchFamily="2" charset="2"/>
              <a:buNone/>
            </a:pPr>
            <a:r>
              <a:rPr lang="fa-IR" sz="3600" dirty="0" smtClean="0">
                <a:solidFill>
                  <a:srgbClr val="FFCCFF"/>
                </a:solidFill>
                <a:effectLst/>
                <a:cs typeface="B Koodak" pitchFamily="2" charset="-78"/>
              </a:rPr>
              <a:t>تدوین شتابنگاشت حرکت زمین:</a:t>
            </a:r>
          </a:p>
          <a:p>
            <a:pPr marL="0" indent="0" algn="r" rtl="1">
              <a:buFont typeface="Wingdings" pitchFamily="2" charset="2"/>
              <a:buNone/>
            </a:pPr>
            <a:r>
              <a:rPr lang="fa-IR" sz="2800" dirty="0" smtClean="0">
                <a:solidFill>
                  <a:srgbClr val="FFFF00"/>
                </a:solidFill>
                <a:effectLst/>
                <a:cs typeface="B Koodak" pitchFamily="2" charset="-78"/>
              </a:rPr>
              <a:t>برای تعیین یک  شتابنگاشت مؤثر و بهینه محلی از حرکت زمین دو نمودار </a:t>
            </a:r>
            <a:r>
              <a:rPr lang="fa-IR" sz="2800" dirty="0" smtClean="0">
                <a:solidFill>
                  <a:srgbClr val="66FFFF"/>
                </a:solidFill>
                <a:effectLst/>
                <a:cs typeface="B Koodak" pitchFamily="2" charset="-78"/>
              </a:rPr>
              <a:t>تاریخچه زمانی شتاب </a:t>
            </a:r>
            <a:r>
              <a:rPr lang="fa-IR" sz="2800" dirty="0" smtClean="0">
                <a:solidFill>
                  <a:srgbClr val="FFFF00"/>
                </a:solidFill>
                <a:effectLst/>
                <a:cs typeface="B Koodak" pitchFamily="2" charset="-78"/>
              </a:rPr>
              <a:t>و همچنین </a:t>
            </a:r>
            <a:r>
              <a:rPr lang="fa-IR" sz="2800" dirty="0" smtClean="0">
                <a:solidFill>
                  <a:srgbClr val="66FFFF"/>
                </a:solidFill>
                <a:effectLst/>
                <a:cs typeface="B Koodak" pitchFamily="2" charset="-78"/>
              </a:rPr>
              <a:t>طیف پاسخ </a:t>
            </a:r>
            <a:r>
              <a:rPr lang="fa-IR" sz="2800" dirty="0" smtClean="0">
                <a:solidFill>
                  <a:srgbClr val="FFFF00"/>
                </a:solidFill>
                <a:effectLst/>
                <a:cs typeface="B Koodak" pitchFamily="2" charset="-78"/>
              </a:rPr>
              <a:t>بایستی مشخص شود. تعیین تاریخچه زمانی بایستی به گونه ای باشد که با فراسنج های حرکت زمین مانند </a:t>
            </a:r>
            <a:r>
              <a:rPr lang="fa-IR" sz="2800" dirty="0" smtClean="0">
                <a:solidFill>
                  <a:srgbClr val="66FFFF"/>
                </a:solidFill>
                <a:effectLst/>
                <a:cs typeface="B Koodak" pitchFamily="2" charset="-78"/>
              </a:rPr>
              <a:t>شتاب حداکثر </a:t>
            </a:r>
            <a:r>
              <a:rPr lang="fa-IR" sz="2800" dirty="0" smtClean="0">
                <a:solidFill>
                  <a:srgbClr val="FFFF00"/>
                </a:solidFill>
                <a:effectLst/>
                <a:cs typeface="B Koodak" pitchFamily="2" charset="-78"/>
              </a:rPr>
              <a:t>و </a:t>
            </a:r>
            <a:r>
              <a:rPr lang="fa-IR" sz="2800" dirty="0" smtClean="0">
                <a:solidFill>
                  <a:srgbClr val="66FFFF"/>
                </a:solidFill>
                <a:effectLst/>
                <a:cs typeface="B Koodak" pitchFamily="2" charset="-78"/>
              </a:rPr>
              <a:t>سرعت یا طول طیفی </a:t>
            </a:r>
            <a:r>
              <a:rPr lang="fa-IR" sz="2800" dirty="0" smtClean="0">
                <a:solidFill>
                  <a:srgbClr val="FFFF00"/>
                </a:solidFill>
                <a:effectLst/>
                <a:cs typeface="B Koodak" pitchFamily="2" charset="-78"/>
              </a:rPr>
              <a:t>تطبیق داشته باشد. </a:t>
            </a:r>
            <a:endParaRPr lang="fa-IR" sz="2800" dirty="0" smtClean="0">
              <a:solidFill>
                <a:srgbClr val="FFCCFF"/>
              </a:solidFill>
              <a:effectLst/>
              <a:cs typeface="B Koodak" pitchFamily="2" charset="-78"/>
            </a:endParaRPr>
          </a:p>
          <a:p>
            <a:pPr marL="0" indent="0" algn="r" rtl="1">
              <a:buFont typeface="Wingdings" pitchFamily="2" charset="2"/>
              <a:buNone/>
            </a:pPr>
            <a:r>
              <a:rPr lang="fa-IR" sz="2800" dirty="0" smtClean="0">
                <a:solidFill>
                  <a:srgbClr val="FFCCFF"/>
                </a:solidFill>
                <a:effectLst/>
                <a:cs typeface="B Koodak" pitchFamily="2" charset="-78"/>
              </a:rPr>
              <a:t>البته عموماً این تطبیق کار دشواری است. برای تعیین تاریخچه مصنوعی مورد نیاز </a:t>
            </a:r>
            <a:r>
              <a:rPr lang="fa-IR" sz="2800" dirty="0" smtClean="0">
                <a:solidFill>
                  <a:srgbClr val="66FFFF"/>
                </a:solidFill>
                <a:effectLst/>
                <a:cs typeface="B Koodak" pitchFamily="2" charset="-78"/>
              </a:rPr>
              <a:t>یکی از</a:t>
            </a:r>
            <a:r>
              <a:rPr lang="fa-IR" sz="2800" dirty="0" smtClean="0">
                <a:solidFill>
                  <a:srgbClr val="FFCCFF"/>
                </a:solidFill>
                <a:effectLst/>
                <a:cs typeface="B Koodak" pitchFamily="2" charset="-78"/>
              </a:rPr>
              <a:t> 4 روش زیر بایستی مورد توجه قرار گیرند:</a:t>
            </a:r>
          </a:p>
          <a:p>
            <a:pPr marL="0" indent="0" algn="r" rtl="1">
              <a:buFont typeface="Wingdings" pitchFamily="2" charset="2"/>
              <a:buNone/>
            </a:pPr>
            <a:r>
              <a:rPr lang="fa-IR" sz="2800" dirty="0" smtClean="0">
                <a:solidFill>
                  <a:srgbClr val="FFCCFF"/>
                </a:solidFill>
                <a:effectLst/>
                <a:cs typeface="B Koodak" pitchFamily="2" charset="-78"/>
              </a:rPr>
              <a:t>1- اصلاح نگاشت های واقعی زمین (درصورت موجودیت) </a:t>
            </a:r>
          </a:p>
          <a:p>
            <a:pPr marL="0" indent="0" algn="r" rtl="1">
              <a:buFont typeface="Wingdings" pitchFamily="2" charset="2"/>
              <a:buNone/>
            </a:pPr>
            <a:r>
              <a:rPr lang="fa-IR" sz="2800" dirty="0" smtClean="0">
                <a:solidFill>
                  <a:srgbClr val="FFCCFF"/>
                </a:solidFill>
                <a:effectLst/>
                <a:cs typeface="B Koodak" pitchFamily="2" charset="-78"/>
              </a:rPr>
              <a:t>2- تولید تاریخچه مصنوعی زمین در حوزه زمان</a:t>
            </a:r>
          </a:p>
          <a:p>
            <a:pPr marL="0" indent="0" algn="r" rtl="1">
              <a:buNone/>
            </a:pPr>
            <a:r>
              <a:rPr lang="fa-IR" sz="2800" dirty="0" smtClean="0">
                <a:solidFill>
                  <a:srgbClr val="FFCCFF"/>
                </a:solidFill>
                <a:effectLst/>
                <a:cs typeface="B Koodak" pitchFamily="2" charset="-78"/>
              </a:rPr>
              <a:t>3- تولید تاریخچه مصنوعی زمین در حوزه فرکانس</a:t>
            </a:r>
          </a:p>
          <a:p>
            <a:pPr marL="0" indent="0" algn="r" rtl="1">
              <a:buNone/>
            </a:pPr>
            <a:r>
              <a:rPr lang="fa-IR" sz="2800" dirty="0" smtClean="0">
                <a:solidFill>
                  <a:srgbClr val="FFCCFF"/>
                </a:solidFill>
                <a:effectLst/>
                <a:cs typeface="B Koodak" pitchFamily="2" charset="-78"/>
              </a:rPr>
              <a:t>4- تولید تاریخچه مصنوعی زمین به روش تابع گرین</a:t>
            </a:r>
            <a:endParaRPr lang="en-US" sz="2800" dirty="0" smtClean="0">
              <a:effectLst/>
              <a:cs typeface="B Koodak" pitchFamily="2" charset="-78"/>
            </a:endParaRPr>
          </a:p>
        </p:txBody>
      </p:sp>
    </p:spTree>
    <p:extLst>
      <p:ext uri="{BB962C8B-B14F-4D97-AF65-F5344CB8AC3E}">
        <p14:creationId xmlns:p14="http://schemas.microsoft.com/office/powerpoint/2010/main" val="32356012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body" idx="1"/>
          </p:nvPr>
        </p:nvSpPr>
        <p:spPr>
          <a:xfrm>
            <a:off x="0" y="0"/>
            <a:ext cx="9144000" cy="6858000"/>
          </a:xfrm>
          <a:noFill/>
          <a:extLst>
            <a:ext uri="{909E8E84-426E-40DD-AFC4-6F175D3DCCD1}">
              <a14:hiddenFill xmlns:a14="http://schemas.microsoft.com/office/drawing/2010/main">
                <a:solidFill>
                  <a:srgbClr val="FFFFFF"/>
                </a:solidFill>
              </a14:hiddenFill>
            </a:ext>
          </a:extLst>
        </p:spPr>
        <p:txBody>
          <a:bodyPr>
            <a:normAutofit lnSpcReduction="10000"/>
          </a:bodyPr>
          <a:lstStyle/>
          <a:p>
            <a:pPr marL="0" indent="0" algn="r" rtl="1">
              <a:buNone/>
            </a:pPr>
            <a:r>
              <a:rPr lang="fa-IR" sz="3600" dirty="0" smtClean="0">
                <a:solidFill>
                  <a:srgbClr val="FFCCFF"/>
                </a:solidFill>
                <a:effectLst/>
                <a:cs typeface="B Koodak" pitchFamily="2" charset="-78"/>
              </a:rPr>
              <a:t>1- اصلاح نگاشت های واقعی زمین:</a:t>
            </a:r>
          </a:p>
          <a:p>
            <a:pPr marL="0" indent="0" algn="r" rtl="1">
              <a:buFont typeface="Wingdings" pitchFamily="2" charset="2"/>
              <a:buNone/>
            </a:pPr>
            <a:r>
              <a:rPr lang="fa-IR" sz="2800" dirty="0" smtClean="0">
                <a:solidFill>
                  <a:srgbClr val="FFFF00"/>
                </a:solidFill>
                <a:effectLst/>
                <a:cs typeface="B Koodak" pitchFamily="2" charset="-78"/>
              </a:rPr>
              <a:t>این روش ساده بوده و از نگاشت های محلی قابل استخراج است. در این روش از حداکثر ترازهای حرکت زمین مانند </a:t>
            </a:r>
            <a:r>
              <a:rPr lang="fa-IR" sz="2800" dirty="0" smtClean="0">
                <a:solidFill>
                  <a:srgbClr val="66FFFF"/>
                </a:solidFill>
                <a:effectLst/>
                <a:cs typeface="B Koodak" pitchFamily="2" charset="-78"/>
              </a:rPr>
              <a:t>شتاب حداکثر </a:t>
            </a:r>
            <a:r>
              <a:rPr lang="fa-IR" sz="2800" dirty="0" smtClean="0">
                <a:solidFill>
                  <a:srgbClr val="FFFF00"/>
                </a:solidFill>
                <a:effectLst/>
                <a:cs typeface="B Koodak" pitchFamily="2" charset="-78"/>
              </a:rPr>
              <a:t>و </a:t>
            </a:r>
            <a:r>
              <a:rPr lang="fa-IR" sz="2800" dirty="0" smtClean="0">
                <a:solidFill>
                  <a:srgbClr val="66FFFF"/>
                </a:solidFill>
                <a:effectLst/>
                <a:cs typeface="B Koodak" pitchFamily="2" charset="-78"/>
              </a:rPr>
              <a:t>سرعت حداکثر </a:t>
            </a:r>
            <a:r>
              <a:rPr lang="fa-IR" sz="2800" dirty="0" smtClean="0">
                <a:solidFill>
                  <a:srgbClr val="FFFF00"/>
                </a:solidFill>
                <a:effectLst/>
                <a:cs typeface="B Koodak" pitchFamily="2" charset="-78"/>
              </a:rPr>
              <a:t>جهت مقیاس نمودن داده های واقعی حرکت زمین به سطوح بالاتر یا پائین تر لرزش (مانند شکل) استفاده می شود. </a:t>
            </a:r>
            <a:endParaRPr lang="fa-IR" sz="2800" dirty="0" smtClean="0">
              <a:solidFill>
                <a:srgbClr val="FFCCFF"/>
              </a:solidFill>
              <a:effectLst/>
              <a:cs typeface="B Koodak" pitchFamily="2" charset="-78"/>
            </a:endParaRPr>
          </a:p>
          <a:p>
            <a:pPr marL="0" indent="0" algn="r" rtl="1">
              <a:buFont typeface="Wingdings" pitchFamily="2" charset="2"/>
              <a:buNone/>
            </a:pPr>
            <a:r>
              <a:rPr lang="fa-IR" sz="2800" dirty="0" smtClean="0">
                <a:solidFill>
                  <a:srgbClr val="FFCCFF"/>
                </a:solidFill>
                <a:effectLst/>
                <a:cs typeface="B Koodak" pitchFamily="2" charset="-78"/>
              </a:rPr>
              <a:t>بنا به توصیه (                                  ) ضریب مقیاس (یعنی نسبت دامنه هدف به دامنه داده نگاشت) نزدیک به 1 باشد. این ضریب 0/25 یا 0/4 </a:t>
            </a:r>
            <a:r>
              <a:rPr lang="fa-IR" sz="2800" dirty="0" smtClean="0">
                <a:solidFill>
                  <a:srgbClr val="66FFFF"/>
                </a:solidFill>
                <a:effectLst/>
                <a:cs typeface="B Koodak" pitchFamily="2" charset="-78"/>
              </a:rPr>
              <a:t>بیشتر </a:t>
            </a:r>
            <a:r>
              <a:rPr lang="fa-IR" sz="2800" dirty="0" smtClean="0">
                <a:solidFill>
                  <a:srgbClr val="FFCCFF"/>
                </a:solidFill>
                <a:effectLst/>
                <a:cs typeface="B Koodak" pitchFamily="2" charset="-78"/>
              </a:rPr>
              <a:t>انتخاب شده و درمورد روانگرایی 0/5 تا 2 توصیه می شود. </a:t>
            </a:r>
            <a:endParaRPr lang="fa-IR" sz="2800" dirty="0" smtClean="0">
              <a:solidFill>
                <a:srgbClr val="00FF00"/>
              </a:solidFill>
              <a:effectLst/>
              <a:cs typeface="B Koodak" pitchFamily="2" charset="-78"/>
            </a:endParaRPr>
          </a:p>
          <a:p>
            <a:pPr marL="0" indent="0" algn="r" rtl="1">
              <a:buFont typeface="Wingdings" pitchFamily="2" charset="2"/>
              <a:buNone/>
            </a:pPr>
            <a:r>
              <a:rPr lang="fa-IR" sz="2800" dirty="0" smtClean="0">
                <a:solidFill>
                  <a:srgbClr val="00FF00"/>
                </a:solidFill>
                <a:effectLst/>
                <a:cs typeface="B Koodak" pitchFamily="2" charset="-78"/>
              </a:rPr>
              <a:t>انتخاب نگاشت واقعی اهمیت</a:t>
            </a:r>
          </a:p>
          <a:p>
            <a:pPr marL="0" indent="0" algn="r" rtl="1">
              <a:buFont typeface="Wingdings" pitchFamily="2" charset="2"/>
              <a:buNone/>
            </a:pPr>
            <a:r>
              <a:rPr lang="fa-IR" sz="2800" dirty="0" smtClean="0">
                <a:solidFill>
                  <a:srgbClr val="00FF00"/>
                </a:solidFill>
                <a:effectLst/>
                <a:cs typeface="B Koodak" pitchFamily="2" charset="-78"/>
              </a:rPr>
              <a:t>داشته و بهتراست شتاب و </a:t>
            </a:r>
          </a:p>
          <a:p>
            <a:pPr marL="0" indent="0" algn="r" rtl="1">
              <a:buFont typeface="Wingdings" pitchFamily="2" charset="2"/>
              <a:buNone/>
            </a:pPr>
            <a:r>
              <a:rPr lang="fa-IR" sz="2800" dirty="0" smtClean="0">
                <a:solidFill>
                  <a:srgbClr val="00FF00"/>
                </a:solidFill>
                <a:effectLst/>
                <a:cs typeface="B Koodak" pitchFamily="2" charset="-78"/>
              </a:rPr>
              <a:t>سرعت حداکثر آن با نمودار </a:t>
            </a:r>
          </a:p>
          <a:p>
            <a:pPr marL="0" indent="0" algn="r" rtl="1">
              <a:buFont typeface="Wingdings" pitchFamily="2" charset="2"/>
              <a:buNone/>
            </a:pPr>
            <a:r>
              <a:rPr lang="fa-IR" sz="2800" dirty="0" smtClean="0">
                <a:solidFill>
                  <a:srgbClr val="00FF00"/>
                </a:solidFill>
                <a:effectLst/>
                <a:cs typeface="B Koodak" pitchFamily="2" charset="-78"/>
              </a:rPr>
              <a:t>هدف یکی بوده و </a:t>
            </a:r>
            <a:r>
              <a:rPr lang="fa-IR" sz="2800" dirty="0" smtClean="0">
                <a:solidFill>
                  <a:srgbClr val="66FFFF"/>
                </a:solidFill>
                <a:effectLst/>
                <a:cs typeface="B Koodak" pitchFamily="2" charset="-78"/>
              </a:rPr>
              <a:t>فاصله از مرکز</a:t>
            </a:r>
          </a:p>
          <a:p>
            <a:pPr marL="0" indent="0" algn="r" rtl="1">
              <a:buFont typeface="Wingdings" pitchFamily="2" charset="2"/>
              <a:buNone/>
            </a:pPr>
            <a:r>
              <a:rPr lang="fa-IR" sz="2800" dirty="0" smtClean="0">
                <a:solidFill>
                  <a:srgbClr val="00FF00"/>
                </a:solidFill>
                <a:effectLst/>
                <a:cs typeface="B Koodak" pitchFamily="2" charset="-78"/>
              </a:rPr>
              <a:t>و </a:t>
            </a:r>
            <a:r>
              <a:rPr lang="fa-IR" sz="2800" dirty="0" smtClean="0">
                <a:solidFill>
                  <a:srgbClr val="66FFFF"/>
                </a:solidFill>
                <a:effectLst/>
                <a:cs typeface="B Koodak" pitchFamily="2" charset="-78"/>
              </a:rPr>
              <a:t>طول مدت زلزله </a:t>
            </a:r>
            <a:r>
              <a:rPr lang="fa-IR" sz="2800" dirty="0" smtClean="0">
                <a:solidFill>
                  <a:srgbClr val="00FF00"/>
                </a:solidFill>
                <a:effectLst/>
                <a:cs typeface="B Koodak" pitchFamily="2" charset="-78"/>
              </a:rPr>
              <a:t>و </a:t>
            </a:r>
            <a:r>
              <a:rPr lang="fa-IR" sz="2800" dirty="0" smtClean="0">
                <a:solidFill>
                  <a:srgbClr val="66FFFF"/>
                </a:solidFill>
                <a:effectLst/>
                <a:cs typeface="B Koodak" pitchFamily="2" charset="-78"/>
              </a:rPr>
              <a:t>محتوی </a:t>
            </a:r>
          </a:p>
          <a:p>
            <a:pPr marL="0" indent="0" algn="r" rtl="1">
              <a:buFont typeface="Wingdings" pitchFamily="2" charset="2"/>
              <a:buNone/>
            </a:pPr>
            <a:r>
              <a:rPr lang="fa-IR" sz="2800" dirty="0" smtClean="0">
                <a:solidFill>
                  <a:srgbClr val="66FFFF"/>
                </a:solidFill>
                <a:effectLst/>
                <a:cs typeface="B Koodak" pitchFamily="2" charset="-78"/>
              </a:rPr>
              <a:t>فرکانسی</a:t>
            </a:r>
            <a:r>
              <a:rPr lang="fa-IR" sz="2800" dirty="0" smtClean="0">
                <a:solidFill>
                  <a:srgbClr val="00FF00"/>
                </a:solidFill>
                <a:effectLst/>
                <a:cs typeface="B Koodak" pitchFamily="2" charset="-78"/>
              </a:rPr>
              <a:t> یکسان یا مشابه باشد. </a:t>
            </a:r>
            <a:endParaRPr lang="en-US" sz="2800" dirty="0" smtClean="0">
              <a:effectLst/>
              <a:cs typeface="B Koodak" pitchFamily="2" charset="-78"/>
            </a:endParaRPr>
          </a:p>
        </p:txBody>
      </p:sp>
      <p:pic>
        <p:nvPicPr>
          <p:cNvPr id="401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94" y="3813620"/>
            <a:ext cx="5256584" cy="304438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1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534043"/>
            <a:ext cx="2421632" cy="259461"/>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402839" y="5202246"/>
            <a:ext cx="3906839" cy="369332"/>
          </a:xfrm>
          <a:prstGeom prst="rect">
            <a:avLst/>
          </a:prstGeom>
        </p:spPr>
        <p:txBody>
          <a:bodyPr wrap="none">
            <a:spAutoFit/>
          </a:bodyPr>
          <a:lstStyle/>
          <a:p>
            <a:pPr algn="r" rtl="1"/>
            <a:r>
              <a:rPr lang="fa-IR" dirty="0" smtClean="0">
                <a:solidFill>
                  <a:srgbClr val="C00000"/>
                </a:solidFill>
                <a:effectLst/>
                <a:cs typeface="B Koodak" pitchFamily="2" charset="-78"/>
              </a:rPr>
              <a:t>باضریب 1/5برای تطبیق شتاب حداکثر مورد نظر</a:t>
            </a:r>
            <a:endParaRPr lang="en-US" dirty="0">
              <a:solidFill>
                <a:srgbClr val="C00000"/>
              </a:solidFill>
            </a:endParaRPr>
          </a:p>
        </p:txBody>
      </p:sp>
      <p:sp>
        <p:nvSpPr>
          <p:cNvPr id="6" name="Rectangle 5"/>
          <p:cNvSpPr/>
          <p:nvPr/>
        </p:nvSpPr>
        <p:spPr>
          <a:xfrm>
            <a:off x="2917668" y="3968244"/>
            <a:ext cx="1717137" cy="369332"/>
          </a:xfrm>
          <a:prstGeom prst="rect">
            <a:avLst/>
          </a:prstGeom>
        </p:spPr>
        <p:txBody>
          <a:bodyPr wrap="none">
            <a:spAutoFit/>
          </a:bodyPr>
          <a:lstStyle/>
          <a:p>
            <a:r>
              <a:rPr lang="fa-IR" dirty="0" smtClean="0">
                <a:solidFill>
                  <a:srgbClr val="C00000"/>
                </a:solidFill>
                <a:effectLst/>
                <a:cs typeface="B Koodak" pitchFamily="2" charset="-78"/>
              </a:rPr>
              <a:t>نگاشت واقعی شتاب</a:t>
            </a:r>
            <a:endParaRPr lang="en-US" dirty="0">
              <a:solidFill>
                <a:srgbClr val="C00000"/>
              </a:solidFill>
            </a:endParaRPr>
          </a:p>
        </p:txBody>
      </p:sp>
      <p:cxnSp>
        <p:nvCxnSpPr>
          <p:cNvPr id="4" name="Straight Connector 3"/>
          <p:cNvCxnSpPr/>
          <p:nvPr/>
        </p:nvCxnSpPr>
        <p:spPr bwMode="auto">
          <a:xfrm>
            <a:off x="1115616" y="3968244"/>
            <a:ext cx="576064"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9" name="Straight Connector 8"/>
          <p:cNvCxnSpPr/>
          <p:nvPr/>
        </p:nvCxnSpPr>
        <p:spPr bwMode="auto">
          <a:xfrm>
            <a:off x="1114807" y="4869160"/>
            <a:ext cx="576064"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0" name="Straight Connector 9"/>
          <p:cNvCxnSpPr/>
          <p:nvPr/>
        </p:nvCxnSpPr>
        <p:spPr bwMode="auto">
          <a:xfrm>
            <a:off x="979984" y="5402614"/>
            <a:ext cx="576064"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1" name="Straight Connector 10"/>
          <p:cNvCxnSpPr/>
          <p:nvPr/>
        </p:nvCxnSpPr>
        <p:spPr bwMode="auto">
          <a:xfrm>
            <a:off x="1102663" y="6669360"/>
            <a:ext cx="576064"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7" name="Straight Arrow Connector 6"/>
          <p:cNvCxnSpPr/>
          <p:nvPr/>
        </p:nvCxnSpPr>
        <p:spPr bwMode="auto">
          <a:xfrm flipV="1">
            <a:off x="979984" y="3968244"/>
            <a:ext cx="0" cy="369332"/>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4" name="Straight Arrow Connector 13"/>
          <p:cNvCxnSpPr/>
          <p:nvPr/>
        </p:nvCxnSpPr>
        <p:spPr bwMode="auto">
          <a:xfrm>
            <a:off x="979984" y="4489976"/>
            <a:ext cx="0" cy="379184"/>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7" name="Straight Arrow Connector 16"/>
          <p:cNvCxnSpPr/>
          <p:nvPr/>
        </p:nvCxnSpPr>
        <p:spPr bwMode="auto">
          <a:xfrm flipV="1">
            <a:off x="827584" y="5427548"/>
            <a:ext cx="0" cy="521732"/>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8" name="Straight Arrow Connector 17"/>
          <p:cNvCxnSpPr/>
          <p:nvPr/>
        </p:nvCxnSpPr>
        <p:spPr bwMode="auto">
          <a:xfrm>
            <a:off x="827584" y="5949280"/>
            <a:ext cx="0" cy="72008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36737949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body" idx="1"/>
          </p:nvPr>
        </p:nvSpPr>
        <p:spPr>
          <a:xfrm>
            <a:off x="0" y="0"/>
            <a:ext cx="9144000" cy="6858000"/>
          </a:xfrm>
          <a:noFill/>
          <a:extLst>
            <a:ext uri="{909E8E84-426E-40DD-AFC4-6F175D3DCCD1}">
              <a14:hiddenFill xmlns:a14="http://schemas.microsoft.com/office/drawing/2010/main">
                <a:solidFill>
                  <a:srgbClr val="FFFFFF"/>
                </a:solidFill>
              </a14:hiddenFill>
            </a:ext>
          </a:extLst>
        </p:spPr>
        <p:txBody>
          <a:bodyPr/>
          <a:lstStyle/>
          <a:p>
            <a:pPr marL="0" indent="0" algn="r" rtl="1">
              <a:buFont typeface="Wingdings" pitchFamily="2" charset="2"/>
              <a:buNone/>
            </a:pPr>
            <a:r>
              <a:rPr lang="fa-IR" sz="2800" dirty="0" smtClean="0">
                <a:solidFill>
                  <a:srgbClr val="FFFF00"/>
                </a:solidFill>
                <a:effectLst/>
                <a:cs typeface="B Koodak" pitchFamily="2" charset="-78"/>
              </a:rPr>
              <a:t>تغییرمقیاس زمان برای اصلاح محتوی فرکانسی با ضرب گام زمانی نگاشت تبدیل شده به اعداد، در نسبت پریود غالب حرکت هدف به پریود غالب حرکت واقعی بدست می آید. </a:t>
            </a:r>
            <a:r>
              <a:rPr lang="fa-IR" sz="2800" dirty="0" smtClean="0">
                <a:solidFill>
                  <a:srgbClr val="00FF00"/>
                </a:solidFill>
                <a:effectLst/>
                <a:cs typeface="B Koodak" pitchFamily="2" charset="-78"/>
              </a:rPr>
              <a:t> دراین روش محتوای فرکانسی مانند طول مدت زلزله بصورت مقیاس شده درکل طیف تغییرکرده و بایستی از مخاطرات آن جلوگیری نمود. </a:t>
            </a:r>
            <a:r>
              <a:rPr lang="fa-IR" sz="2800" dirty="0" smtClean="0">
                <a:solidFill>
                  <a:srgbClr val="FFCCFF"/>
                </a:solidFill>
                <a:effectLst/>
                <a:cs typeface="B Koodak" pitchFamily="2" charset="-78"/>
              </a:rPr>
              <a:t>برای ثابت نگهداشتن محتوای فرکانسی و امکان افزایش طول مدت زلزله از نگاشت زلزله را می توان درکنارهم قرارداد (                      ).</a:t>
            </a:r>
          </a:p>
          <a:p>
            <a:pPr marL="0" indent="0" algn="r" rtl="1">
              <a:buFont typeface="Wingdings" pitchFamily="2" charset="2"/>
              <a:buNone/>
            </a:pPr>
            <a:r>
              <a:rPr lang="fa-IR" sz="2800" dirty="0" smtClean="0">
                <a:solidFill>
                  <a:srgbClr val="FFCCFF"/>
                </a:solidFill>
                <a:effectLst/>
                <a:cs typeface="B Koodak" pitchFamily="2" charset="-78"/>
              </a:rPr>
              <a:t>این روش ممکن است در تطبیق تاریخچه مصنوعی در هردو حوزه زمان و فرکانس مشکل</a:t>
            </a:r>
          </a:p>
          <a:p>
            <a:pPr marL="0" indent="0" algn="r" rtl="1">
              <a:buFont typeface="Wingdings" pitchFamily="2" charset="2"/>
              <a:buNone/>
            </a:pPr>
            <a:r>
              <a:rPr lang="fa-IR" sz="2800" dirty="0" smtClean="0">
                <a:solidFill>
                  <a:srgbClr val="FFCCFF"/>
                </a:solidFill>
                <a:effectLst/>
                <a:cs typeface="B Koodak" pitchFamily="2" charset="-78"/>
              </a:rPr>
              <a:t> ایجاد کند.</a:t>
            </a:r>
            <a:endParaRPr lang="en-US" sz="2800" dirty="0" smtClean="0">
              <a:effectLst/>
              <a:cs typeface="B Koodak" pitchFamily="2" charset="-78"/>
            </a:endParaRPr>
          </a:p>
        </p:txBody>
      </p:sp>
      <p:pic>
        <p:nvPicPr>
          <p:cNvPr id="402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24" y="3140968"/>
            <a:ext cx="6308954" cy="37170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699792" y="3176156"/>
            <a:ext cx="1717137" cy="369332"/>
          </a:xfrm>
          <a:prstGeom prst="rect">
            <a:avLst/>
          </a:prstGeom>
        </p:spPr>
        <p:txBody>
          <a:bodyPr wrap="none">
            <a:spAutoFit/>
          </a:bodyPr>
          <a:lstStyle/>
          <a:p>
            <a:r>
              <a:rPr lang="fa-IR" dirty="0" smtClean="0">
                <a:solidFill>
                  <a:srgbClr val="C00000"/>
                </a:solidFill>
                <a:effectLst/>
                <a:cs typeface="B Koodak" pitchFamily="2" charset="-78"/>
              </a:rPr>
              <a:t>نگاشت واقعی شتاب</a:t>
            </a:r>
            <a:endParaRPr lang="en-US" dirty="0">
              <a:solidFill>
                <a:srgbClr val="C00000"/>
              </a:solidFill>
            </a:endParaRPr>
          </a:p>
        </p:txBody>
      </p:sp>
      <p:sp>
        <p:nvSpPr>
          <p:cNvPr id="9" name="Rectangle 8"/>
          <p:cNvSpPr/>
          <p:nvPr/>
        </p:nvSpPr>
        <p:spPr>
          <a:xfrm>
            <a:off x="2444057" y="5212496"/>
            <a:ext cx="3897221" cy="369332"/>
          </a:xfrm>
          <a:prstGeom prst="rect">
            <a:avLst/>
          </a:prstGeom>
        </p:spPr>
        <p:txBody>
          <a:bodyPr wrap="none">
            <a:spAutoFit/>
          </a:bodyPr>
          <a:lstStyle/>
          <a:p>
            <a:pPr algn="r" rtl="1"/>
            <a:r>
              <a:rPr lang="fa-IR" dirty="0" smtClean="0">
                <a:solidFill>
                  <a:srgbClr val="C00000"/>
                </a:solidFill>
                <a:effectLst/>
                <a:cs typeface="B Koodak" pitchFamily="2" charset="-78"/>
              </a:rPr>
              <a:t>باضریب 1/3برای تطبیق با پریودغالب  مورد نظر</a:t>
            </a:r>
            <a:endParaRPr lang="en-US" dirty="0">
              <a:solidFill>
                <a:srgbClr val="C00000"/>
              </a:solidFill>
            </a:endParaRPr>
          </a:p>
        </p:txBody>
      </p:sp>
      <p:pic>
        <p:nvPicPr>
          <p:cNvPr id="402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2276872"/>
            <a:ext cx="1552575" cy="2095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Connector 10"/>
          <p:cNvCxnSpPr/>
          <p:nvPr/>
        </p:nvCxnSpPr>
        <p:spPr bwMode="auto">
          <a:xfrm flipV="1">
            <a:off x="1524000" y="3302206"/>
            <a:ext cx="0" cy="486564"/>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3" name="Straight Connector 12"/>
          <p:cNvCxnSpPr/>
          <p:nvPr/>
        </p:nvCxnSpPr>
        <p:spPr bwMode="auto">
          <a:xfrm>
            <a:off x="1837576" y="5226098"/>
            <a:ext cx="0" cy="544532"/>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a:off x="1124000" y="5212496"/>
            <a:ext cx="0" cy="731024"/>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5" name="Straight Arrow Connector 14"/>
          <p:cNvCxnSpPr/>
          <p:nvPr/>
        </p:nvCxnSpPr>
        <p:spPr bwMode="auto">
          <a:xfrm flipH="1">
            <a:off x="979984" y="3302206"/>
            <a:ext cx="288032" cy="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6" name="Straight Arrow Connector 15"/>
          <p:cNvCxnSpPr/>
          <p:nvPr/>
        </p:nvCxnSpPr>
        <p:spPr bwMode="auto">
          <a:xfrm>
            <a:off x="1268016" y="3302206"/>
            <a:ext cx="255984" cy="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7" name="Straight Arrow Connector 16"/>
          <p:cNvCxnSpPr/>
          <p:nvPr/>
        </p:nvCxnSpPr>
        <p:spPr bwMode="auto">
          <a:xfrm>
            <a:off x="1660376" y="5185910"/>
            <a:ext cx="177200" cy="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8" name="Straight Arrow Connector 17"/>
          <p:cNvCxnSpPr/>
          <p:nvPr/>
        </p:nvCxnSpPr>
        <p:spPr bwMode="auto">
          <a:xfrm flipH="1">
            <a:off x="1124000" y="5185910"/>
            <a:ext cx="586720" cy="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22" name="Straight Connector 21"/>
          <p:cNvCxnSpPr/>
          <p:nvPr/>
        </p:nvCxnSpPr>
        <p:spPr bwMode="auto">
          <a:xfrm flipV="1">
            <a:off x="979984" y="3302206"/>
            <a:ext cx="0" cy="486564"/>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11617186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5"/>
          <p:cNvSpPr>
            <a:spLocks noChangeArrowheads="1"/>
          </p:cNvSpPr>
          <p:nvPr/>
        </p:nvSpPr>
        <p:spPr bwMode="auto">
          <a:xfrm>
            <a:off x="-131763" y="0"/>
            <a:ext cx="9275763"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indent="0" algn="r" rtl="1">
              <a:buFont typeface="Wingdings" pitchFamily="2" charset="2"/>
              <a:buNone/>
            </a:pPr>
            <a:r>
              <a:rPr lang="fa-IR" sz="4000" dirty="0" smtClean="0">
                <a:solidFill>
                  <a:srgbClr val="FFCCFF"/>
                </a:solidFill>
                <a:effectLst/>
                <a:cs typeface="B Koodak" pitchFamily="2" charset="-78"/>
              </a:rPr>
              <a:t>2-تولید تاریخچه مصنوعی زمین در حوزه زمان</a:t>
            </a:r>
          </a:p>
          <a:p>
            <a:pPr algn="r" rtl="1">
              <a:defRPr/>
            </a:pPr>
            <a:r>
              <a:rPr lang="fa-IR" sz="2800" dirty="0" smtClean="0">
                <a:solidFill>
                  <a:srgbClr val="FFCCFF"/>
                </a:solidFill>
                <a:cs typeface="B Koodak" pitchFamily="2" charset="-78"/>
              </a:rPr>
              <a:t>تشابه تاریخچه مصنوعی در حوزه زمان تولید شده به </a:t>
            </a:r>
            <a:r>
              <a:rPr lang="fa-IR" sz="2800" dirty="0" smtClean="0">
                <a:solidFill>
                  <a:srgbClr val="66FFFF"/>
                </a:solidFill>
                <a:cs typeface="B Koodak" pitchFamily="2" charset="-78"/>
              </a:rPr>
              <a:t>روش های آماری گذرا </a:t>
            </a:r>
            <a:r>
              <a:rPr lang="fa-IR" sz="2800" dirty="0" smtClean="0">
                <a:solidFill>
                  <a:srgbClr val="FFCCFF"/>
                </a:solidFill>
                <a:cs typeface="B Koodak" pitchFamily="2" charset="-78"/>
              </a:rPr>
              <a:t>به علت عدم تغییر خیم تغییرات در آمارو همچنین </a:t>
            </a:r>
            <a:r>
              <a:rPr lang="fa-IR" sz="2800" dirty="0" smtClean="0">
                <a:solidFill>
                  <a:srgbClr val="FFFF00"/>
                </a:solidFill>
                <a:cs typeface="B Koodak" pitchFamily="2" charset="-78"/>
              </a:rPr>
              <a:t>دامنه شتاب متوسط </a:t>
            </a:r>
            <a:r>
              <a:rPr lang="fa-IR" sz="2800" dirty="0" smtClean="0">
                <a:solidFill>
                  <a:srgbClr val="FFCCFF"/>
                </a:solidFill>
                <a:cs typeface="B Koodak" pitchFamily="2" charset="-78"/>
              </a:rPr>
              <a:t>و </a:t>
            </a:r>
            <a:r>
              <a:rPr lang="fa-IR" sz="2800" dirty="0" smtClean="0">
                <a:solidFill>
                  <a:srgbClr val="FFFF00"/>
                </a:solidFill>
                <a:cs typeface="B Koodak" pitchFamily="2" charset="-78"/>
              </a:rPr>
              <a:t>انحراف معیار</a:t>
            </a:r>
            <a:r>
              <a:rPr lang="fa-IR" sz="2800" dirty="0" smtClean="0">
                <a:solidFill>
                  <a:srgbClr val="FFCCFF"/>
                </a:solidFill>
                <a:cs typeface="B Koodak" pitchFamily="2" charset="-78"/>
              </a:rPr>
              <a:t> آن، در </a:t>
            </a:r>
            <a:r>
              <a:rPr lang="fa-IR" sz="2800" dirty="0" smtClean="0">
                <a:solidFill>
                  <a:srgbClr val="00FF00"/>
                </a:solidFill>
                <a:cs typeface="B Koodak" pitchFamily="2" charset="-78"/>
              </a:rPr>
              <a:t>دامنه زمان </a:t>
            </a:r>
            <a:r>
              <a:rPr lang="fa-IR" sz="2800" dirty="0" smtClean="0">
                <a:solidFill>
                  <a:srgbClr val="FFCCFF"/>
                </a:solidFill>
                <a:cs typeface="B Koodak" pitchFamily="2" charset="-78"/>
              </a:rPr>
              <a:t>کارساز است. اما </a:t>
            </a:r>
            <a:r>
              <a:rPr lang="fa-IR" sz="2800" dirty="0" smtClean="0">
                <a:solidFill>
                  <a:srgbClr val="00FF00"/>
                </a:solidFill>
                <a:cs typeface="B Koodak" pitchFamily="2" charset="-78"/>
              </a:rPr>
              <a:t>محتوی فرکانسی </a:t>
            </a:r>
            <a:r>
              <a:rPr lang="fa-IR" sz="2800" dirty="0" smtClean="0">
                <a:solidFill>
                  <a:srgbClr val="FFCCFF"/>
                </a:solidFill>
                <a:cs typeface="B Koodak" pitchFamily="2" charset="-78"/>
              </a:rPr>
              <a:t>در این حالت در طول مدت لرزش تغییر می کند. </a:t>
            </a:r>
            <a:r>
              <a:rPr lang="fa-IR" sz="2800" dirty="0" smtClean="0">
                <a:solidFill>
                  <a:srgbClr val="00FFFF"/>
                </a:solidFill>
                <a:effectLst>
                  <a:outerShdw blurRad="38100" dist="38100" dir="2700000" algn="tl">
                    <a:srgbClr val="000000"/>
                  </a:outerShdw>
                </a:effectLst>
                <a:latin typeface="Tahoma" pitchFamily="34" charset="0"/>
                <a:cs typeface="B Koodak" pitchFamily="2" charset="-78"/>
              </a:rPr>
              <a:t>تولید </a:t>
            </a:r>
            <a:r>
              <a:rPr lang="fa-IR" sz="2800" dirty="0">
                <a:solidFill>
                  <a:srgbClr val="FFCCFF"/>
                </a:solidFill>
                <a:cs typeface="B Koodak" pitchFamily="2" charset="-78"/>
              </a:rPr>
              <a:t>تاریخچه مصنوعی در حوزه زمان </a:t>
            </a:r>
            <a:r>
              <a:rPr lang="fa-IR" sz="2800" dirty="0" smtClean="0">
                <a:solidFill>
                  <a:srgbClr val="00FFFF"/>
                </a:solidFill>
                <a:effectLst>
                  <a:outerShdw blurRad="38100" dist="38100" dir="2700000" algn="tl">
                    <a:srgbClr val="000000"/>
                  </a:outerShdw>
                </a:effectLst>
                <a:latin typeface="Tahoma" pitchFamily="34" charset="0"/>
                <a:cs typeface="B Koodak" pitchFamily="2" charset="-78"/>
              </a:rPr>
              <a:t> برای حرکت زمین عموماً از حاصل ضرب یک ضربه تک از لرزه  سفید ثابت فیلتر شده (یافرآیند فیلترشده پواسون) در تابع نوسانات غیرثابت (مطابق شکل) بدست می آید.</a:t>
            </a:r>
            <a:endParaRPr lang="en-US" sz="2800" dirty="0" smtClean="0">
              <a:solidFill>
                <a:srgbClr val="00FFFF"/>
              </a:solidFill>
              <a:effectLst>
                <a:outerShdw blurRad="38100" dist="38100" dir="2700000" algn="tl">
                  <a:srgbClr val="000000"/>
                </a:outerShdw>
              </a:effectLst>
              <a:latin typeface="Tahoma" pitchFamily="34" charset="0"/>
              <a:cs typeface="B Koodak" pitchFamily="2" charset="-78"/>
            </a:endParaRPr>
          </a:p>
          <a:p>
            <a:pPr algn="r" rtl="1">
              <a:defRPr/>
            </a:pPr>
            <a:r>
              <a:rPr lang="fa-IR" sz="2800" dirty="0" smtClean="0">
                <a:solidFill>
                  <a:srgbClr val="00FFFF"/>
                </a:solidFill>
                <a:effectLst>
                  <a:outerShdw blurRad="38100" dist="38100" dir="2700000" algn="tl">
                    <a:srgbClr val="000000"/>
                  </a:outerShdw>
                </a:effectLst>
                <a:latin typeface="Tahoma" pitchFamily="34" charset="0"/>
                <a:cs typeface="B Koodak" pitchFamily="2" charset="-78"/>
              </a:rPr>
              <a:t> </a:t>
            </a:r>
            <a:r>
              <a:rPr lang="en-US" sz="2800" dirty="0" smtClean="0">
                <a:solidFill>
                  <a:srgbClr val="00FFFF"/>
                </a:solidFill>
                <a:effectLst>
                  <a:outerShdw blurRad="38100" dist="38100" dir="2700000" algn="tl">
                    <a:srgbClr val="000000"/>
                  </a:outerShdw>
                </a:effectLst>
                <a:latin typeface="Tahoma" pitchFamily="34" charset="0"/>
                <a:cs typeface="B Koodak" pitchFamily="2" charset="-78"/>
              </a:rPr>
              <a:t> </a:t>
            </a:r>
            <a:r>
              <a:rPr lang="en-US" sz="2800" dirty="0">
                <a:solidFill>
                  <a:srgbClr val="00FFFF"/>
                </a:solidFill>
                <a:effectLst>
                  <a:outerShdw blurRad="38100" dist="38100" dir="2700000" algn="tl">
                    <a:srgbClr val="000000"/>
                  </a:outerShdw>
                </a:effectLst>
                <a:latin typeface="Tahoma" pitchFamily="34" charset="0"/>
                <a:cs typeface="B Koodak" pitchFamily="2" charset="-78"/>
              </a:rPr>
              <a:t>(a</a:t>
            </a:r>
            <a:r>
              <a:rPr lang="fa-IR" sz="2800" dirty="0" smtClean="0">
                <a:solidFill>
                  <a:srgbClr val="00FFFF"/>
                </a:solidFill>
                <a:effectLst>
                  <a:outerShdw blurRad="38100" dist="38100" dir="2700000" algn="tl">
                    <a:srgbClr val="000000"/>
                  </a:outerShdw>
                </a:effectLst>
                <a:latin typeface="Tahoma" pitchFamily="34" charset="0"/>
                <a:cs typeface="B Koodak" pitchFamily="2" charset="-78"/>
              </a:rPr>
              <a:t>تاریخچه لرزه سفید در حوزه زمان فیلترشده، </a:t>
            </a:r>
            <a:r>
              <a:rPr lang="en-US" sz="2800" dirty="0" smtClean="0">
                <a:solidFill>
                  <a:srgbClr val="00FFFF"/>
                </a:solidFill>
                <a:effectLst>
                  <a:outerShdw blurRad="38100" dist="38100" dir="2700000" algn="tl">
                    <a:srgbClr val="000000"/>
                  </a:outerShdw>
                </a:effectLst>
                <a:latin typeface="Tahoma" pitchFamily="34" charset="0"/>
                <a:cs typeface="B Koodak" pitchFamily="2" charset="-78"/>
              </a:rPr>
              <a:t>(b</a:t>
            </a:r>
            <a:r>
              <a:rPr lang="fa-IR" sz="2800" dirty="0" smtClean="0">
                <a:solidFill>
                  <a:srgbClr val="00FFFF"/>
                </a:solidFill>
                <a:effectLst>
                  <a:outerShdw blurRad="38100" dist="38100" dir="2700000" algn="tl">
                    <a:srgbClr val="000000"/>
                  </a:outerShdw>
                </a:effectLst>
                <a:latin typeface="Tahoma" pitchFamily="34" charset="0"/>
                <a:cs typeface="B Koodak" pitchFamily="2" charset="-78"/>
              </a:rPr>
              <a:t> ضرب تاریخچه </a:t>
            </a:r>
            <a:r>
              <a:rPr lang="fa-IR" sz="2800" dirty="0">
                <a:solidFill>
                  <a:srgbClr val="00FFFF"/>
                </a:solidFill>
                <a:effectLst>
                  <a:outerShdw blurRad="38100" dist="38100" dir="2700000" algn="tl">
                    <a:srgbClr val="000000"/>
                  </a:outerShdw>
                </a:effectLst>
                <a:latin typeface="Tahoma" pitchFamily="34" charset="0"/>
                <a:cs typeface="B Koodak" pitchFamily="2" charset="-78"/>
              </a:rPr>
              <a:t>لرزه سفید در حوزه زمان </a:t>
            </a:r>
            <a:endParaRPr lang="fa-IR" sz="2800" dirty="0" smtClean="0">
              <a:solidFill>
                <a:srgbClr val="00FFFF"/>
              </a:solidFill>
              <a:effectLst>
                <a:outerShdw blurRad="38100" dist="38100" dir="2700000" algn="tl">
                  <a:srgbClr val="000000"/>
                </a:outerShdw>
              </a:effectLst>
              <a:latin typeface="Tahoma" pitchFamily="34" charset="0"/>
              <a:cs typeface="B Koodak" pitchFamily="2" charset="-78"/>
            </a:endParaRPr>
          </a:p>
          <a:p>
            <a:pPr algn="r" rtl="1">
              <a:defRPr/>
            </a:pPr>
            <a:r>
              <a:rPr lang="fa-IR" sz="2600" dirty="0" smtClean="0">
                <a:solidFill>
                  <a:srgbClr val="00FFFF"/>
                </a:solidFill>
                <a:effectLst>
                  <a:outerShdw blurRad="38100" dist="38100" dir="2700000" algn="tl">
                    <a:srgbClr val="000000"/>
                  </a:outerShdw>
                </a:effectLst>
                <a:latin typeface="Tahoma" pitchFamily="34" charset="0"/>
                <a:cs typeface="B Koodak" pitchFamily="2" charset="-78"/>
              </a:rPr>
              <a:t>فیلترشده درتابع پوش</a:t>
            </a:r>
            <a:r>
              <a:rPr lang="fa-IR" sz="2800" dirty="0" smtClean="0">
                <a:solidFill>
                  <a:srgbClr val="00FFFF"/>
                </a:solidFill>
                <a:effectLst>
                  <a:outerShdw blurRad="38100" dist="38100" dir="2700000" algn="tl">
                    <a:srgbClr val="000000"/>
                  </a:outerShdw>
                </a:effectLst>
                <a:latin typeface="Tahoma" pitchFamily="34" charset="0"/>
                <a:cs typeface="B Koodak" pitchFamily="2" charset="-78"/>
              </a:rPr>
              <a:t>،</a:t>
            </a:r>
            <a:endParaRPr lang="en-US" sz="2800" dirty="0" smtClean="0">
              <a:solidFill>
                <a:srgbClr val="00FFFF"/>
              </a:solidFill>
              <a:effectLst>
                <a:outerShdw blurRad="38100" dist="38100" dir="2700000" algn="tl">
                  <a:srgbClr val="000000"/>
                </a:outerShdw>
              </a:effectLst>
              <a:latin typeface="Tahoma" pitchFamily="34" charset="0"/>
              <a:cs typeface="B Koodak" pitchFamily="2" charset="-78"/>
            </a:endParaRPr>
          </a:p>
          <a:p>
            <a:pPr algn="r" rtl="1">
              <a:defRPr/>
            </a:pPr>
            <a:r>
              <a:rPr lang="fa-IR" sz="2800" dirty="0" smtClean="0">
                <a:solidFill>
                  <a:srgbClr val="00FFFF"/>
                </a:solidFill>
                <a:effectLst>
                  <a:outerShdw blurRad="38100" dist="38100" dir="2700000" algn="tl">
                    <a:srgbClr val="000000"/>
                  </a:outerShdw>
                </a:effectLst>
                <a:latin typeface="Tahoma" pitchFamily="34" charset="0"/>
                <a:cs typeface="B Koodak" pitchFamily="2" charset="-78"/>
              </a:rPr>
              <a:t> </a:t>
            </a:r>
            <a:r>
              <a:rPr lang="en-US" sz="2800" dirty="0" smtClean="0">
                <a:solidFill>
                  <a:srgbClr val="00FFFF"/>
                </a:solidFill>
                <a:effectLst>
                  <a:outerShdw blurRad="38100" dist="38100" dir="2700000" algn="tl">
                    <a:srgbClr val="000000"/>
                  </a:outerShdw>
                </a:effectLst>
                <a:latin typeface="Tahoma" pitchFamily="34" charset="0"/>
                <a:cs typeface="B Koodak" pitchFamily="2" charset="-78"/>
              </a:rPr>
              <a:t>(c</a:t>
            </a:r>
            <a:r>
              <a:rPr lang="fa-IR" sz="2800" dirty="0" smtClean="0">
                <a:solidFill>
                  <a:srgbClr val="00FFFF"/>
                </a:solidFill>
                <a:effectLst>
                  <a:outerShdw blurRad="38100" dist="38100" dir="2700000" algn="tl">
                    <a:srgbClr val="000000"/>
                  </a:outerShdw>
                </a:effectLst>
                <a:latin typeface="Tahoma" pitchFamily="34" charset="0"/>
                <a:cs typeface="B Koodak" pitchFamily="2" charset="-78"/>
              </a:rPr>
              <a:t> حاصلضرب ،  </a:t>
            </a:r>
            <a:endParaRPr lang="en-US" sz="2800" dirty="0" smtClean="0">
              <a:solidFill>
                <a:srgbClr val="00FFFF"/>
              </a:solidFill>
              <a:effectLst>
                <a:outerShdw blurRad="38100" dist="38100" dir="2700000" algn="tl">
                  <a:srgbClr val="000000"/>
                </a:outerShdw>
              </a:effectLst>
              <a:latin typeface="Tahoma" pitchFamily="34" charset="0"/>
              <a:cs typeface="B Koodak" pitchFamily="2" charset="-78"/>
            </a:endParaRPr>
          </a:p>
          <a:p>
            <a:pPr algn="r" rtl="1">
              <a:defRPr/>
            </a:pPr>
            <a:r>
              <a:rPr lang="fa-IR" sz="2800" dirty="0" smtClean="0">
                <a:solidFill>
                  <a:srgbClr val="00FFFF"/>
                </a:solidFill>
                <a:effectLst>
                  <a:outerShdw blurRad="38100" dist="38100" dir="2700000" algn="tl">
                    <a:srgbClr val="000000"/>
                  </a:outerShdw>
                </a:effectLst>
                <a:latin typeface="Tahoma" pitchFamily="34" charset="0"/>
                <a:cs typeface="B Koodak" pitchFamily="2" charset="-78"/>
              </a:rPr>
              <a:t> </a:t>
            </a:r>
            <a:r>
              <a:rPr lang="en-US" sz="2800" dirty="0" smtClean="0">
                <a:solidFill>
                  <a:srgbClr val="00FFFF"/>
                </a:solidFill>
                <a:effectLst>
                  <a:outerShdw blurRad="38100" dist="38100" dir="2700000" algn="tl">
                    <a:srgbClr val="000000"/>
                  </a:outerShdw>
                </a:effectLst>
                <a:latin typeface="Tahoma" pitchFamily="34" charset="0"/>
                <a:cs typeface="B Koodak" pitchFamily="2" charset="-78"/>
              </a:rPr>
              <a:t> (d</a:t>
            </a:r>
            <a:r>
              <a:rPr lang="fa-IR" sz="2800" dirty="0" smtClean="0">
                <a:solidFill>
                  <a:srgbClr val="00FFFF"/>
                </a:solidFill>
                <a:effectLst>
                  <a:outerShdw blurRad="38100" dist="38100" dir="2700000" algn="tl">
                    <a:srgbClr val="000000"/>
                  </a:outerShdw>
                </a:effectLst>
                <a:latin typeface="Tahoma" pitchFamily="34" charset="0"/>
                <a:cs typeface="B Koodak" pitchFamily="2" charset="-78"/>
              </a:rPr>
              <a:t>تاریخچه </a:t>
            </a:r>
            <a:r>
              <a:rPr lang="fa-IR" sz="2800" dirty="0">
                <a:solidFill>
                  <a:srgbClr val="00FFFF"/>
                </a:solidFill>
                <a:effectLst>
                  <a:outerShdw blurRad="38100" dist="38100" dir="2700000" algn="tl">
                    <a:srgbClr val="000000"/>
                  </a:outerShdw>
                </a:effectLst>
                <a:latin typeface="Tahoma" pitchFamily="34" charset="0"/>
                <a:cs typeface="B Koodak" pitchFamily="2" charset="-78"/>
              </a:rPr>
              <a:t>لرزه </a:t>
            </a:r>
            <a:endParaRPr lang="en-US" sz="2800" dirty="0" smtClean="0">
              <a:solidFill>
                <a:srgbClr val="00FFFF"/>
              </a:solidFill>
              <a:effectLst>
                <a:outerShdw blurRad="38100" dist="38100" dir="2700000" algn="tl">
                  <a:srgbClr val="000000"/>
                </a:outerShdw>
              </a:effectLst>
              <a:latin typeface="Tahoma" pitchFamily="34" charset="0"/>
              <a:cs typeface="B Koodak" pitchFamily="2" charset="-78"/>
            </a:endParaRPr>
          </a:p>
          <a:p>
            <a:pPr algn="r" rtl="1">
              <a:defRPr/>
            </a:pPr>
            <a:r>
              <a:rPr lang="fa-IR" sz="2800" dirty="0" smtClean="0">
                <a:solidFill>
                  <a:srgbClr val="00FFFF"/>
                </a:solidFill>
                <a:effectLst>
                  <a:outerShdw blurRad="38100" dist="38100" dir="2700000" algn="tl">
                    <a:srgbClr val="000000"/>
                  </a:outerShdw>
                </a:effectLst>
                <a:latin typeface="Tahoma" pitchFamily="34" charset="0"/>
                <a:cs typeface="B Koodak" pitchFamily="2" charset="-78"/>
              </a:rPr>
              <a:t>تولیدشده</a:t>
            </a:r>
            <a:endParaRPr lang="en-US" sz="2800" dirty="0">
              <a:solidFill>
                <a:srgbClr val="00FF00"/>
              </a:solidFill>
              <a:cs typeface="B Koodak" pitchFamily="2" charset="-78"/>
            </a:endParaRPr>
          </a:p>
        </p:txBody>
      </p:sp>
      <p:pic>
        <p:nvPicPr>
          <p:cNvPr id="403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92572"/>
            <a:ext cx="6588224" cy="276542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001180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5"/>
          <p:cNvSpPr>
            <a:spLocks noChangeArrowheads="1"/>
          </p:cNvSpPr>
          <p:nvPr/>
        </p:nvSpPr>
        <p:spPr bwMode="auto">
          <a:xfrm>
            <a:off x="-131763" y="0"/>
            <a:ext cx="927576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indent="0" algn="r" rtl="1">
              <a:buNone/>
            </a:pPr>
            <a:r>
              <a:rPr lang="fa-IR" sz="4000" dirty="0" smtClean="0">
                <a:solidFill>
                  <a:srgbClr val="FFCCFF"/>
                </a:solidFill>
                <a:effectLst/>
                <a:cs typeface="B Koodak" pitchFamily="2" charset="-78"/>
              </a:rPr>
              <a:t>3- تولید تاریخچه مصنوعی زمین در حوزه فرکانس</a:t>
            </a:r>
          </a:p>
          <a:p>
            <a:pPr algn="r" rtl="1">
              <a:defRPr/>
            </a:pPr>
            <a:r>
              <a:rPr lang="fa-IR" sz="2800" dirty="0" smtClean="0">
                <a:solidFill>
                  <a:srgbClr val="00FFFF"/>
                </a:solidFill>
                <a:cs typeface="B Koodak" pitchFamily="2" charset="-78"/>
              </a:rPr>
              <a:t>حرکت زمین را می توان به روش معمول از ترکیب طیف دامنه فوریه با طیف فاز فوریه در حوزه فرکانس تولید نمود. این طیف ممکن است از یک طیف حرکت واقعی و یا مصنوعی و یا تابع نهایی تراکم طیفی تولیدشود. </a:t>
            </a:r>
            <a:endParaRPr lang="fa-IR" sz="2800" dirty="0" smtClean="0">
              <a:solidFill>
                <a:srgbClr val="00FF00"/>
              </a:solidFill>
              <a:cs typeface="B Koodak" pitchFamily="2" charset="-78"/>
            </a:endParaRPr>
          </a:p>
          <a:p>
            <a:pPr algn="r" rtl="1">
              <a:defRPr/>
            </a:pPr>
            <a:r>
              <a:rPr lang="fa-IR" sz="2800" dirty="0" smtClean="0">
                <a:solidFill>
                  <a:srgbClr val="00FF00"/>
                </a:solidFill>
                <a:cs typeface="B Koodak" pitchFamily="2" charset="-78"/>
              </a:rPr>
              <a:t>طیف فاز ممکن است از یک حرکت واقعی زمین برداشت شده و یا ممکن است از حاصل ضرب تاریخچه زمانی در لرزه سفید و در یک تابع پوش (مطابق شکل) محاسبه شود. </a:t>
            </a:r>
            <a:r>
              <a:rPr lang="fa-IR" sz="2400" dirty="0" smtClean="0">
                <a:solidFill>
                  <a:srgbClr val="FFCCFF"/>
                </a:solidFill>
                <a:cs typeface="B Koodak" pitchFamily="2" charset="-78"/>
              </a:rPr>
              <a:t>تاریخچه زمانی مصنوعی در حوزه فرکانس </a:t>
            </a:r>
            <a:r>
              <a:rPr lang="en-US" sz="2400" dirty="0" smtClean="0">
                <a:solidFill>
                  <a:srgbClr val="FFCCFF"/>
                </a:solidFill>
                <a:cs typeface="B Koodak" pitchFamily="2" charset="-78"/>
              </a:rPr>
              <a:t>(a</a:t>
            </a:r>
            <a:r>
              <a:rPr lang="fa-IR" sz="2400" dirty="0" smtClean="0">
                <a:solidFill>
                  <a:srgbClr val="FFCCFF"/>
                </a:solidFill>
                <a:cs typeface="B Koodak" pitchFamily="2" charset="-78"/>
              </a:rPr>
              <a:t> تاریخچه زمانی لرزه سفید،    </a:t>
            </a:r>
            <a:r>
              <a:rPr lang="en-US" sz="2400" dirty="0" smtClean="0">
                <a:solidFill>
                  <a:srgbClr val="FFCCFF"/>
                </a:solidFill>
                <a:cs typeface="B Koodak" pitchFamily="2" charset="-78"/>
              </a:rPr>
              <a:t>(b</a:t>
            </a:r>
            <a:r>
              <a:rPr lang="fa-IR" sz="2400" dirty="0" smtClean="0">
                <a:solidFill>
                  <a:srgbClr val="FFCCFF"/>
                </a:solidFill>
                <a:cs typeface="B Koodak" pitchFamily="2" charset="-78"/>
              </a:rPr>
              <a:t> ضرب شده در تابع پوش،  </a:t>
            </a:r>
            <a:r>
              <a:rPr lang="en-US" sz="2400" dirty="0" smtClean="0">
                <a:solidFill>
                  <a:srgbClr val="FFCCFF"/>
                </a:solidFill>
                <a:cs typeface="B Koodak" pitchFamily="2" charset="-78"/>
              </a:rPr>
              <a:t>(c</a:t>
            </a:r>
            <a:r>
              <a:rPr lang="fa-IR" sz="2400" dirty="0" smtClean="0">
                <a:solidFill>
                  <a:srgbClr val="FFCCFF"/>
                </a:solidFill>
                <a:cs typeface="B Koodak" pitchFamily="2" charset="-78"/>
              </a:rPr>
              <a:t>تبدیل یافته فوریه و </a:t>
            </a:r>
            <a:r>
              <a:rPr lang="en-US" sz="2400" dirty="0" smtClean="0">
                <a:solidFill>
                  <a:srgbClr val="FFCCFF"/>
                </a:solidFill>
                <a:cs typeface="B Koodak" pitchFamily="2" charset="-78"/>
              </a:rPr>
              <a:t>(d</a:t>
            </a:r>
            <a:r>
              <a:rPr lang="fa-IR" sz="2400" dirty="0" smtClean="0">
                <a:solidFill>
                  <a:srgbClr val="FFCCFF"/>
                </a:solidFill>
                <a:cs typeface="B Koodak" pitchFamily="2" charset="-78"/>
              </a:rPr>
              <a:t> طیف فاز ترکیبی  و </a:t>
            </a:r>
            <a:r>
              <a:rPr lang="en-US" sz="2400" dirty="0" smtClean="0">
                <a:solidFill>
                  <a:srgbClr val="FFCCFF"/>
                </a:solidFill>
                <a:cs typeface="B Koodak" pitchFamily="2" charset="-78"/>
              </a:rPr>
              <a:t>(e</a:t>
            </a:r>
            <a:r>
              <a:rPr lang="fa-IR" sz="2400" dirty="0" smtClean="0">
                <a:solidFill>
                  <a:srgbClr val="FFCCFF"/>
                </a:solidFill>
                <a:cs typeface="B Koodak" pitchFamily="2" charset="-78"/>
              </a:rPr>
              <a:t> تاریخچه زمانی</a:t>
            </a:r>
          </a:p>
          <a:p>
            <a:pPr algn="r" rtl="1">
              <a:defRPr/>
            </a:pPr>
            <a:r>
              <a:rPr lang="fa-IR" sz="2400" dirty="0" smtClean="0">
                <a:solidFill>
                  <a:srgbClr val="FFCCFF"/>
                </a:solidFill>
                <a:cs typeface="B Koodak" pitchFamily="2" charset="-78"/>
              </a:rPr>
              <a:t>    </a:t>
            </a:r>
            <a:endParaRPr lang="en-US" sz="2400" dirty="0">
              <a:solidFill>
                <a:srgbClr val="00FFFF"/>
              </a:solidFill>
              <a:cs typeface="B Koodak" pitchFamily="2" charset="-78"/>
            </a:endParaRPr>
          </a:p>
        </p:txBody>
      </p:sp>
      <p:pic>
        <p:nvPicPr>
          <p:cNvPr id="404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47" y="3710696"/>
            <a:ext cx="7727033" cy="314730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79512" y="4915014"/>
            <a:ext cx="2149948" cy="646331"/>
          </a:xfrm>
          <a:prstGeom prst="rect">
            <a:avLst/>
          </a:prstGeom>
        </p:spPr>
        <p:txBody>
          <a:bodyPr wrap="none">
            <a:spAutoFit/>
          </a:bodyPr>
          <a:lstStyle/>
          <a:p>
            <a:pPr marL="0" indent="0" algn="r" rtl="1">
              <a:buNone/>
            </a:pPr>
            <a:r>
              <a:rPr lang="fa-IR" dirty="0" smtClean="0">
                <a:solidFill>
                  <a:srgbClr val="C00000"/>
                </a:solidFill>
                <a:effectLst/>
                <a:cs typeface="B Koodak" pitchFamily="2" charset="-78"/>
              </a:rPr>
              <a:t>موج با انرژی یکنواخت  و </a:t>
            </a:r>
          </a:p>
          <a:p>
            <a:pPr marL="0" indent="0" algn="r" rtl="1">
              <a:buNone/>
            </a:pPr>
            <a:r>
              <a:rPr lang="fa-IR" dirty="0" smtClean="0">
                <a:solidFill>
                  <a:srgbClr val="C00000"/>
                </a:solidFill>
                <a:cs typeface="B Koodak" pitchFamily="2" charset="-78"/>
              </a:rPr>
              <a:t>تغییرات </a:t>
            </a:r>
            <a:r>
              <a:rPr lang="fa-IR" dirty="0" smtClean="0">
                <a:solidFill>
                  <a:srgbClr val="C00000"/>
                </a:solidFill>
                <a:effectLst/>
                <a:cs typeface="B Koodak" pitchFamily="2" charset="-78"/>
              </a:rPr>
              <a:t>فرکانس</a:t>
            </a:r>
          </a:p>
        </p:txBody>
      </p:sp>
      <p:sp>
        <p:nvSpPr>
          <p:cNvPr id="7" name="Rectangle 6"/>
          <p:cNvSpPr/>
          <p:nvPr/>
        </p:nvSpPr>
        <p:spPr>
          <a:xfrm>
            <a:off x="5544984" y="3798460"/>
            <a:ext cx="2057102" cy="646331"/>
          </a:xfrm>
          <a:prstGeom prst="rect">
            <a:avLst/>
          </a:prstGeom>
        </p:spPr>
        <p:txBody>
          <a:bodyPr wrap="none">
            <a:spAutoFit/>
          </a:bodyPr>
          <a:lstStyle/>
          <a:p>
            <a:pPr marL="0" indent="0" algn="r" rtl="1">
              <a:buNone/>
            </a:pPr>
            <a:r>
              <a:rPr lang="en-US" dirty="0" smtClean="0">
                <a:solidFill>
                  <a:srgbClr val="C00000"/>
                </a:solidFill>
                <a:effectLst/>
                <a:cs typeface="B Koodak" pitchFamily="2" charset="-78"/>
              </a:rPr>
              <a:t>Fourier Amplitude </a:t>
            </a:r>
          </a:p>
          <a:p>
            <a:pPr marL="0" indent="0" algn="ctr" rtl="1">
              <a:buNone/>
            </a:pPr>
            <a:r>
              <a:rPr lang="en-US" dirty="0" smtClean="0">
                <a:solidFill>
                  <a:srgbClr val="C00000"/>
                </a:solidFill>
                <a:cs typeface="B Koodak" pitchFamily="2" charset="-78"/>
              </a:rPr>
              <a:t>Spectrum</a:t>
            </a:r>
            <a:endParaRPr lang="fa-IR" dirty="0" smtClean="0">
              <a:solidFill>
                <a:srgbClr val="C00000"/>
              </a:solidFill>
              <a:effectLst/>
              <a:cs typeface="B Koodak" pitchFamily="2" charset="-78"/>
            </a:endParaRPr>
          </a:p>
        </p:txBody>
      </p:sp>
      <p:sp>
        <p:nvSpPr>
          <p:cNvPr id="8" name="Rectangle 7"/>
          <p:cNvSpPr/>
          <p:nvPr/>
        </p:nvSpPr>
        <p:spPr>
          <a:xfrm>
            <a:off x="3419033" y="3754874"/>
            <a:ext cx="1697901" cy="646331"/>
          </a:xfrm>
          <a:prstGeom prst="rect">
            <a:avLst/>
          </a:prstGeom>
        </p:spPr>
        <p:txBody>
          <a:bodyPr wrap="none">
            <a:spAutoFit/>
          </a:bodyPr>
          <a:lstStyle/>
          <a:p>
            <a:pPr marL="0" indent="0" algn="r" rtl="1">
              <a:buNone/>
            </a:pPr>
            <a:r>
              <a:rPr lang="en-US" dirty="0" smtClean="0">
                <a:solidFill>
                  <a:srgbClr val="C00000"/>
                </a:solidFill>
                <a:effectLst/>
                <a:cs typeface="B Koodak" pitchFamily="2" charset="-78"/>
              </a:rPr>
              <a:t>Fourier Phase </a:t>
            </a:r>
          </a:p>
          <a:p>
            <a:pPr marL="0" indent="0" algn="ctr" rtl="1">
              <a:buNone/>
            </a:pPr>
            <a:r>
              <a:rPr lang="en-US" dirty="0" smtClean="0">
                <a:solidFill>
                  <a:srgbClr val="C00000"/>
                </a:solidFill>
                <a:cs typeface="B Koodak" pitchFamily="2" charset="-78"/>
              </a:rPr>
              <a:t>Spectrum</a:t>
            </a:r>
            <a:endParaRPr lang="fa-IR" dirty="0" smtClean="0">
              <a:solidFill>
                <a:srgbClr val="C00000"/>
              </a:solidFill>
              <a:effectLst/>
              <a:cs typeface="B Koodak" pitchFamily="2" charset="-78"/>
            </a:endParaRPr>
          </a:p>
        </p:txBody>
      </p:sp>
    </p:spTree>
    <p:extLst>
      <p:ext uri="{BB962C8B-B14F-4D97-AF65-F5344CB8AC3E}">
        <p14:creationId xmlns:p14="http://schemas.microsoft.com/office/powerpoint/2010/main" val="681831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1"/>
            <a:ext cx="7191940" cy="682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099764" y="13455"/>
            <a:ext cx="2013756" cy="1815882"/>
          </a:xfrm>
          <a:prstGeom prst="rect">
            <a:avLst/>
          </a:prstGeom>
        </p:spPr>
        <p:txBody>
          <a:bodyPr wrap="none">
            <a:spAutoFit/>
          </a:bodyPr>
          <a:lstStyle/>
          <a:p>
            <a:pPr algn="r" rtl="1"/>
            <a:r>
              <a:rPr lang="fa-IR" sz="2800" b="1" dirty="0" smtClean="0">
                <a:cs typeface="B Koodak" pitchFamily="2" charset="-78"/>
              </a:rPr>
              <a:t>تهیه الگوی </a:t>
            </a:r>
          </a:p>
          <a:p>
            <a:pPr algn="r" rtl="1"/>
            <a:r>
              <a:rPr lang="fa-IR" sz="2800" b="1" dirty="0" smtClean="0">
                <a:cs typeface="B Koodak" pitchFamily="2" charset="-78"/>
              </a:rPr>
              <a:t>عددی با دقت</a:t>
            </a:r>
          </a:p>
          <a:p>
            <a:pPr algn="r" rtl="1"/>
            <a:r>
              <a:rPr lang="fa-IR" sz="2800" b="1" dirty="0" smtClean="0">
                <a:cs typeface="B Koodak" pitchFamily="2" charset="-78"/>
              </a:rPr>
              <a:t>بیشتر مورد نیاز</a:t>
            </a:r>
          </a:p>
          <a:p>
            <a:pPr algn="r" rtl="1"/>
            <a:r>
              <a:rPr lang="fa-IR" sz="2800" b="1" dirty="0" smtClean="0">
                <a:cs typeface="B Koodak" pitchFamily="2" charset="-78"/>
              </a:rPr>
              <a:t>است.</a:t>
            </a:r>
            <a:endParaRPr lang="en-US" sz="2800" dirty="0"/>
          </a:p>
        </p:txBody>
      </p:sp>
    </p:spTree>
    <p:extLst>
      <p:ext uri="{BB962C8B-B14F-4D97-AF65-F5344CB8AC3E}">
        <p14:creationId xmlns:p14="http://schemas.microsoft.com/office/powerpoint/2010/main" val="492076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5"/>
          <p:cNvSpPr>
            <a:spLocks noChangeArrowheads="1"/>
          </p:cNvSpPr>
          <p:nvPr/>
        </p:nvSpPr>
        <p:spPr bwMode="auto">
          <a:xfrm>
            <a:off x="-131763" y="0"/>
            <a:ext cx="9275763"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indent="0" algn="r" rtl="1">
              <a:buNone/>
            </a:pPr>
            <a:r>
              <a:rPr lang="fa-IR" sz="4000" dirty="0" smtClean="0">
                <a:solidFill>
                  <a:srgbClr val="FFCCFF"/>
                </a:solidFill>
                <a:effectLst/>
                <a:cs typeface="B Koodak" pitchFamily="2" charset="-78"/>
              </a:rPr>
              <a:t>4- تولید تاریخچه مصنوعی زمین به روش تابع گرین</a:t>
            </a:r>
            <a:endParaRPr lang="en-US" sz="4000" dirty="0" smtClean="0">
              <a:effectLst/>
              <a:cs typeface="B Koodak" pitchFamily="2" charset="-78"/>
            </a:endParaRPr>
          </a:p>
          <a:p>
            <a:pPr algn="r" rtl="1">
              <a:defRPr/>
            </a:pPr>
            <a:r>
              <a:rPr lang="fa-IR" sz="2800" dirty="0" smtClean="0">
                <a:solidFill>
                  <a:srgbClr val="00FFFF"/>
                </a:solidFill>
                <a:cs typeface="B Koodak" pitchFamily="2" charset="-78"/>
              </a:rPr>
              <a:t>در روش گرین کل حرکت سطح زمین در یک ساختگاه خاص معادل مجموع حرکات ایجاد شده ناشی از پارگی و لغزش قسمتهای گسل فعال است. </a:t>
            </a:r>
          </a:p>
          <a:p>
            <a:pPr algn="r" rtl="1">
              <a:defRPr/>
            </a:pPr>
            <a:r>
              <a:rPr lang="fa-IR" sz="2800" dirty="0" smtClean="0">
                <a:solidFill>
                  <a:srgbClr val="00FFFF"/>
                </a:solidFill>
                <a:cs typeface="B Koodak" pitchFamily="2" charset="-78"/>
              </a:rPr>
              <a:t>برای این کار ابتدا سطح فعال گسل و مرکز زلزله مشخص شده و سطح گسل به قطعات تقسیم شده و تعریف توابع لغزش (جابجایی- زمان) و تعریف تابع گرین (حرکت در ساختگاه- لغزش واحد آنی  در منبع) انجام می شود. </a:t>
            </a:r>
          </a:p>
          <a:p>
            <a:pPr algn="r" rtl="1">
              <a:defRPr/>
            </a:pPr>
            <a:r>
              <a:rPr lang="fa-IR" sz="2800" dirty="0" smtClean="0">
                <a:solidFill>
                  <a:srgbClr val="FFFF00"/>
                </a:solidFill>
                <a:cs typeface="B Koodak" pitchFamily="2" charset="-78"/>
              </a:rPr>
              <a:t>ترکیب تابع گرین با تابع لغزش حرکت در ساختگاه برای هرقطعه مستقل تجمیع شده و آثار آن تاریخچه حرکت سطح زمین را ارائه می دهد. برای این کار رفتارسنجی برای سرعت موج از منبع تا ساختگاه مورد نیاز است. استفاده از روش های عددی و اجزاء معادل کارساز است. </a:t>
            </a:r>
            <a:endParaRPr lang="fa-IR" sz="2800" dirty="0" smtClean="0">
              <a:solidFill>
                <a:srgbClr val="00FF00"/>
              </a:solidFill>
              <a:cs typeface="B Koodak" pitchFamily="2" charset="-78"/>
            </a:endParaRPr>
          </a:p>
          <a:p>
            <a:pPr algn="r" rtl="1">
              <a:defRPr/>
            </a:pPr>
            <a:r>
              <a:rPr lang="fa-IR" sz="2800" dirty="0" smtClean="0">
                <a:solidFill>
                  <a:srgbClr val="00FF00"/>
                </a:solidFill>
                <a:cs typeface="B Koodak" pitchFamily="2" charset="-78"/>
              </a:rPr>
              <a:t>این روش برای تعیین </a:t>
            </a:r>
            <a:r>
              <a:rPr lang="fa-IR" sz="2800" dirty="0">
                <a:solidFill>
                  <a:srgbClr val="00FFFF"/>
                </a:solidFill>
                <a:cs typeface="B Koodak" pitchFamily="2" charset="-78"/>
              </a:rPr>
              <a:t>حرکت سطح زمین در یک ساختگاه </a:t>
            </a:r>
            <a:r>
              <a:rPr lang="fa-IR" sz="2800" dirty="0" smtClean="0">
                <a:solidFill>
                  <a:srgbClr val="00FFFF"/>
                </a:solidFill>
                <a:cs typeface="B Koodak" pitchFamily="2" charset="-78"/>
              </a:rPr>
              <a:t>نزدیک منبع (</a:t>
            </a:r>
            <a:r>
              <a:rPr lang="fa-IR" sz="2800" dirty="0" smtClean="0">
                <a:solidFill>
                  <a:srgbClr val="00FF00"/>
                </a:solidFill>
                <a:cs typeface="B Koodak" pitchFamily="2" charset="-78"/>
              </a:rPr>
              <a:t>با تأثیر طول گسل و فاصله) با برخورداری از پدیده هایی مانند «جهت گیری پارگی» و یا «پله ای عملکرد آن» مناسب است.    </a:t>
            </a:r>
            <a:endParaRPr lang="en-US" sz="2400" dirty="0">
              <a:solidFill>
                <a:srgbClr val="FFFF00"/>
              </a:solidFill>
              <a:cs typeface="B Koodak" pitchFamily="2" charset="-78"/>
            </a:endParaRPr>
          </a:p>
        </p:txBody>
      </p:sp>
    </p:spTree>
    <p:extLst>
      <p:ext uri="{BB962C8B-B14F-4D97-AF65-F5344CB8AC3E}">
        <p14:creationId xmlns:p14="http://schemas.microsoft.com/office/powerpoint/2010/main" val="376808511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29713" cy="981075"/>
          </a:xfrm>
        </p:spPr>
        <p:txBody>
          <a:bodyPr>
            <a:normAutofit fontScale="90000"/>
          </a:bodyPr>
          <a:lstStyle/>
          <a:p>
            <a:pPr algn="ctr" rtl="1">
              <a:defRPr/>
            </a:pPr>
            <a:r>
              <a:rPr lang="fa-IR" sz="3200" dirty="0" smtClean="0">
                <a:cs typeface="B Koodak" pitchFamily="2" charset="-78"/>
              </a:rPr>
              <a:t>تقسیم سطح گسل به قطعات و تعیین اثر هرمؤلفه حرکت در نقطه مورد نظر در اثر هرقطعه (عملکرد تابع گرین)</a:t>
            </a:r>
            <a:endParaRPr lang="en-US" sz="3200" dirty="0">
              <a:cs typeface="B Koodak" pitchFamily="2" charset="-78"/>
            </a:endParaRPr>
          </a:p>
        </p:txBody>
      </p:sp>
      <p:sp>
        <p:nvSpPr>
          <p:cNvPr id="3" name="Content Placeholder 2"/>
          <p:cNvSpPr>
            <a:spLocks noGrp="1"/>
          </p:cNvSpPr>
          <p:nvPr>
            <p:ph idx="1"/>
          </p:nvPr>
        </p:nvSpPr>
        <p:spPr/>
        <p:txBody>
          <a:bodyPr/>
          <a:lstStyle/>
          <a:p>
            <a:pPr>
              <a:defRPr/>
            </a:pPr>
            <a:endParaRPr lang="en-US"/>
          </a:p>
        </p:txBody>
      </p:sp>
      <p:pic>
        <p:nvPicPr>
          <p:cNvPr id="1146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1268413"/>
            <a:ext cx="9123363" cy="558958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80204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روشهای کاربردی مستقیم و چند گامه</a:t>
            </a:r>
            <a:endParaRPr lang="en-US" dirty="0">
              <a:cs typeface="B Koodak" pitchFamily="2" charset="-78"/>
            </a:endParaRPr>
          </a:p>
        </p:txBody>
      </p:sp>
      <p:sp>
        <p:nvSpPr>
          <p:cNvPr id="3" name="Content Placeholder 2"/>
          <p:cNvSpPr>
            <a:spLocks noGrp="1"/>
          </p:cNvSpPr>
          <p:nvPr>
            <p:ph idx="1"/>
          </p:nvPr>
        </p:nvSpPr>
        <p:spPr>
          <a:xfrm>
            <a:off x="0" y="609600"/>
            <a:ext cx="9144000" cy="6248400"/>
          </a:xfrm>
        </p:spPr>
        <p:txBody>
          <a:bodyPr>
            <a:normAutofit/>
          </a:bodyPr>
          <a:lstStyle/>
          <a:p>
            <a:pPr marL="0" indent="0" algn="r" rtl="1">
              <a:buNone/>
            </a:pPr>
            <a:r>
              <a:rPr lang="fa-IR" sz="2800" dirty="0" smtClean="0">
                <a:solidFill>
                  <a:srgbClr val="C00000"/>
                </a:solidFill>
                <a:cs typeface="B Koodak" pitchFamily="2" charset="-78"/>
              </a:rPr>
              <a:t>در روش مستقیم کل مجموعه خاک و سازه و پی الگو سازی و طی یک گام تحلیل و مطابق شکل، حرکت ورودی میدان آزاد در سطح پایه و اطراف پایه تعیین شده و طی معادله حرکت زیر پاسخ برآیند اندرکنش حاصل می گردد. </a:t>
            </a:r>
            <a:endParaRPr lang="fa-IR" sz="2800" dirty="0" smtClean="0">
              <a:solidFill>
                <a:srgbClr val="0000FF"/>
              </a:solidFill>
              <a:cs typeface="B Koodak" pitchFamily="2" charset="-78"/>
            </a:endParaRPr>
          </a:p>
          <a:p>
            <a:pPr marL="0" indent="0" algn="r" rtl="1">
              <a:buNone/>
            </a:pPr>
            <a:r>
              <a:rPr lang="fa-IR" sz="2800" dirty="0">
                <a:solidFill>
                  <a:srgbClr val="0000FF"/>
                </a:solidFill>
                <a:cs typeface="B Koodak" pitchFamily="2" charset="-78"/>
              </a:rPr>
              <a:t> </a:t>
            </a:r>
            <a:r>
              <a:rPr lang="fa-IR" sz="2800" dirty="0" smtClean="0">
                <a:solidFill>
                  <a:srgbClr val="0000FF"/>
                </a:solidFill>
                <a:cs typeface="B Koodak" pitchFamily="2" charset="-78"/>
              </a:rPr>
              <a:t>         شتاب میدان آزاد گره های مرزی </a:t>
            </a:r>
          </a:p>
          <a:p>
            <a:pPr marL="0" indent="0" algn="r" rtl="1">
              <a:buNone/>
            </a:pPr>
            <a:r>
              <a:rPr lang="fa-IR" sz="2800" dirty="0" smtClean="0">
                <a:solidFill>
                  <a:srgbClr val="0000FF"/>
                </a:solidFill>
                <a:cs typeface="B Koodak" pitchFamily="2" charset="-78"/>
              </a:rPr>
              <a:t>بوده و در این روش در تحلیل نیاز به استفاده از یک الگوی رفتار سنجی خاک و لایه اندرکنش است.</a:t>
            </a:r>
            <a:r>
              <a:rPr lang="fa-IR" sz="2800" dirty="0" smtClean="0">
                <a:solidFill>
                  <a:srgbClr val="C00000"/>
                </a:solidFill>
                <a:cs typeface="B Koodak" pitchFamily="2" charset="-78"/>
              </a:rPr>
              <a:t> </a:t>
            </a:r>
            <a:endParaRPr lang="en-US" sz="2800" dirty="0">
              <a:solidFill>
                <a:srgbClr val="C00000"/>
              </a:solidFill>
              <a:cs typeface="B Koodak" pitchFamily="2" charset="-78"/>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81200"/>
            <a:ext cx="38290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 y="4038600"/>
            <a:ext cx="6412953"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8665" y="2038716"/>
            <a:ext cx="781050" cy="2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روش چند گامه</a:t>
            </a:r>
            <a:endParaRPr lang="en-US" dirty="0">
              <a:cs typeface="B Koodak" pitchFamily="2" charset="-78"/>
            </a:endParaRPr>
          </a:p>
        </p:txBody>
      </p:sp>
      <p:sp>
        <p:nvSpPr>
          <p:cNvPr id="3" name="Content Placeholder 2"/>
          <p:cNvSpPr>
            <a:spLocks noGrp="1"/>
          </p:cNvSpPr>
          <p:nvPr>
            <p:ph idx="1"/>
          </p:nvPr>
        </p:nvSpPr>
        <p:spPr>
          <a:xfrm>
            <a:off x="0" y="609600"/>
            <a:ext cx="9144000" cy="6248400"/>
          </a:xfrm>
        </p:spPr>
        <p:txBody>
          <a:bodyPr>
            <a:normAutofit/>
          </a:bodyPr>
          <a:lstStyle/>
          <a:p>
            <a:pPr marL="0" indent="0" algn="r" rtl="1">
              <a:buNone/>
            </a:pPr>
            <a:r>
              <a:rPr lang="fa-IR" sz="2400" dirty="0" smtClean="0">
                <a:solidFill>
                  <a:srgbClr val="C00000"/>
                </a:solidFill>
                <a:cs typeface="B Koodak" pitchFamily="2" charset="-78"/>
              </a:rPr>
              <a:t>در این روش از برقراری اصل انطباق در تجمیع آثار اندرکنش خاک - سازه و اثر پاسخ مجموعه سازه و پی بر حرکت خاک بستر بصورت مجزا بهره گرفته می شود. استفاده از روش خطی معادل در این موارد لازم است. </a:t>
            </a:r>
            <a:endParaRPr lang="fa-IR" sz="2400" dirty="0" smtClean="0">
              <a:solidFill>
                <a:srgbClr val="0000FF"/>
              </a:solidFill>
              <a:cs typeface="B Koodak" pitchFamily="2" charset="-78"/>
            </a:endParaRPr>
          </a:p>
          <a:p>
            <a:pPr marL="0" indent="0" algn="r" rtl="1">
              <a:buNone/>
            </a:pPr>
            <a:r>
              <a:rPr lang="fa-IR" sz="2400" dirty="0" smtClean="0">
                <a:solidFill>
                  <a:srgbClr val="0000FF"/>
                </a:solidFill>
                <a:cs typeface="B Koodak" pitchFamily="2" charset="-78"/>
              </a:rPr>
              <a:t>اندرکنش جنبشی در میدان آزاد در اثر زلزله سبب جابجایی خاک بستر در دو جهت افقی و قائم شده و مطابق شکل سختی خمشی پی گسترده بدون جرم (مطابق شکل - الف) باعث عدم همسازی جابجایی های قائم و افقی خواهد گردید.  در حالت ب صلبیت پی مدفون بدون جرم  نیز </a:t>
            </a:r>
            <a:r>
              <a:rPr lang="fa-IR" sz="2400" dirty="0">
                <a:solidFill>
                  <a:srgbClr val="0000FF"/>
                </a:solidFill>
                <a:cs typeface="B Koodak" pitchFamily="2" charset="-78"/>
              </a:rPr>
              <a:t>باعث عدم همسازی جابجایی های قائم و افقی </a:t>
            </a:r>
            <a:r>
              <a:rPr lang="fa-IR" sz="2400" dirty="0" smtClean="0">
                <a:solidFill>
                  <a:srgbClr val="0000FF"/>
                </a:solidFill>
                <a:cs typeface="B Koodak" pitchFamily="2" charset="-78"/>
              </a:rPr>
              <a:t>خواهد. و در حالت ج سختی محوری دال از گسترش حرکت ناپیوسته میدان آزاد جلوگیری می نماید.</a:t>
            </a:r>
            <a:endParaRPr lang="fa-IR" sz="2400" dirty="0" smtClean="0">
              <a:solidFill>
                <a:srgbClr val="C00000"/>
              </a:solidFill>
              <a:cs typeface="B Koodak" pitchFamily="2" charset="-78"/>
            </a:endParaRPr>
          </a:p>
          <a:p>
            <a:pPr marL="0" indent="0" algn="r" rtl="1">
              <a:buNone/>
            </a:pPr>
            <a:r>
              <a:rPr lang="fa-IR" sz="2400" dirty="0" smtClean="0">
                <a:solidFill>
                  <a:srgbClr val="C00000"/>
                </a:solidFill>
                <a:cs typeface="B Koodak" pitchFamily="2" charset="-78"/>
              </a:rPr>
              <a:t>معادله حرکت در حالت بدون جرم . با جرم بصورت زیر است:</a:t>
            </a:r>
            <a:r>
              <a:rPr lang="fa-IR" sz="2400" dirty="0" smtClean="0">
                <a:solidFill>
                  <a:srgbClr val="0000FF"/>
                </a:solidFill>
                <a:cs typeface="B Koodak" pitchFamily="2" charset="-78"/>
              </a:rPr>
              <a:t> </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82172"/>
            <a:ext cx="9118158" cy="1875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109377"/>
            <a:ext cx="3962400" cy="349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298" y="4572000"/>
            <a:ext cx="5263101" cy="325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51534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rmAutofit fontScale="90000"/>
          </a:bodyPr>
          <a:lstStyle/>
          <a:p>
            <a:r>
              <a:rPr lang="fa-IR" dirty="0" smtClean="0">
                <a:cs typeface="B Koodak" pitchFamily="2" charset="-78"/>
              </a:rPr>
              <a:t>.</a:t>
            </a:r>
            <a:endParaRPr lang="en-US" dirty="0">
              <a:cs typeface="B Koodak" pitchFamily="2" charset="-78"/>
            </a:endParaRPr>
          </a:p>
        </p:txBody>
      </p:sp>
      <p:sp>
        <p:nvSpPr>
          <p:cNvPr id="3" name="Content Placeholder 2"/>
          <p:cNvSpPr>
            <a:spLocks noGrp="1"/>
          </p:cNvSpPr>
          <p:nvPr>
            <p:ph idx="1"/>
          </p:nvPr>
        </p:nvSpPr>
        <p:spPr>
          <a:xfrm>
            <a:off x="0" y="0"/>
            <a:ext cx="9144000" cy="4525963"/>
          </a:xfrm>
        </p:spPr>
        <p:txBody>
          <a:bodyPr/>
          <a:lstStyle/>
          <a:p>
            <a:pPr marL="0" indent="0" algn="r" rtl="1">
              <a:buNone/>
            </a:pPr>
            <a:r>
              <a:rPr lang="fa-IR" dirty="0" smtClean="0">
                <a:solidFill>
                  <a:srgbClr val="C00000"/>
                </a:solidFill>
                <a:cs typeface="B Koodak" pitchFamily="2" charset="-78"/>
              </a:rPr>
              <a:t>ترکیب دواثر اندرکنش حرکتی  مجموعه بدون جرم و باجرم با جمع دو معادله:</a:t>
            </a:r>
            <a:endParaRPr lang="en-US" dirty="0">
              <a:solidFill>
                <a:srgbClr val="C00000"/>
              </a:solidFill>
              <a:cs typeface="B Koodak" pitchFamily="2" charset="-78"/>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1"/>
            <a:ext cx="6096000" cy="75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902" y="1976438"/>
            <a:ext cx="8841697" cy="4570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5278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روش تعیین طیف پاسخ</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smtClean="0">
                <a:solidFill>
                  <a:srgbClr val="C00000"/>
                </a:solidFill>
                <a:cs typeface="B Koodak" pitchFamily="2" charset="-78"/>
              </a:rPr>
              <a:t>طیف پاسخ برای یک ساختگاه به طبیعت منطقه و آمار چگونگی حرکت بستر در اثر زلزله بستگی داشته و بصورت نمودار حداکثر تغییرمکان، سرعت و یا شتاب برحسب پریود ارتعاش طبیعی مجموعه با یک درجه آزادی معادل با درصد میرایی های مختلف (معمولاً 5%)  تهیه و ارائه می شود. </a:t>
            </a:r>
            <a:endParaRPr lang="fa-IR" sz="2800" dirty="0" smtClean="0">
              <a:solidFill>
                <a:srgbClr val="7030A0"/>
              </a:solidFill>
              <a:cs typeface="B Koodak" pitchFamily="2" charset="-78"/>
            </a:endParaRPr>
          </a:p>
          <a:p>
            <a:pPr marL="0" indent="0" algn="r" rtl="1">
              <a:buNone/>
            </a:pPr>
            <a:r>
              <a:rPr lang="fa-IR" sz="2800" dirty="0" smtClean="0">
                <a:solidFill>
                  <a:srgbClr val="7030A0"/>
                </a:solidFill>
                <a:cs typeface="B Koodak" pitchFamily="2" charset="-78"/>
              </a:rPr>
              <a:t>این نمودار در طراحی سازه ها در منطقه بکار گرفته خواهد شد.</a:t>
            </a:r>
          </a:p>
          <a:p>
            <a:pPr marL="0" indent="0" algn="r" rtl="1">
              <a:buNone/>
            </a:pPr>
            <a:r>
              <a:rPr lang="fa-IR" sz="2800" dirty="0" smtClean="0">
                <a:solidFill>
                  <a:srgbClr val="7030A0"/>
                </a:solidFill>
                <a:cs typeface="B Koodak" pitchFamily="2" charset="-78"/>
              </a:rPr>
              <a:t>نمونه طیف پاسخ کشسان بصورت شتاب ثقل </a:t>
            </a:r>
            <a:r>
              <a:rPr lang="en-US" sz="2800" i="1" dirty="0" smtClean="0">
                <a:solidFill>
                  <a:srgbClr val="FF0000"/>
                </a:solidFill>
                <a:cs typeface="B Koodak" pitchFamily="2" charset="-78"/>
              </a:rPr>
              <a:t>g</a:t>
            </a:r>
            <a:r>
              <a:rPr lang="fa-IR" sz="2800" dirty="0" smtClean="0">
                <a:solidFill>
                  <a:srgbClr val="7030A0"/>
                </a:solidFill>
                <a:cs typeface="B Koodak" pitchFamily="2" charset="-78"/>
              </a:rPr>
              <a:t> و برحسب پریود طبیعی (ثانیه) برای میرایی 5% در شکل نشان داده شده است.</a:t>
            </a:r>
            <a:endParaRPr lang="fa-IR" sz="2800" dirty="0">
              <a:solidFill>
                <a:srgbClr val="FF0000"/>
              </a:solidFill>
              <a:cs typeface="B Koodak" pitchFamily="2" charset="-78"/>
            </a:endParaRPr>
          </a:p>
          <a:p>
            <a:pPr marL="0" indent="0" algn="r" rtl="1">
              <a:buNone/>
            </a:pPr>
            <a:r>
              <a:rPr lang="fa-IR" sz="2800" dirty="0" smtClean="0">
                <a:solidFill>
                  <a:srgbClr val="FF0000"/>
                </a:solidFill>
                <a:cs typeface="B Koodak" pitchFamily="2" charset="-78"/>
              </a:rPr>
              <a:t>برای تهیه این نمودار نیاز به تعیین دو فراسنج لرزه ای </a:t>
            </a:r>
            <a:r>
              <a:rPr lang="en-US" sz="2800" i="1" dirty="0" err="1"/>
              <a:t>Ca</a:t>
            </a:r>
            <a:r>
              <a:rPr lang="fa-IR" sz="2800" dirty="0" smtClean="0">
                <a:solidFill>
                  <a:srgbClr val="FF0000"/>
                </a:solidFill>
                <a:cs typeface="B Koodak" pitchFamily="2" charset="-78"/>
              </a:rPr>
              <a:t> و </a:t>
            </a:r>
            <a:r>
              <a:rPr lang="en-US" sz="2800" i="1" dirty="0" err="1"/>
              <a:t>Cv</a:t>
            </a:r>
            <a:r>
              <a:rPr lang="fa-IR" sz="2800" dirty="0" smtClean="0">
                <a:solidFill>
                  <a:srgbClr val="FF0000"/>
                </a:solidFill>
                <a:cs typeface="B Koodak" pitchFamily="2" charset="-78"/>
              </a:rPr>
              <a:t> بوده و برای این کار مراحل زیر انجام می شود:</a:t>
            </a: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1- تعیین منطقه مورد نظر و نقشه لرزه نگاری (لرزه سنجی منطقه)</a:t>
            </a:r>
          </a:p>
          <a:p>
            <a:pPr marL="0" indent="0" algn="r" rtl="1">
              <a:buNone/>
            </a:pPr>
            <a:r>
              <a:rPr lang="fa-IR" sz="2800" dirty="0" smtClean="0">
                <a:solidFill>
                  <a:srgbClr val="0000FF"/>
                </a:solidFill>
                <a:cs typeface="B Koodak" pitchFamily="2" charset="-78"/>
              </a:rPr>
              <a:t>2- تعیین پرفیل لایه های خاکی و سنگی بستر و نوع مصالح در هر لایه </a:t>
            </a:r>
            <a:endParaRPr lang="fa-IR" sz="2800" dirty="0" smtClean="0">
              <a:solidFill>
                <a:srgbClr val="7030A0"/>
              </a:solidFill>
              <a:cs typeface="B Koodak" pitchFamily="2" charset="-78"/>
            </a:endParaRPr>
          </a:p>
        </p:txBody>
      </p:sp>
    </p:spTree>
    <p:extLst>
      <p:ext uri="{BB962C8B-B14F-4D97-AF65-F5344CB8AC3E}">
        <p14:creationId xmlns:p14="http://schemas.microsoft.com/office/powerpoint/2010/main" val="13559216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487362"/>
          </a:xfrm>
        </p:spPr>
        <p:txBody>
          <a:bodyPr>
            <a:noAutofit/>
          </a:bodyPr>
          <a:lstStyle/>
          <a:p>
            <a:r>
              <a:rPr lang="fa-IR" sz="2800" dirty="0">
                <a:solidFill>
                  <a:srgbClr val="C00000"/>
                </a:solidFill>
                <a:cs typeface="B Koodak" pitchFamily="2" charset="-78"/>
              </a:rPr>
              <a:t>نمودار حداکثر </a:t>
            </a:r>
            <a:r>
              <a:rPr lang="fa-IR" sz="2800" dirty="0" smtClean="0">
                <a:solidFill>
                  <a:srgbClr val="C00000"/>
                </a:solidFill>
                <a:cs typeface="B Koodak" pitchFamily="2" charset="-78"/>
              </a:rPr>
              <a:t>شتاب </a:t>
            </a:r>
            <a:r>
              <a:rPr lang="fa-IR" sz="2800" dirty="0">
                <a:solidFill>
                  <a:srgbClr val="C00000"/>
                </a:solidFill>
                <a:cs typeface="B Koodak" pitchFamily="2" charset="-78"/>
              </a:rPr>
              <a:t>برحسب پریود ارتعاش طبیعی </a:t>
            </a:r>
            <a:r>
              <a:rPr lang="fa-IR" sz="2800" dirty="0" smtClean="0">
                <a:solidFill>
                  <a:srgbClr val="C00000"/>
                </a:solidFill>
                <a:cs typeface="B Koodak" pitchFamily="2" charset="-78"/>
              </a:rPr>
              <a:t>با </a:t>
            </a:r>
            <a:r>
              <a:rPr lang="fa-IR" sz="2800" dirty="0">
                <a:solidFill>
                  <a:srgbClr val="C00000"/>
                </a:solidFill>
                <a:cs typeface="B Koodak" pitchFamily="2" charset="-78"/>
              </a:rPr>
              <a:t>درصد میرایی </a:t>
            </a:r>
            <a:r>
              <a:rPr lang="fa-IR" sz="2800" dirty="0" smtClean="0">
                <a:solidFill>
                  <a:srgbClr val="C00000"/>
                </a:solidFill>
                <a:cs typeface="B Koodak" pitchFamily="2" charset="-78"/>
              </a:rPr>
              <a:t> </a:t>
            </a:r>
            <a:r>
              <a:rPr lang="fa-IR" sz="2800" dirty="0">
                <a:solidFill>
                  <a:srgbClr val="C00000"/>
                </a:solidFill>
                <a:cs typeface="B Koodak" pitchFamily="2" charset="-78"/>
              </a:rPr>
              <a:t>5</a:t>
            </a:r>
            <a:r>
              <a:rPr lang="fa-IR" sz="2800" dirty="0" smtClean="0">
                <a:solidFill>
                  <a:srgbClr val="C00000"/>
                </a:solidFill>
                <a:cs typeface="B Koodak" pitchFamily="2" charset="-78"/>
              </a:rPr>
              <a:t>%  </a:t>
            </a:r>
            <a:endParaRPr lang="en-US" sz="28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pic>
        <p:nvPicPr>
          <p:cNvPr id="1126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146" y="533400"/>
            <a:ext cx="8625243"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00620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pic>
        <p:nvPicPr>
          <p:cNvPr id="1136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0800"/>
            <a:ext cx="7923213" cy="675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00620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pPr rtl="1"/>
            <a:r>
              <a:rPr lang="fa-IR" sz="3200" dirty="0" smtClean="0">
                <a:cs typeface="B Koodak" pitchFamily="2" charset="-78"/>
              </a:rPr>
              <a:t>پروفیل های خاکی </a:t>
            </a:r>
            <a:r>
              <a:rPr lang="en-US" sz="3200" i="1" dirty="0"/>
              <a:t>SA, SB, SC , SD</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smtClean="0">
                <a:solidFill>
                  <a:srgbClr val="C00000"/>
                </a:solidFill>
                <a:cs typeface="B Koodak" pitchFamily="2" charset="-78"/>
              </a:rPr>
              <a:t>اگر این 4 نوع خاک تا عمق 30 متر از سطح زمین بسترسازی کنند، مشخصات متوسط وضعیت موجود طبیعی مورد استفاده بوده و در صورت ایجاد تغییر، شرائط حاصل شده را بایستی مورد توجه قرار داد. </a:t>
            </a: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مشخصات مکانیکی این لایه ها بصورت سرعت موج برشی و یا عدد ضربه استاندارد نفوذ (</a:t>
            </a:r>
            <a:r>
              <a:rPr lang="en-US" sz="2800" dirty="0"/>
              <a:t>(</a:t>
            </a:r>
            <a:r>
              <a:rPr lang="en-US" sz="2800" i="1" dirty="0"/>
              <a:t>N</a:t>
            </a:r>
            <a:r>
              <a:rPr lang="en-US" sz="2800" dirty="0"/>
              <a:t>1)60 </a:t>
            </a:r>
            <a:r>
              <a:rPr lang="fa-IR" sz="2800" dirty="0" smtClean="0">
                <a:solidFill>
                  <a:srgbClr val="0000FF"/>
                </a:solidFill>
                <a:cs typeface="B Koodak" pitchFamily="2" charset="-78"/>
              </a:rPr>
              <a:t>) ویا مقاومت نهایی برشی زهکشی نشده مورد مرجع قرار می گیرد. </a:t>
            </a:r>
            <a:endParaRPr lang="en-US" sz="2800" dirty="0">
              <a:solidFill>
                <a:srgbClr val="C00000"/>
              </a:solidFill>
              <a:cs typeface="B Koodak" pitchFamily="2" charset="-78"/>
            </a:endParaRPr>
          </a:p>
        </p:txBody>
      </p:sp>
    </p:spTree>
    <p:extLst>
      <p:ext uri="{BB962C8B-B14F-4D97-AF65-F5344CB8AC3E}">
        <p14:creationId xmlns:p14="http://schemas.microsoft.com/office/powerpoint/2010/main" val="14139560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en-US" sz="3200" i="1" dirty="0"/>
              <a:t>SE</a:t>
            </a:r>
            <a:r>
              <a:rPr lang="fa-IR" sz="3200" dirty="0" smtClean="0">
                <a:cs typeface="B Koodak" pitchFamily="2" charset="-78"/>
              </a:rPr>
              <a:t>خاک نوع </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smtClean="0">
                <a:solidFill>
                  <a:srgbClr val="C00000"/>
                </a:solidFill>
                <a:cs typeface="B Koodak" pitchFamily="2" charset="-78"/>
              </a:rPr>
              <a:t>این نوع خاک مشابه 4 نوع قبلی براساس مشخصات مهندسی آن مانند سرعت موج برشی و </a:t>
            </a:r>
            <a:r>
              <a:rPr lang="fa-IR" sz="2800" dirty="0">
                <a:solidFill>
                  <a:srgbClr val="0000FF"/>
                </a:solidFill>
                <a:cs typeface="B Koodak" pitchFamily="2" charset="-78"/>
              </a:rPr>
              <a:t>یا عدد ضربه استاندارد نفوذ (</a:t>
            </a:r>
            <a:r>
              <a:rPr lang="en-US" sz="2800" dirty="0"/>
              <a:t>(</a:t>
            </a:r>
            <a:r>
              <a:rPr lang="en-US" sz="2800" i="1" dirty="0"/>
              <a:t>N</a:t>
            </a:r>
            <a:r>
              <a:rPr lang="en-US" sz="2800" dirty="0"/>
              <a:t>1)60 </a:t>
            </a:r>
            <a:r>
              <a:rPr lang="fa-IR" sz="2800" dirty="0">
                <a:solidFill>
                  <a:srgbClr val="0000FF"/>
                </a:solidFill>
                <a:cs typeface="B Koodak" pitchFamily="2" charset="-78"/>
              </a:rPr>
              <a:t>) ویا مقاومت نهایی برشی زهکشی </a:t>
            </a:r>
            <a:r>
              <a:rPr lang="fa-IR" sz="2800" dirty="0" smtClean="0">
                <a:solidFill>
                  <a:srgbClr val="0000FF"/>
                </a:solidFill>
                <a:cs typeface="B Koodak" pitchFamily="2" charset="-78"/>
              </a:rPr>
              <a:t>نشده ارزیابی شده و در بستر با لایه رسی ضخیم تر از 3/3 متر با نشانه خمیری 20 و درصد رطوبت 40% و  </a:t>
            </a:r>
            <a:r>
              <a:rPr lang="fa-IR" sz="2800" dirty="0">
                <a:solidFill>
                  <a:srgbClr val="0000FF"/>
                </a:solidFill>
                <a:cs typeface="B Koodak" pitchFamily="2" charset="-78"/>
              </a:rPr>
              <a:t>مقاومت نهایی برشی زهکشی نشده</a:t>
            </a:r>
            <a:r>
              <a:rPr lang="fa-IR" sz="2800" dirty="0" smtClean="0">
                <a:solidFill>
                  <a:srgbClr val="0000FF"/>
                </a:solidFill>
                <a:cs typeface="B Koodak" pitchFamily="2" charset="-78"/>
              </a:rPr>
              <a:t> (</a:t>
            </a:r>
            <a:r>
              <a:rPr lang="en-US" sz="2800" i="1" dirty="0" err="1"/>
              <a:t>s</a:t>
            </a:r>
            <a:r>
              <a:rPr lang="en-US" sz="2000" i="1" dirty="0" err="1"/>
              <a:t>u</a:t>
            </a:r>
            <a:r>
              <a:rPr lang="en-US" sz="2000" i="1" dirty="0"/>
              <a:t> </a:t>
            </a:r>
            <a:r>
              <a:rPr lang="en-US" sz="2000" dirty="0"/>
              <a:t> 500 </a:t>
            </a:r>
            <a:r>
              <a:rPr lang="en-US" sz="2000" dirty="0" err="1"/>
              <a:t>lb</a:t>
            </a:r>
            <a:r>
              <a:rPr lang="en-US" sz="2000" dirty="0"/>
              <a:t>/ft2 (24 </a:t>
            </a:r>
            <a:r>
              <a:rPr lang="en-US" sz="2000" dirty="0" err="1"/>
              <a:t>kPa</a:t>
            </a:r>
            <a:r>
              <a:rPr lang="en-US" sz="2000" dirty="0" smtClean="0"/>
              <a:t>)</a:t>
            </a:r>
            <a:r>
              <a:rPr lang="fa-IR" sz="2800" dirty="0" smtClean="0">
                <a:solidFill>
                  <a:srgbClr val="C00000"/>
                </a:solidFill>
                <a:cs typeface="B Koodak" pitchFamily="2" charset="-78"/>
              </a:rPr>
              <a:t>) برای پروفیل </a:t>
            </a:r>
            <a:r>
              <a:rPr lang="en-US" sz="2800" i="1" dirty="0"/>
              <a:t>SE</a:t>
            </a:r>
            <a:r>
              <a:rPr lang="fa-IR" sz="2800" dirty="0" smtClean="0">
                <a:solidFill>
                  <a:srgbClr val="C00000"/>
                </a:solidFill>
                <a:cs typeface="B Koodak" pitchFamily="2" charset="-78"/>
              </a:rPr>
              <a:t> اندازه گیری شده است.</a:t>
            </a:r>
          </a:p>
          <a:p>
            <a:pPr marL="0" indent="0" algn="r">
              <a:buNone/>
            </a:pPr>
            <a:r>
              <a:rPr lang="fa-IR" sz="2800" dirty="0" smtClean="0"/>
              <a:t>:</a:t>
            </a:r>
            <a:r>
              <a:rPr lang="en-US" sz="2800" i="1" dirty="0" smtClean="0"/>
              <a:t>SF</a:t>
            </a:r>
            <a:r>
              <a:rPr lang="fa-IR" sz="2800" dirty="0" smtClean="0">
                <a:cs typeface="B Koodak" pitchFamily="2" charset="-78"/>
              </a:rPr>
              <a:t>خاک نوع </a:t>
            </a:r>
          </a:p>
          <a:p>
            <a:pPr marL="0" indent="0" algn="r" rtl="1">
              <a:buNone/>
            </a:pPr>
            <a:r>
              <a:rPr lang="fa-IR" sz="2800" dirty="0" smtClean="0">
                <a:solidFill>
                  <a:srgbClr val="0000FF"/>
                </a:solidFill>
                <a:cs typeface="B Koodak" pitchFamily="2" charset="-78"/>
              </a:rPr>
              <a:t>مشخصات ای خاک بصورت صدمه پذیر با پتانسیل شکست در برابر لرزه زلزله و روانگرایی و همچنین رس حساس و قابل رمبندگی می باشد. </a:t>
            </a:r>
            <a:r>
              <a:rPr lang="fa-IR" sz="2800" dirty="0" smtClean="0">
                <a:solidFill>
                  <a:srgbClr val="C00000"/>
                </a:solidFill>
                <a:cs typeface="B Koodak" pitchFamily="2" charset="-78"/>
              </a:rPr>
              <a:t>لایه خاک نباتی با ضخامت بیش از 3 متر و یا رس با خاصیت خمیری زیاد در ضخامت بیش از  8 متر با نشانه خمیری 75 و </a:t>
            </a:r>
            <a:r>
              <a:rPr lang="fa-IR" sz="2800" dirty="0" smtClean="0">
                <a:solidFill>
                  <a:srgbClr val="008000"/>
                </a:solidFill>
                <a:cs typeface="B Koodak" pitchFamily="2" charset="-78"/>
              </a:rPr>
              <a:t>همچنین لایه رسی نرم، متوسط تا سخت در ضخامت بیش از 37 متر دراین گروه است.</a:t>
            </a:r>
            <a:endParaRPr lang="en-US" sz="2800" dirty="0">
              <a:solidFill>
                <a:srgbClr val="0000FF"/>
              </a:solidFill>
              <a:cs typeface="B Koodak" pitchFamily="2" charset="-78"/>
            </a:endParaRPr>
          </a:p>
        </p:txBody>
      </p:sp>
    </p:spTree>
    <p:extLst>
      <p:ext uri="{BB962C8B-B14F-4D97-AF65-F5344CB8AC3E}">
        <p14:creationId xmlns:p14="http://schemas.microsoft.com/office/powerpoint/2010/main" val="1413956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69832"/>
            <a:ext cx="8229600" cy="1143000"/>
          </a:xfrm>
        </p:spPr>
        <p:txBody>
          <a:bodyPr/>
          <a:lstStyle/>
          <a:p>
            <a:r>
              <a:rPr lang="fa-IR" dirty="0" smtClean="0">
                <a:solidFill>
                  <a:srgbClr val="0000FF"/>
                </a:solidFill>
                <a:cs typeface="B Koodak" pitchFamily="2" charset="-78"/>
              </a:rPr>
              <a:t>توپو گرافی و عوارض طبیعی سطحی</a:t>
            </a:r>
            <a:endParaRPr lang="en-US" dirty="0">
              <a:solidFill>
                <a:srgbClr val="0000FF"/>
              </a:solidFill>
              <a:cs typeface="B Koodak" pitchFamily="2" charset="-78"/>
            </a:endParaRPr>
          </a:p>
        </p:txBody>
      </p:sp>
      <p:sp>
        <p:nvSpPr>
          <p:cNvPr id="3" name="Content Placeholder 2"/>
          <p:cNvSpPr>
            <a:spLocks noGrp="1"/>
          </p:cNvSpPr>
          <p:nvPr>
            <p:ph idx="1"/>
          </p:nvPr>
        </p:nvSpPr>
        <p:spPr/>
        <p:txBody>
          <a:bodyPr/>
          <a:lstStyle/>
          <a:p>
            <a:endParaRPr lang="en-US"/>
          </a:p>
        </p:txBody>
      </p:sp>
      <p:pic>
        <p:nvPicPr>
          <p:cNvPr id="5" name="Picture 4" descr="SC D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6321"/>
            <a:ext cx="9067801" cy="57911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17"/>
          <p:cNvSpPr txBox="1">
            <a:spLocks noChangeArrowheads="1"/>
          </p:cNvSpPr>
          <p:nvPr/>
        </p:nvSpPr>
        <p:spPr bwMode="auto">
          <a:xfrm rot="19141456">
            <a:off x="-174189" y="1074184"/>
            <a:ext cx="1996797" cy="307777"/>
          </a:xfrm>
          <a:prstGeom prst="rect">
            <a:avLst/>
          </a:prstGeom>
          <a:noFill/>
          <a:ln w="9525">
            <a:noFill/>
            <a:miter lim="800000"/>
            <a:headEnd/>
            <a:tailEnd/>
          </a:ln>
          <a:effectLst/>
        </p:spPr>
        <p:txBody>
          <a:bodyPr wrap="square">
            <a:spAutoFit/>
          </a:bodyPr>
          <a:lstStyle>
            <a:defPPr>
              <a:defRPr lang="en-US"/>
            </a:defPPr>
            <a:lvl1pPr algn="l" rtl="0" fontAlgn="base">
              <a:spcBef>
                <a:spcPct val="0"/>
              </a:spcBef>
              <a:spcAft>
                <a:spcPct val="0"/>
              </a:spcAft>
              <a:defRPr b="1" kern="1200">
                <a:solidFill>
                  <a:schemeClr val="tx1"/>
                </a:solidFill>
                <a:latin typeface="Tahoma" pitchFamily="34" charset="0"/>
                <a:ea typeface="+mn-ea"/>
                <a:cs typeface="+mn-cs"/>
              </a:defRPr>
            </a:lvl1pPr>
            <a:lvl2pPr marL="457200" algn="l" rtl="0" fontAlgn="base">
              <a:spcBef>
                <a:spcPct val="0"/>
              </a:spcBef>
              <a:spcAft>
                <a:spcPct val="0"/>
              </a:spcAft>
              <a:defRPr b="1" kern="1200">
                <a:solidFill>
                  <a:schemeClr val="tx1"/>
                </a:solidFill>
                <a:latin typeface="Tahoma" pitchFamily="34" charset="0"/>
                <a:ea typeface="+mn-ea"/>
                <a:cs typeface="+mn-cs"/>
              </a:defRPr>
            </a:lvl2pPr>
            <a:lvl3pPr marL="914400" algn="l" rtl="0" fontAlgn="base">
              <a:spcBef>
                <a:spcPct val="0"/>
              </a:spcBef>
              <a:spcAft>
                <a:spcPct val="0"/>
              </a:spcAft>
              <a:defRPr b="1" kern="1200">
                <a:solidFill>
                  <a:schemeClr val="tx1"/>
                </a:solidFill>
                <a:latin typeface="Tahoma" pitchFamily="34" charset="0"/>
                <a:ea typeface="+mn-ea"/>
                <a:cs typeface="+mn-cs"/>
              </a:defRPr>
            </a:lvl3pPr>
            <a:lvl4pPr marL="1371600" algn="l" rtl="0" fontAlgn="base">
              <a:spcBef>
                <a:spcPct val="0"/>
              </a:spcBef>
              <a:spcAft>
                <a:spcPct val="0"/>
              </a:spcAft>
              <a:defRPr b="1" kern="1200">
                <a:solidFill>
                  <a:schemeClr val="tx1"/>
                </a:solidFill>
                <a:latin typeface="Tahoma" pitchFamily="34" charset="0"/>
                <a:ea typeface="+mn-ea"/>
                <a:cs typeface="+mn-cs"/>
              </a:defRPr>
            </a:lvl4pPr>
            <a:lvl5pPr marL="1828800" algn="l" rtl="0" fontAlgn="base">
              <a:spcBef>
                <a:spcPct val="0"/>
              </a:spcBef>
              <a:spcAft>
                <a:spcPct val="0"/>
              </a:spcAft>
              <a:defRPr b="1" kern="1200">
                <a:solidFill>
                  <a:schemeClr val="tx1"/>
                </a:solidFill>
                <a:latin typeface="Tahoma" pitchFamily="34" charset="0"/>
                <a:ea typeface="+mn-ea"/>
                <a:cs typeface="+mn-cs"/>
              </a:defRPr>
            </a:lvl5pPr>
            <a:lvl6pPr marL="2286000" algn="l" defTabSz="914400" rtl="0" eaLnBrk="1" latinLnBrk="0" hangingPunct="1">
              <a:defRPr b="1" kern="1200">
                <a:solidFill>
                  <a:schemeClr val="tx1"/>
                </a:solidFill>
                <a:latin typeface="Tahoma" pitchFamily="34" charset="0"/>
                <a:ea typeface="+mn-ea"/>
                <a:cs typeface="+mn-cs"/>
              </a:defRPr>
            </a:lvl6pPr>
            <a:lvl7pPr marL="2743200" algn="l" defTabSz="914400" rtl="0" eaLnBrk="1" latinLnBrk="0" hangingPunct="1">
              <a:defRPr b="1" kern="1200">
                <a:solidFill>
                  <a:schemeClr val="tx1"/>
                </a:solidFill>
                <a:latin typeface="Tahoma" pitchFamily="34" charset="0"/>
                <a:ea typeface="+mn-ea"/>
                <a:cs typeface="+mn-cs"/>
              </a:defRPr>
            </a:lvl7pPr>
            <a:lvl8pPr marL="3200400" algn="l" defTabSz="914400" rtl="0" eaLnBrk="1" latinLnBrk="0" hangingPunct="1">
              <a:defRPr b="1" kern="1200">
                <a:solidFill>
                  <a:schemeClr val="tx1"/>
                </a:solidFill>
                <a:latin typeface="Tahoma" pitchFamily="34" charset="0"/>
                <a:ea typeface="+mn-ea"/>
                <a:cs typeface="+mn-cs"/>
              </a:defRPr>
            </a:lvl8pPr>
            <a:lvl9pPr marL="3657600" algn="l" defTabSz="914400" rtl="0" eaLnBrk="1" latinLnBrk="0" hangingPunct="1">
              <a:defRPr b="1" kern="1200">
                <a:solidFill>
                  <a:schemeClr val="tx1"/>
                </a:solidFill>
                <a:latin typeface="Tahoma" pitchFamily="34" charset="0"/>
                <a:ea typeface="+mn-ea"/>
                <a:cs typeface="+mn-cs"/>
              </a:defRPr>
            </a:lvl9pPr>
          </a:lstStyle>
          <a:p>
            <a:pPr eaLnBrk="0" hangingPunct="0">
              <a:defRPr/>
            </a:pPr>
            <a:r>
              <a:rPr lang="en-US" sz="1400" dirty="0">
                <a:effectLst>
                  <a:outerShdw blurRad="38100" dist="38100" dir="2700000" algn="tl">
                    <a:srgbClr val="FFFFFF"/>
                  </a:outerShdw>
                </a:effectLst>
              </a:rPr>
              <a:t>Blue Ridge</a:t>
            </a:r>
          </a:p>
        </p:txBody>
      </p:sp>
      <p:sp>
        <p:nvSpPr>
          <p:cNvPr id="7" name="Text Box 19"/>
          <p:cNvSpPr txBox="1">
            <a:spLocks noChangeArrowheads="1"/>
          </p:cNvSpPr>
          <p:nvPr/>
        </p:nvSpPr>
        <p:spPr bwMode="auto">
          <a:xfrm rot="19141456">
            <a:off x="3113195" y="2352711"/>
            <a:ext cx="1816780" cy="400110"/>
          </a:xfrm>
          <a:prstGeom prst="rect">
            <a:avLst/>
          </a:prstGeom>
          <a:noFill/>
          <a:ln w="9525">
            <a:noFill/>
            <a:miter lim="800000"/>
            <a:headEnd/>
            <a:tailEnd/>
          </a:ln>
          <a:effectLst/>
        </p:spPr>
        <p:txBody>
          <a:bodyPr wrap="square">
            <a:spAutoFit/>
          </a:bodyPr>
          <a:lstStyle>
            <a:defPPr>
              <a:defRPr lang="en-US"/>
            </a:defPPr>
            <a:lvl1pPr algn="l" rtl="0" fontAlgn="base">
              <a:spcBef>
                <a:spcPct val="0"/>
              </a:spcBef>
              <a:spcAft>
                <a:spcPct val="0"/>
              </a:spcAft>
              <a:defRPr b="1" kern="1200">
                <a:solidFill>
                  <a:schemeClr val="tx1"/>
                </a:solidFill>
                <a:latin typeface="Tahoma" pitchFamily="34" charset="0"/>
                <a:ea typeface="+mn-ea"/>
                <a:cs typeface="+mn-cs"/>
              </a:defRPr>
            </a:lvl1pPr>
            <a:lvl2pPr marL="457200" algn="l" rtl="0" fontAlgn="base">
              <a:spcBef>
                <a:spcPct val="0"/>
              </a:spcBef>
              <a:spcAft>
                <a:spcPct val="0"/>
              </a:spcAft>
              <a:defRPr b="1" kern="1200">
                <a:solidFill>
                  <a:schemeClr val="tx1"/>
                </a:solidFill>
                <a:latin typeface="Tahoma" pitchFamily="34" charset="0"/>
                <a:ea typeface="+mn-ea"/>
                <a:cs typeface="+mn-cs"/>
              </a:defRPr>
            </a:lvl2pPr>
            <a:lvl3pPr marL="914400" algn="l" rtl="0" fontAlgn="base">
              <a:spcBef>
                <a:spcPct val="0"/>
              </a:spcBef>
              <a:spcAft>
                <a:spcPct val="0"/>
              </a:spcAft>
              <a:defRPr b="1" kern="1200">
                <a:solidFill>
                  <a:schemeClr val="tx1"/>
                </a:solidFill>
                <a:latin typeface="Tahoma" pitchFamily="34" charset="0"/>
                <a:ea typeface="+mn-ea"/>
                <a:cs typeface="+mn-cs"/>
              </a:defRPr>
            </a:lvl3pPr>
            <a:lvl4pPr marL="1371600" algn="l" rtl="0" fontAlgn="base">
              <a:spcBef>
                <a:spcPct val="0"/>
              </a:spcBef>
              <a:spcAft>
                <a:spcPct val="0"/>
              </a:spcAft>
              <a:defRPr b="1" kern="1200">
                <a:solidFill>
                  <a:schemeClr val="tx1"/>
                </a:solidFill>
                <a:latin typeface="Tahoma" pitchFamily="34" charset="0"/>
                <a:ea typeface="+mn-ea"/>
                <a:cs typeface="+mn-cs"/>
              </a:defRPr>
            </a:lvl4pPr>
            <a:lvl5pPr marL="1828800" algn="l" rtl="0" fontAlgn="base">
              <a:spcBef>
                <a:spcPct val="0"/>
              </a:spcBef>
              <a:spcAft>
                <a:spcPct val="0"/>
              </a:spcAft>
              <a:defRPr b="1" kern="1200">
                <a:solidFill>
                  <a:schemeClr val="tx1"/>
                </a:solidFill>
                <a:latin typeface="Tahoma" pitchFamily="34" charset="0"/>
                <a:ea typeface="+mn-ea"/>
                <a:cs typeface="+mn-cs"/>
              </a:defRPr>
            </a:lvl5pPr>
            <a:lvl6pPr marL="2286000" algn="l" defTabSz="914400" rtl="0" eaLnBrk="1" latinLnBrk="0" hangingPunct="1">
              <a:defRPr b="1" kern="1200">
                <a:solidFill>
                  <a:schemeClr val="tx1"/>
                </a:solidFill>
                <a:latin typeface="Tahoma" pitchFamily="34" charset="0"/>
                <a:ea typeface="+mn-ea"/>
                <a:cs typeface="+mn-cs"/>
              </a:defRPr>
            </a:lvl6pPr>
            <a:lvl7pPr marL="2743200" algn="l" defTabSz="914400" rtl="0" eaLnBrk="1" latinLnBrk="0" hangingPunct="1">
              <a:defRPr b="1" kern="1200">
                <a:solidFill>
                  <a:schemeClr val="tx1"/>
                </a:solidFill>
                <a:latin typeface="Tahoma" pitchFamily="34" charset="0"/>
                <a:ea typeface="+mn-ea"/>
                <a:cs typeface="+mn-cs"/>
              </a:defRPr>
            </a:lvl7pPr>
            <a:lvl8pPr marL="3200400" algn="l" defTabSz="914400" rtl="0" eaLnBrk="1" latinLnBrk="0" hangingPunct="1">
              <a:defRPr b="1" kern="1200">
                <a:solidFill>
                  <a:schemeClr val="tx1"/>
                </a:solidFill>
                <a:latin typeface="Tahoma" pitchFamily="34" charset="0"/>
                <a:ea typeface="+mn-ea"/>
                <a:cs typeface="+mn-cs"/>
              </a:defRPr>
            </a:lvl8pPr>
            <a:lvl9pPr marL="3657600" algn="l" defTabSz="914400" rtl="0" eaLnBrk="1" latinLnBrk="0" hangingPunct="1">
              <a:defRPr b="1" kern="1200">
                <a:solidFill>
                  <a:schemeClr val="tx1"/>
                </a:solidFill>
                <a:latin typeface="Tahoma" pitchFamily="34" charset="0"/>
                <a:ea typeface="+mn-ea"/>
                <a:cs typeface="+mn-cs"/>
              </a:defRPr>
            </a:lvl9pPr>
          </a:lstStyle>
          <a:p>
            <a:pPr eaLnBrk="0" hangingPunct="0">
              <a:defRPr/>
            </a:pPr>
            <a:r>
              <a:rPr lang="en-US" sz="2000" dirty="0">
                <a:effectLst>
                  <a:outerShdw blurRad="38100" dist="38100" dir="2700000" algn="tl">
                    <a:srgbClr val="FFFFFF"/>
                  </a:outerShdw>
                </a:effectLst>
              </a:rPr>
              <a:t>Piedmont</a:t>
            </a:r>
          </a:p>
        </p:txBody>
      </p:sp>
      <p:sp>
        <p:nvSpPr>
          <p:cNvPr id="8" name="Text Box 20"/>
          <p:cNvSpPr txBox="1">
            <a:spLocks noChangeArrowheads="1"/>
          </p:cNvSpPr>
          <p:nvPr/>
        </p:nvSpPr>
        <p:spPr bwMode="auto">
          <a:xfrm rot="19034672">
            <a:off x="4890093" y="3963690"/>
            <a:ext cx="2406677" cy="461665"/>
          </a:xfrm>
          <a:prstGeom prst="rect">
            <a:avLst/>
          </a:prstGeom>
          <a:noFill/>
          <a:ln w="9525">
            <a:noFill/>
            <a:miter lim="800000"/>
            <a:headEnd/>
            <a:tailEnd/>
          </a:ln>
          <a:effectLst/>
        </p:spPr>
        <p:txBody>
          <a:bodyPr wrap="square">
            <a:spAutoFit/>
          </a:bodyPr>
          <a:lstStyle>
            <a:defPPr>
              <a:defRPr lang="en-US"/>
            </a:defPPr>
            <a:lvl1pPr algn="l" rtl="0" fontAlgn="base">
              <a:spcBef>
                <a:spcPct val="0"/>
              </a:spcBef>
              <a:spcAft>
                <a:spcPct val="0"/>
              </a:spcAft>
              <a:defRPr b="1" kern="1200">
                <a:solidFill>
                  <a:schemeClr val="tx1"/>
                </a:solidFill>
                <a:latin typeface="Tahoma" pitchFamily="34" charset="0"/>
                <a:ea typeface="+mn-ea"/>
                <a:cs typeface="+mn-cs"/>
              </a:defRPr>
            </a:lvl1pPr>
            <a:lvl2pPr marL="457200" algn="l" rtl="0" fontAlgn="base">
              <a:spcBef>
                <a:spcPct val="0"/>
              </a:spcBef>
              <a:spcAft>
                <a:spcPct val="0"/>
              </a:spcAft>
              <a:defRPr b="1" kern="1200">
                <a:solidFill>
                  <a:schemeClr val="tx1"/>
                </a:solidFill>
                <a:latin typeface="Tahoma" pitchFamily="34" charset="0"/>
                <a:ea typeface="+mn-ea"/>
                <a:cs typeface="+mn-cs"/>
              </a:defRPr>
            </a:lvl2pPr>
            <a:lvl3pPr marL="914400" algn="l" rtl="0" fontAlgn="base">
              <a:spcBef>
                <a:spcPct val="0"/>
              </a:spcBef>
              <a:spcAft>
                <a:spcPct val="0"/>
              </a:spcAft>
              <a:defRPr b="1" kern="1200">
                <a:solidFill>
                  <a:schemeClr val="tx1"/>
                </a:solidFill>
                <a:latin typeface="Tahoma" pitchFamily="34" charset="0"/>
                <a:ea typeface="+mn-ea"/>
                <a:cs typeface="+mn-cs"/>
              </a:defRPr>
            </a:lvl3pPr>
            <a:lvl4pPr marL="1371600" algn="l" rtl="0" fontAlgn="base">
              <a:spcBef>
                <a:spcPct val="0"/>
              </a:spcBef>
              <a:spcAft>
                <a:spcPct val="0"/>
              </a:spcAft>
              <a:defRPr b="1" kern="1200">
                <a:solidFill>
                  <a:schemeClr val="tx1"/>
                </a:solidFill>
                <a:latin typeface="Tahoma" pitchFamily="34" charset="0"/>
                <a:ea typeface="+mn-ea"/>
                <a:cs typeface="+mn-cs"/>
              </a:defRPr>
            </a:lvl4pPr>
            <a:lvl5pPr marL="1828800" algn="l" rtl="0" fontAlgn="base">
              <a:spcBef>
                <a:spcPct val="0"/>
              </a:spcBef>
              <a:spcAft>
                <a:spcPct val="0"/>
              </a:spcAft>
              <a:defRPr b="1" kern="1200">
                <a:solidFill>
                  <a:schemeClr val="tx1"/>
                </a:solidFill>
                <a:latin typeface="Tahoma" pitchFamily="34" charset="0"/>
                <a:ea typeface="+mn-ea"/>
                <a:cs typeface="+mn-cs"/>
              </a:defRPr>
            </a:lvl5pPr>
            <a:lvl6pPr marL="2286000" algn="l" defTabSz="914400" rtl="0" eaLnBrk="1" latinLnBrk="0" hangingPunct="1">
              <a:defRPr b="1" kern="1200">
                <a:solidFill>
                  <a:schemeClr val="tx1"/>
                </a:solidFill>
                <a:latin typeface="Tahoma" pitchFamily="34" charset="0"/>
                <a:ea typeface="+mn-ea"/>
                <a:cs typeface="+mn-cs"/>
              </a:defRPr>
            </a:lvl6pPr>
            <a:lvl7pPr marL="2743200" algn="l" defTabSz="914400" rtl="0" eaLnBrk="1" latinLnBrk="0" hangingPunct="1">
              <a:defRPr b="1" kern="1200">
                <a:solidFill>
                  <a:schemeClr val="tx1"/>
                </a:solidFill>
                <a:latin typeface="Tahoma" pitchFamily="34" charset="0"/>
                <a:ea typeface="+mn-ea"/>
                <a:cs typeface="+mn-cs"/>
              </a:defRPr>
            </a:lvl7pPr>
            <a:lvl8pPr marL="3200400" algn="l" defTabSz="914400" rtl="0" eaLnBrk="1" latinLnBrk="0" hangingPunct="1">
              <a:defRPr b="1" kern="1200">
                <a:solidFill>
                  <a:schemeClr val="tx1"/>
                </a:solidFill>
                <a:latin typeface="Tahoma" pitchFamily="34" charset="0"/>
                <a:ea typeface="+mn-ea"/>
                <a:cs typeface="+mn-cs"/>
              </a:defRPr>
            </a:lvl8pPr>
            <a:lvl9pPr marL="3657600" algn="l" defTabSz="914400" rtl="0" eaLnBrk="1" latinLnBrk="0" hangingPunct="1">
              <a:defRPr b="1" kern="1200">
                <a:solidFill>
                  <a:schemeClr val="tx1"/>
                </a:solidFill>
                <a:latin typeface="Tahoma" pitchFamily="34" charset="0"/>
                <a:ea typeface="+mn-ea"/>
                <a:cs typeface="+mn-cs"/>
              </a:defRPr>
            </a:lvl9pPr>
          </a:lstStyle>
          <a:p>
            <a:pPr eaLnBrk="0" hangingPunct="0">
              <a:defRPr/>
            </a:pPr>
            <a:r>
              <a:rPr lang="en-US" sz="2400" dirty="0">
                <a:effectLst>
                  <a:outerShdw blurRad="38100" dist="38100" dir="2700000" algn="tl">
                    <a:srgbClr val="FFFFFF"/>
                  </a:outerShdw>
                </a:effectLst>
              </a:rPr>
              <a:t>Coastal Plain</a:t>
            </a:r>
          </a:p>
        </p:txBody>
      </p:sp>
    </p:spTree>
    <p:extLst>
      <p:ext uri="{BB962C8B-B14F-4D97-AF65-F5344CB8AC3E}">
        <p14:creationId xmlns:p14="http://schemas.microsoft.com/office/powerpoint/2010/main" val="30007593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pPr rtl="1"/>
            <a:r>
              <a:rPr lang="fa-IR" sz="3200" dirty="0" smtClean="0">
                <a:cs typeface="B Koodak" pitchFamily="2" charset="-78"/>
              </a:rPr>
              <a:t>تعیین ضریب لرزه </a:t>
            </a:r>
            <a:r>
              <a:rPr lang="en-US" sz="3200" i="1" dirty="0" err="1"/>
              <a:t>Ca</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smtClean="0">
                <a:solidFill>
                  <a:srgbClr val="C00000"/>
                </a:solidFill>
                <a:cs typeface="B Koodak" pitchFamily="2" charset="-78"/>
              </a:rPr>
              <a:t>این ضریب از جدول بدست آمده و اگر طبقه لرزه ای بستر 4 باشد ضریب نزدیکی به منبع زلزله (</a:t>
            </a:r>
            <a:r>
              <a:rPr lang="en-US" sz="2800" i="1" dirty="0"/>
              <a:t>Na</a:t>
            </a:r>
            <a:r>
              <a:rPr lang="fa-IR" sz="2800" dirty="0" smtClean="0">
                <a:solidFill>
                  <a:srgbClr val="C00000"/>
                </a:solidFill>
                <a:cs typeface="B Koodak" pitchFamily="2" charset="-78"/>
              </a:rPr>
              <a:t>) بایستی مشخص شود. برای تعیین این ضریب جدول بعدی قابل استفاده است. </a:t>
            </a:r>
            <a:endParaRPr lang="fa-IR" sz="2800" dirty="0" smtClean="0">
              <a:solidFill>
                <a:srgbClr val="008000"/>
              </a:solidFill>
              <a:cs typeface="B Koodak" pitchFamily="2" charset="-78"/>
            </a:endParaRPr>
          </a:p>
          <a:p>
            <a:pPr marL="0" indent="0" algn="r" rtl="1">
              <a:buNone/>
            </a:pPr>
            <a:r>
              <a:rPr lang="fa-IR" sz="2800" dirty="0" smtClean="0">
                <a:solidFill>
                  <a:srgbClr val="008000"/>
                </a:solidFill>
                <a:cs typeface="B Koodak" pitchFamily="2" charset="-78"/>
              </a:rPr>
              <a:t>نزدیک ترین فاصله به منبع لرزه زلزله (</a:t>
            </a:r>
            <a:r>
              <a:rPr lang="en-US" sz="1800" i="1" dirty="0"/>
              <a:t>Closest distance to known seismic source</a:t>
            </a:r>
            <a:r>
              <a:rPr lang="fa-IR" sz="2800" dirty="0" smtClean="0">
                <a:solidFill>
                  <a:srgbClr val="008000"/>
                </a:solidFill>
                <a:cs typeface="B Koodak" pitchFamily="2" charset="-78"/>
              </a:rPr>
              <a:t>) به عنوان یک شاخص در طراحی مورد نیاز بوده و بصورت حداقل فاصله منبع لرزه زلزله ساختگاه و اثر گسل در سطح زمین  ویا تصویر گسل در سطح زمین است. </a:t>
            </a:r>
            <a:r>
              <a:rPr lang="fa-IR" sz="2800" dirty="0" smtClean="0">
                <a:solidFill>
                  <a:srgbClr val="0000FF"/>
                </a:solidFill>
                <a:cs typeface="B Koodak" pitchFamily="2" charset="-78"/>
              </a:rPr>
              <a:t>درصورتیکه منابع لرزه متعدد باشند، نزدیک ترین آنها ملاک عمل است. </a:t>
            </a:r>
          </a:p>
          <a:p>
            <a:pPr marL="0" indent="0" algn="r" rtl="1">
              <a:buNone/>
            </a:pPr>
            <a:r>
              <a:rPr lang="fa-IR" sz="2800" dirty="0" smtClean="0">
                <a:solidFill>
                  <a:srgbClr val="0000FF"/>
                </a:solidFill>
                <a:cs typeface="B Koodak" pitchFamily="2" charset="-78"/>
              </a:rPr>
              <a:t>نوع منبع لرزه زلزله: مطابق اطلاعات جدول این طبقه بندی بصورت انواع:</a:t>
            </a:r>
          </a:p>
          <a:p>
            <a:pPr marL="0" indent="0" algn="r" rtl="1">
              <a:buNone/>
            </a:pPr>
            <a:r>
              <a:rPr lang="fa-IR" sz="2800" dirty="0" smtClean="0">
                <a:solidFill>
                  <a:srgbClr val="0000FF"/>
                </a:solidFill>
                <a:cs typeface="B Koodak" pitchFamily="2" charset="-78"/>
              </a:rPr>
              <a:t>(</a:t>
            </a:r>
            <a:r>
              <a:rPr lang="en-US" sz="2800" dirty="0"/>
              <a:t>A, B, </a:t>
            </a:r>
            <a:r>
              <a:rPr lang="en-US" sz="2800" dirty="0" smtClean="0"/>
              <a:t> </a:t>
            </a:r>
            <a:r>
              <a:rPr lang="en-US" sz="2800" dirty="0"/>
              <a:t>C</a:t>
            </a:r>
            <a:r>
              <a:rPr lang="fa-IR" sz="2800" dirty="0" smtClean="0">
                <a:solidFill>
                  <a:srgbClr val="0000FF"/>
                </a:solidFill>
                <a:cs typeface="B Koodak" pitchFamily="2" charset="-78"/>
              </a:rPr>
              <a:t>) می تواند باشد. </a:t>
            </a:r>
          </a:p>
          <a:p>
            <a:pPr marL="0" indent="0" algn="r" rtl="1">
              <a:buNone/>
            </a:pPr>
            <a:r>
              <a:rPr lang="fa-IR" sz="2800" dirty="0" smtClean="0">
                <a:solidFill>
                  <a:srgbClr val="0000FF"/>
                </a:solidFill>
                <a:cs typeface="B Koodak" pitchFamily="2" charset="-78"/>
              </a:rPr>
              <a:t>ضریب نزدیکی منبع (</a:t>
            </a:r>
            <a:r>
              <a:rPr lang="en-US" sz="2800" i="1" dirty="0"/>
              <a:t>Na</a:t>
            </a:r>
            <a:r>
              <a:rPr lang="fa-IR" sz="2800" dirty="0" smtClean="0">
                <a:solidFill>
                  <a:srgbClr val="0000FF"/>
                </a:solidFill>
                <a:cs typeface="B Koodak" pitchFamily="2" charset="-78"/>
              </a:rPr>
              <a:t>): با تعیین نوع منبع زلزله، نزدیک ترین فاصله تا منبع </a:t>
            </a:r>
            <a:r>
              <a:rPr lang="fa-IR" sz="2800" dirty="0">
                <a:solidFill>
                  <a:srgbClr val="0000FF"/>
                </a:solidFill>
                <a:cs typeface="B Koodak" pitchFamily="2" charset="-78"/>
              </a:rPr>
              <a:t>مقدار (</a:t>
            </a:r>
            <a:r>
              <a:rPr lang="en-US" sz="2800" i="1" dirty="0"/>
              <a:t>Na</a:t>
            </a:r>
            <a:r>
              <a:rPr lang="fa-IR" sz="2800" dirty="0" smtClean="0">
                <a:solidFill>
                  <a:srgbClr val="0000FF"/>
                </a:solidFill>
                <a:cs typeface="B Koodak" pitchFamily="2" charset="-78"/>
              </a:rPr>
              <a:t>) </a:t>
            </a:r>
            <a:r>
              <a:rPr lang="fa-IR" sz="2800" dirty="0">
                <a:solidFill>
                  <a:srgbClr val="0000FF"/>
                </a:solidFill>
                <a:cs typeface="B Koodak" pitchFamily="2" charset="-78"/>
              </a:rPr>
              <a:t>را </a:t>
            </a:r>
            <a:r>
              <a:rPr lang="fa-IR" sz="2800" dirty="0" smtClean="0">
                <a:solidFill>
                  <a:srgbClr val="0000FF"/>
                </a:solidFill>
                <a:cs typeface="B Koodak" pitchFamily="2" charset="-78"/>
              </a:rPr>
              <a:t>به کمک جدول تعیین می نماید.</a:t>
            </a:r>
            <a:endParaRPr lang="en-US" sz="2800" dirty="0">
              <a:solidFill>
                <a:srgbClr val="C00000"/>
              </a:solidFill>
              <a:cs typeface="B Koodak" pitchFamily="2" charset="-78"/>
            </a:endParaRPr>
          </a:p>
        </p:txBody>
      </p:sp>
    </p:spTree>
    <p:extLst>
      <p:ext uri="{BB962C8B-B14F-4D97-AF65-F5344CB8AC3E}">
        <p14:creationId xmlns:p14="http://schemas.microsoft.com/office/powerpoint/2010/main" val="14139560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pPr rtl="1"/>
            <a:r>
              <a:rPr lang="fa-IR" sz="3200" dirty="0" smtClean="0">
                <a:cs typeface="B Koodak" pitchFamily="2" charset="-78"/>
              </a:rPr>
              <a:t>تعیین ضریب </a:t>
            </a:r>
            <a:r>
              <a:rPr lang="en-US" sz="3200" i="1" dirty="0" err="1" smtClean="0"/>
              <a:t>Cv</a:t>
            </a:r>
            <a:r>
              <a:rPr lang="fa-IR" sz="3200" i="1" dirty="0" smtClean="0"/>
              <a:t> </a:t>
            </a:r>
            <a:r>
              <a:rPr lang="fa-IR" sz="3200" dirty="0" smtClean="0"/>
              <a:t>(</a:t>
            </a:r>
            <a:r>
              <a:rPr lang="en-US" sz="3200" i="1" dirty="0"/>
              <a:t>Seismic coefficient </a:t>
            </a:r>
            <a:r>
              <a:rPr lang="fa-IR" sz="3200" dirty="0" smtClean="0"/>
              <a:t>)</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lnSpcReduction="10000"/>
          </a:bodyPr>
          <a:lstStyle/>
          <a:p>
            <a:pPr marL="0" indent="0" algn="r" rtl="1">
              <a:buNone/>
            </a:pPr>
            <a:r>
              <a:rPr lang="fa-IR" sz="2800" dirty="0" smtClean="0">
                <a:solidFill>
                  <a:srgbClr val="C00000"/>
                </a:solidFill>
                <a:cs typeface="B Koodak" pitchFamily="2" charset="-78"/>
              </a:rPr>
              <a:t>با تعیین منطقه لرزه و پرفیل خاکی بستر، این ضریب (</a:t>
            </a:r>
            <a:r>
              <a:rPr lang="en-US" sz="2800" i="1" dirty="0" err="1"/>
              <a:t>Cv</a:t>
            </a:r>
            <a:r>
              <a:rPr lang="fa-IR" sz="2800" dirty="0" smtClean="0">
                <a:solidFill>
                  <a:srgbClr val="C00000"/>
                </a:solidFill>
                <a:cs typeface="B Koodak" pitchFamily="2" charset="-78"/>
              </a:rPr>
              <a:t>)، از جدول تعیین می شود. در صورتیکه طبقه لرزه ای4 باشد، ضریب نزدیکی به منبع لرزه (</a:t>
            </a:r>
            <a:r>
              <a:rPr lang="en-US" sz="2000" i="1" dirty="0" err="1"/>
              <a:t>Nv</a:t>
            </a:r>
            <a:r>
              <a:rPr lang="fa-IR" sz="2800" dirty="0" smtClean="0">
                <a:solidFill>
                  <a:srgbClr val="C00000"/>
                </a:solidFill>
                <a:cs typeface="B Koodak" pitchFamily="2" charset="-78"/>
              </a:rPr>
              <a:t>) </a:t>
            </a:r>
          </a:p>
          <a:p>
            <a:pPr marL="0" indent="0" algn="r" rtl="1">
              <a:buNone/>
            </a:pPr>
            <a:r>
              <a:rPr lang="fa-IR" sz="2800" dirty="0" smtClean="0">
                <a:solidFill>
                  <a:srgbClr val="C00000"/>
                </a:solidFill>
                <a:cs typeface="B Koodak" pitchFamily="2" charset="-78"/>
              </a:rPr>
              <a:t>بایستی با طی مراحل زیر معلوم شود:</a:t>
            </a: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1- تعیین نزدیک ترین فاصله تا منبع لرزه مطابق شرح قبلی تعیین می شود.</a:t>
            </a:r>
          </a:p>
          <a:p>
            <a:pPr marL="0" indent="0" algn="r" rtl="1">
              <a:buNone/>
            </a:pPr>
            <a:r>
              <a:rPr lang="fa-IR" sz="2800" dirty="0" smtClean="0">
                <a:solidFill>
                  <a:srgbClr val="0000FF"/>
                </a:solidFill>
                <a:cs typeface="B Koodak" pitchFamily="2" charset="-78"/>
              </a:rPr>
              <a:t>2- نوع منبه لرزه مطابق شرح قبلی و جدول (</a:t>
            </a:r>
            <a:r>
              <a:rPr lang="en-US" sz="2800" dirty="0"/>
              <a:t>A, B, </a:t>
            </a:r>
            <a:r>
              <a:rPr lang="en-US" sz="2800" dirty="0" smtClean="0"/>
              <a:t> </a:t>
            </a:r>
            <a:r>
              <a:rPr lang="en-US" sz="2800" dirty="0"/>
              <a:t>C</a:t>
            </a:r>
            <a:r>
              <a:rPr lang="fa-IR" sz="2800" dirty="0" smtClean="0">
                <a:solidFill>
                  <a:srgbClr val="0000FF"/>
                </a:solidFill>
                <a:cs typeface="B Koodak" pitchFamily="2" charset="-78"/>
              </a:rPr>
              <a:t>) تعیین می شود. </a:t>
            </a:r>
            <a:r>
              <a:rPr lang="fa-IR" sz="2800" dirty="0" smtClean="0">
                <a:solidFill>
                  <a:srgbClr val="C00000"/>
                </a:solidFill>
                <a:cs typeface="B Koodak" pitchFamily="2" charset="-78"/>
              </a:rPr>
              <a:t> </a:t>
            </a:r>
          </a:p>
          <a:p>
            <a:pPr marL="0" indent="0" algn="r" rtl="1">
              <a:buNone/>
            </a:pPr>
            <a:r>
              <a:rPr lang="fa-IR" sz="2800" dirty="0" smtClean="0">
                <a:solidFill>
                  <a:srgbClr val="C00000"/>
                </a:solidFill>
                <a:cs typeface="B Koodak" pitchFamily="2" charset="-78"/>
              </a:rPr>
              <a:t>3- </a:t>
            </a:r>
            <a:r>
              <a:rPr lang="fa-IR" sz="2800" dirty="0">
                <a:solidFill>
                  <a:srgbClr val="0000FF"/>
                </a:solidFill>
                <a:cs typeface="B Koodak" pitchFamily="2" charset="-78"/>
              </a:rPr>
              <a:t>ضریب نزدیکی منبع (</a:t>
            </a:r>
            <a:r>
              <a:rPr lang="en-US" sz="2800" i="1" dirty="0"/>
              <a:t>Na</a:t>
            </a:r>
            <a:r>
              <a:rPr lang="fa-IR" sz="2800" dirty="0">
                <a:solidFill>
                  <a:srgbClr val="0000FF"/>
                </a:solidFill>
                <a:cs typeface="B Koodak" pitchFamily="2" charset="-78"/>
              </a:rPr>
              <a:t>): با تعیین نوع منبع زلزله، نزدیک ترین فاصله تا منبع مقدار (</a:t>
            </a:r>
            <a:r>
              <a:rPr lang="en-US" sz="2800" i="1" dirty="0"/>
              <a:t>Na</a:t>
            </a:r>
            <a:r>
              <a:rPr lang="fa-IR" sz="2800" dirty="0">
                <a:solidFill>
                  <a:srgbClr val="0000FF"/>
                </a:solidFill>
                <a:cs typeface="B Koodak" pitchFamily="2" charset="-78"/>
              </a:rPr>
              <a:t>) را به کمک جدول تعیین می نماید.</a:t>
            </a:r>
            <a:endParaRPr lang="en-US" sz="2800" dirty="0">
              <a:solidFill>
                <a:srgbClr val="C00000"/>
              </a:solidFill>
              <a:cs typeface="B Koodak" pitchFamily="2" charset="-78"/>
            </a:endParaRPr>
          </a:p>
          <a:p>
            <a:pPr marL="0" indent="0" algn="r" rtl="1">
              <a:buNone/>
            </a:pPr>
            <a:r>
              <a:rPr lang="fa-IR" sz="2800" dirty="0" smtClean="0">
                <a:solidFill>
                  <a:srgbClr val="008000"/>
                </a:solidFill>
                <a:cs typeface="B Koodak" pitchFamily="2" charset="-78"/>
              </a:rPr>
              <a:t>با تعیین دو </a:t>
            </a:r>
            <a:r>
              <a:rPr lang="fa-IR" sz="2800" dirty="0">
                <a:cs typeface="B Koodak" pitchFamily="2" charset="-78"/>
              </a:rPr>
              <a:t>ضریب </a:t>
            </a:r>
            <a:r>
              <a:rPr lang="en-US" sz="2800" i="1" dirty="0" err="1"/>
              <a:t>Cv</a:t>
            </a:r>
            <a:r>
              <a:rPr lang="fa-IR" sz="2800" i="1" dirty="0"/>
              <a:t> </a:t>
            </a:r>
            <a:r>
              <a:rPr lang="fa-IR" sz="2800" dirty="0" smtClean="0">
                <a:solidFill>
                  <a:srgbClr val="008000"/>
                </a:solidFill>
                <a:cs typeface="B Koodak" pitchFamily="2" charset="-78"/>
              </a:rPr>
              <a:t>و </a:t>
            </a:r>
            <a:r>
              <a:rPr lang="en-US" sz="2800" i="1" dirty="0" err="1"/>
              <a:t>Ca</a:t>
            </a:r>
            <a:r>
              <a:rPr lang="fa-IR" sz="2800" dirty="0" smtClean="0">
                <a:solidFill>
                  <a:srgbClr val="008000"/>
                </a:solidFill>
                <a:cs typeface="B Koodak" pitchFamily="2" charset="-78"/>
              </a:rPr>
              <a:t> می توان نمودار طیف پاسخ را مشابه شکل قبلی تعیین نمود. برای این کار لازم است پریودهای زمانی </a:t>
            </a:r>
            <a:r>
              <a:rPr lang="en-US" sz="2800" i="1" dirty="0" err="1"/>
              <a:t>T</a:t>
            </a:r>
            <a:r>
              <a:rPr lang="en-US" sz="2800" i="1" baseline="-25000" dirty="0" err="1"/>
              <a:t>s</a:t>
            </a:r>
            <a:r>
              <a:rPr lang="fa-IR" sz="2800" dirty="0" smtClean="0">
                <a:solidFill>
                  <a:srgbClr val="008000"/>
                </a:solidFill>
                <a:cs typeface="B Koodak" pitchFamily="2" charset="-78"/>
              </a:rPr>
              <a:t> و  </a:t>
            </a:r>
            <a:r>
              <a:rPr lang="en-US" sz="2800" i="1" dirty="0"/>
              <a:t>T</a:t>
            </a:r>
            <a:r>
              <a:rPr lang="en-US" sz="2800" baseline="-25000" dirty="0"/>
              <a:t>0</a:t>
            </a:r>
            <a:r>
              <a:rPr lang="fa-IR" sz="2800" dirty="0" smtClean="0">
                <a:solidFill>
                  <a:srgbClr val="008000"/>
                </a:solidFill>
                <a:cs typeface="B Koodak" pitchFamily="2" charset="-78"/>
              </a:rPr>
              <a:t> از روابط زیر تعیین شوند:   </a:t>
            </a:r>
            <a:endParaRPr lang="fa-IR" sz="2800" dirty="0" smtClean="0">
              <a:solidFill>
                <a:srgbClr val="C00000"/>
              </a:solidFill>
              <a:cs typeface="B Koodak" pitchFamily="2" charset="-78"/>
            </a:endParaRPr>
          </a:p>
          <a:p>
            <a:pPr marL="0" indent="0" algn="r" rtl="1">
              <a:buNone/>
            </a:pPr>
            <a:r>
              <a:rPr lang="fa-IR" sz="2800" dirty="0" smtClean="0">
                <a:solidFill>
                  <a:srgbClr val="C00000"/>
                </a:solidFill>
                <a:cs typeface="B Koodak" pitchFamily="2" charset="-78"/>
              </a:rPr>
              <a:t>در پریود صفرثانیه طیف شتاب برابر </a:t>
            </a:r>
            <a:r>
              <a:rPr lang="en-US" sz="2800" i="1" dirty="0" err="1"/>
              <a:t>Ca</a:t>
            </a:r>
            <a:r>
              <a:rPr lang="fa-IR" sz="2800" dirty="0" smtClean="0">
                <a:solidFill>
                  <a:srgbClr val="C00000"/>
                </a:solidFill>
                <a:cs typeface="B Koodak" pitchFamily="2" charset="-78"/>
              </a:rPr>
              <a:t> بوده</a:t>
            </a:r>
            <a:r>
              <a:rPr lang="fa-IR" sz="2800" dirty="0" smtClean="0">
                <a:solidFill>
                  <a:srgbClr val="008000"/>
                </a:solidFill>
                <a:cs typeface="B Koodak" pitchFamily="2" charset="-78"/>
              </a:rPr>
              <a:t> و با افزایش خطی تا مقدار </a:t>
            </a:r>
            <a:r>
              <a:rPr lang="en-US" sz="2000" dirty="0" smtClean="0"/>
              <a:t>2.5</a:t>
            </a:r>
            <a:r>
              <a:rPr lang="en-US" sz="2000" i="1" dirty="0" smtClean="0"/>
              <a:t>Ca</a:t>
            </a:r>
            <a:r>
              <a:rPr lang="fa-IR" sz="2800" i="1" dirty="0" smtClean="0"/>
              <a:t> </a:t>
            </a:r>
            <a:endParaRPr lang="fa-IR" sz="2800" i="1" dirty="0" smtClean="0">
              <a:cs typeface="B Koodak" pitchFamily="2" charset="-78"/>
            </a:endParaRPr>
          </a:p>
          <a:p>
            <a:pPr marL="0" indent="0" algn="r" rtl="1">
              <a:buNone/>
            </a:pPr>
            <a:r>
              <a:rPr lang="fa-IR" sz="2800" dirty="0" smtClean="0">
                <a:solidFill>
                  <a:srgbClr val="008000"/>
                </a:solidFill>
                <a:cs typeface="B Koodak" pitchFamily="2" charset="-78"/>
              </a:rPr>
              <a:t>در پریود </a:t>
            </a:r>
            <a:r>
              <a:rPr lang="en-US" sz="2800" i="1" dirty="0"/>
              <a:t>T</a:t>
            </a:r>
            <a:r>
              <a:rPr lang="en-US" sz="2800" baseline="-25000" dirty="0"/>
              <a:t>0</a:t>
            </a:r>
            <a:r>
              <a:rPr lang="fa-IR" sz="2800" dirty="0" smtClean="0">
                <a:solidFill>
                  <a:srgbClr val="008000"/>
                </a:solidFill>
                <a:cs typeface="B Koodak" pitchFamily="2" charset="-78"/>
              </a:rPr>
              <a:t>  مطابق شکل  ثابت و برابر </a:t>
            </a:r>
            <a:r>
              <a:rPr lang="en-US" sz="2800" i="1" dirty="0" err="1" smtClean="0"/>
              <a:t>T</a:t>
            </a:r>
            <a:r>
              <a:rPr lang="en-US" sz="2800" i="1" baseline="-25000" dirty="0" err="1" smtClean="0"/>
              <a:t>s</a:t>
            </a:r>
            <a:r>
              <a:rPr lang="fa-IR" sz="2800" i="1" baseline="-25000" dirty="0" smtClean="0"/>
              <a:t> </a:t>
            </a:r>
            <a:r>
              <a:rPr lang="fa-IR" sz="2800" dirty="0" smtClean="0">
                <a:solidFill>
                  <a:srgbClr val="008000"/>
                </a:solidFill>
                <a:cs typeface="B Koodak" pitchFamily="2" charset="-78"/>
              </a:rPr>
              <a:t>و برای پریودهای بزرگتر، شتاب برابر </a:t>
            </a:r>
            <a:r>
              <a:rPr lang="en-US" sz="2800" i="1" dirty="0" err="1"/>
              <a:t>Cv</a:t>
            </a:r>
            <a:r>
              <a:rPr lang="en-US" sz="2800" i="1" dirty="0"/>
              <a:t> </a:t>
            </a:r>
            <a:r>
              <a:rPr lang="en-US" sz="2800" dirty="0"/>
              <a:t>/</a:t>
            </a:r>
            <a:r>
              <a:rPr lang="en-US" sz="2800" i="1" dirty="0"/>
              <a:t>T</a:t>
            </a:r>
            <a:r>
              <a:rPr lang="fa-IR" sz="2800" dirty="0" smtClean="0">
                <a:solidFill>
                  <a:srgbClr val="008000"/>
                </a:solidFill>
                <a:cs typeface="B Koodak" pitchFamily="2" charset="-78"/>
              </a:rPr>
              <a:t> خواهدبود</a:t>
            </a:r>
            <a:r>
              <a:rPr lang="fa-IR" sz="2800" dirty="0" smtClean="0">
                <a:solidFill>
                  <a:srgbClr val="008000"/>
                </a:solidFill>
                <a:cs typeface="B Koodak" pitchFamily="2" charset="-78"/>
              </a:rPr>
              <a:t>. </a:t>
            </a:r>
            <a:r>
              <a:rPr lang="en-US" sz="2800" i="1" dirty="0"/>
              <a:t>T</a:t>
            </a:r>
            <a:r>
              <a:rPr lang="fa-IR" sz="2800" dirty="0" smtClean="0">
                <a:solidFill>
                  <a:srgbClr val="008000"/>
                </a:solidFill>
                <a:cs typeface="B Koodak" pitchFamily="2" charset="-78"/>
              </a:rPr>
              <a:t> پریود متغیر لرزه  بر روی محور افقی است. </a:t>
            </a:r>
            <a:endParaRPr lang="en-US" sz="2800" dirty="0">
              <a:solidFill>
                <a:srgbClr val="008000"/>
              </a:solidFill>
              <a:cs typeface="B Koodak" pitchFamily="2" charset="-78"/>
            </a:endParaRPr>
          </a:p>
        </p:txBody>
      </p:sp>
      <p:pic>
        <p:nvPicPr>
          <p:cNvPr id="1167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003800"/>
            <a:ext cx="11049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7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105400"/>
            <a:ext cx="9906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38883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روش جایگزین</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smtClean="0">
                <a:solidFill>
                  <a:srgbClr val="C00000"/>
                </a:solidFill>
                <a:cs typeface="B Koodak" pitchFamily="2" charset="-78"/>
              </a:rPr>
              <a:t>ضریب لرزه (</a:t>
            </a:r>
            <a:r>
              <a:rPr lang="en-US" sz="2800" i="1" dirty="0" err="1"/>
              <a:t>Ca</a:t>
            </a:r>
            <a:r>
              <a:rPr lang="fa-IR" sz="2800" dirty="0" smtClean="0">
                <a:solidFill>
                  <a:srgbClr val="C00000"/>
                </a:solidFill>
                <a:cs typeface="B Koodak" pitchFamily="2" charset="-78"/>
              </a:rPr>
              <a:t>) ارائه گر بزرگترین مقدار برای طیف شتاب بوده که می تواند با شرائط: 1- افزایش شدت زلزله و 2- نرم تر شدن زمین افزایش یابد. </a:t>
            </a: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(دلیل افزایش </a:t>
            </a:r>
            <a:r>
              <a:rPr lang="en-US" sz="2800" i="1" dirty="0" err="1"/>
              <a:t>Ca</a:t>
            </a:r>
            <a:r>
              <a:rPr lang="fa-IR" sz="2800" dirty="0" smtClean="0">
                <a:solidFill>
                  <a:srgbClr val="0000FF"/>
                </a:solidFill>
                <a:cs typeface="B Koodak" pitchFamily="2" charset="-78"/>
              </a:rPr>
              <a:t> با افزایش طبقه بندی ساختگاه و نرم شدن زمین در جدول) </a:t>
            </a:r>
          </a:p>
          <a:p>
            <a:pPr marL="0" indent="0" algn="r" rtl="1">
              <a:buNone/>
            </a:pPr>
            <a:r>
              <a:rPr lang="fa-IR" sz="2800" dirty="0" smtClean="0">
                <a:solidFill>
                  <a:srgbClr val="0000FF"/>
                </a:solidFill>
                <a:cs typeface="B Koodak" pitchFamily="2" charset="-78"/>
              </a:rPr>
              <a:t>مطابق شکل نمودار طیف پاسخ شتاب، پریود صفر مربوط به سازه کاملاً صلب است. بنابراین با صفر شدن پریود طیف شتاب برابر </a:t>
            </a:r>
            <a:r>
              <a:rPr lang="en-US" sz="2800" dirty="0" smtClean="0">
                <a:solidFill>
                  <a:srgbClr val="C00000"/>
                </a:solidFill>
                <a:cs typeface="B Koodak" pitchFamily="2" charset="-78"/>
              </a:rPr>
              <a:t>PGA</a:t>
            </a:r>
            <a:r>
              <a:rPr lang="fa-IR" sz="2800" dirty="0" smtClean="0">
                <a:solidFill>
                  <a:srgbClr val="0000FF"/>
                </a:solidFill>
                <a:cs typeface="B Koodak" pitchFamily="2" charset="-78"/>
              </a:rPr>
              <a:t> شده و (</a:t>
            </a:r>
            <a:r>
              <a:rPr lang="en-US" sz="2000" i="1" dirty="0" err="1" smtClean="0"/>
              <a:t>Ca</a:t>
            </a:r>
            <a:r>
              <a:rPr lang="en-US" sz="2000" i="1" dirty="0" smtClean="0"/>
              <a:t>=</a:t>
            </a:r>
            <a:r>
              <a:rPr lang="en-US" sz="2000" i="1" dirty="0" err="1" smtClean="0"/>
              <a:t>a</a:t>
            </a:r>
            <a:r>
              <a:rPr lang="en-US" sz="2000" baseline="-25000" dirty="0" err="1" smtClean="0"/>
              <a:t>max</a:t>
            </a:r>
            <a:r>
              <a:rPr lang="fa-IR" sz="2800" dirty="0" smtClean="0">
                <a:solidFill>
                  <a:srgbClr val="0000FF"/>
                </a:solidFill>
                <a:cs typeface="B Koodak" pitchFamily="2" charset="-78"/>
              </a:rPr>
              <a:t>)</a:t>
            </a:r>
          </a:p>
          <a:p>
            <a:pPr marL="0" indent="0" algn="r" rtl="1">
              <a:buNone/>
            </a:pPr>
            <a:r>
              <a:rPr lang="fa-IR" sz="2800" dirty="0" smtClean="0">
                <a:solidFill>
                  <a:srgbClr val="0000FF"/>
                </a:solidFill>
                <a:cs typeface="B Koodak" pitchFamily="2" charset="-78"/>
              </a:rPr>
              <a:t>مقدار </a:t>
            </a:r>
            <a:r>
              <a:rPr lang="en-US" sz="2800" i="1" dirty="0" err="1"/>
              <a:t>a</a:t>
            </a:r>
            <a:r>
              <a:rPr lang="en-US" sz="2800" baseline="-25000" dirty="0" err="1"/>
              <a:t>max</a:t>
            </a:r>
            <a:r>
              <a:rPr lang="fa-IR" sz="2800" dirty="0" smtClean="0">
                <a:solidFill>
                  <a:srgbClr val="0000FF"/>
                </a:solidFill>
                <a:cs typeface="B Koodak" pitchFamily="2" charset="-78"/>
              </a:rPr>
              <a:t> برای ارزیابی امکان روانگرایی، نشست، پایداری شیب و تحلیل حدی دیوار حایل مورد نیازبوده که برابر </a:t>
            </a:r>
            <a:r>
              <a:rPr lang="en-US" sz="2800" i="1" dirty="0" err="1"/>
              <a:t>Ca</a:t>
            </a:r>
            <a:r>
              <a:rPr lang="fa-IR" sz="2800" dirty="0" smtClean="0">
                <a:solidFill>
                  <a:srgbClr val="0000FF"/>
                </a:solidFill>
                <a:cs typeface="B Koodak" pitchFamily="2" charset="-78"/>
              </a:rPr>
              <a:t> است. در حالیکه </a:t>
            </a:r>
            <a:r>
              <a:rPr lang="en-US" sz="2800" i="1" dirty="0" err="1"/>
              <a:t>a</a:t>
            </a:r>
            <a:r>
              <a:rPr lang="en-US" sz="2800" baseline="-25000" dirty="0" err="1"/>
              <a:t>max</a:t>
            </a:r>
            <a:r>
              <a:rPr lang="fa-IR" sz="2800" dirty="0" smtClean="0">
                <a:solidFill>
                  <a:srgbClr val="0000FF"/>
                </a:solidFill>
                <a:cs typeface="B Koodak" pitchFamily="2" charset="-78"/>
              </a:rPr>
              <a:t>به شرائط زمین بستر بستگی دارد.</a:t>
            </a:r>
            <a:endParaRPr lang="en-US" sz="2800" dirty="0">
              <a:solidFill>
                <a:srgbClr val="C00000"/>
              </a:solidFill>
              <a:cs typeface="B Koodak" pitchFamily="2" charset="-78"/>
            </a:endParaRPr>
          </a:p>
        </p:txBody>
      </p:sp>
    </p:spTree>
    <p:extLst>
      <p:ext uri="{BB962C8B-B14F-4D97-AF65-F5344CB8AC3E}">
        <p14:creationId xmlns:p14="http://schemas.microsoft.com/office/powerpoint/2010/main" val="22000620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مثال</a:t>
            </a:r>
            <a:endParaRPr lang="en-US" sz="3200" dirty="0">
              <a:cs typeface="B Koodak" pitchFamily="2" charset="-78"/>
            </a:endParaRPr>
          </a:p>
        </p:txBody>
      </p:sp>
      <p:sp>
        <p:nvSpPr>
          <p:cNvPr id="3" name="Content Placeholder 2"/>
          <p:cNvSpPr>
            <a:spLocks noGrp="1"/>
          </p:cNvSpPr>
          <p:nvPr>
            <p:ph idx="1"/>
          </p:nvPr>
        </p:nvSpPr>
        <p:spPr>
          <a:xfrm>
            <a:off x="0" y="-30480"/>
            <a:ext cx="9128760" cy="6172200"/>
          </a:xfrm>
        </p:spPr>
        <p:txBody>
          <a:bodyPr>
            <a:normAutofit/>
          </a:bodyPr>
          <a:lstStyle/>
          <a:p>
            <a:pPr marL="0" indent="0" algn="r" rtl="1">
              <a:buNone/>
            </a:pPr>
            <a:r>
              <a:rPr lang="fa-IR" sz="2800" dirty="0" smtClean="0">
                <a:solidFill>
                  <a:srgbClr val="C00000"/>
                </a:solidFill>
                <a:cs typeface="B Koodak" pitchFamily="2" charset="-78"/>
              </a:rPr>
              <a:t>با فرضیات زیر:</a:t>
            </a:r>
          </a:p>
          <a:p>
            <a:pPr marL="0" indent="0" algn="r" rtl="1">
              <a:buNone/>
            </a:pPr>
            <a:r>
              <a:rPr lang="fa-IR" sz="2800" dirty="0" smtClean="0">
                <a:solidFill>
                  <a:srgbClr val="C00000"/>
                </a:solidFill>
                <a:cs typeface="B Koodak" pitchFamily="2" charset="-78"/>
              </a:rPr>
              <a:t>در لایه زیرین سطحی لایه ای از رسوب سنگ نرم با سرعت متوسط موج برشی 2300 فوت بر ثانیه از نوع منطقه لرزه ای 4 می باشد. بزرگی گشتاور حداکثر </a:t>
            </a:r>
            <a:r>
              <a:rPr lang="en-US" sz="2800" i="1" dirty="0"/>
              <a:t>Mw </a:t>
            </a:r>
            <a:r>
              <a:rPr lang="en-US" sz="2800" i="1" dirty="0" smtClean="0"/>
              <a:t>=</a:t>
            </a:r>
            <a:r>
              <a:rPr lang="en-US" sz="2800" dirty="0" smtClean="0"/>
              <a:t> 7</a:t>
            </a:r>
            <a:r>
              <a:rPr lang="fa-IR" sz="2800" dirty="0" smtClean="0">
                <a:solidFill>
                  <a:srgbClr val="C00000"/>
                </a:solidFill>
                <a:cs typeface="B Koodak" pitchFamily="2" charset="-78"/>
              </a:rPr>
              <a:t> و </a:t>
            </a:r>
            <a:r>
              <a:rPr lang="en-US" sz="2800" dirty="0" smtClean="0"/>
              <a:t>SR =5 mm/</a:t>
            </a:r>
            <a:r>
              <a:rPr lang="en-US" sz="2800" dirty="0" err="1" smtClean="0"/>
              <a:t>yr</a:t>
            </a:r>
            <a:r>
              <a:rPr lang="fa-IR" sz="2800" dirty="0" smtClean="0">
                <a:solidFill>
                  <a:srgbClr val="C00000"/>
                </a:solidFill>
                <a:cs typeface="B Koodak" pitchFamily="2" charset="-78"/>
              </a:rPr>
              <a:t>و فاصله تا منبع لرزه 3 مایل است. </a:t>
            </a:r>
            <a:endParaRPr lang="fa-IR" sz="2800" dirty="0" smtClean="0">
              <a:solidFill>
                <a:srgbClr val="0000FF"/>
              </a:solidFill>
              <a:cs typeface="B Koodak" pitchFamily="2" charset="-78"/>
            </a:endParaRPr>
          </a:p>
          <a:p>
            <a:pPr marL="0" indent="0" algn="r" rtl="1">
              <a:buNone/>
            </a:pPr>
            <a:r>
              <a:rPr lang="fa-IR" sz="2800" dirty="0" smtClean="0">
                <a:solidFill>
                  <a:srgbClr val="0000FF"/>
                </a:solidFill>
                <a:cs typeface="B Koodak" pitchFamily="2" charset="-78"/>
              </a:rPr>
              <a:t>برای تعیین نمودار طیف پاسخ شتاب :</a:t>
            </a:r>
            <a:r>
              <a:rPr lang="fa-IR" sz="2800" dirty="0" smtClean="0">
                <a:solidFill>
                  <a:srgbClr val="C00000"/>
                </a:solidFill>
                <a:cs typeface="B Koodak" pitchFamily="2" charset="-78"/>
              </a:rPr>
              <a:t> </a:t>
            </a:r>
          </a:p>
          <a:p>
            <a:pPr marL="0" indent="0" algn="r" rtl="1">
              <a:buNone/>
            </a:pPr>
            <a:r>
              <a:rPr lang="fa-IR" sz="2800" dirty="0" smtClean="0">
                <a:solidFill>
                  <a:srgbClr val="C00000"/>
                </a:solidFill>
                <a:cs typeface="B Koodak" pitchFamily="2" charset="-78"/>
              </a:rPr>
              <a:t>1- نوع پروفیل خاکی بستر به کمک جدول 11-1 ، با توجه به سنگ رسوبی نرم و سرعت موج برشی نوع آن </a:t>
            </a:r>
            <a:r>
              <a:rPr lang="en-US" sz="2800" dirty="0"/>
              <a:t>SC</a:t>
            </a:r>
            <a:r>
              <a:rPr lang="fa-IR" sz="2800" dirty="0" smtClean="0">
                <a:solidFill>
                  <a:srgbClr val="C00000"/>
                </a:solidFill>
                <a:cs typeface="B Koodak" pitchFamily="2" charset="-78"/>
              </a:rPr>
              <a:t>  است.</a:t>
            </a:r>
          </a:p>
          <a:p>
            <a:pPr marL="0" indent="0" algn="r" rtl="1">
              <a:buNone/>
            </a:pPr>
            <a:r>
              <a:rPr lang="fa-IR" sz="2800" dirty="0" smtClean="0">
                <a:solidFill>
                  <a:srgbClr val="C00000"/>
                </a:solidFill>
                <a:cs typeface="B Koodak" pitchFamily="2" charset="-78"/>
              </a:rPr>
              <a:t>2- نوع منبع لرزه با کمک جدول (</a:t>
            </a:r>
            <a:r>
              <a:rPr lang="en-US" sz="2800" i="1" dirty="0"/>
              <a:t>11.4</a:t>
            </a:r>
            <a:r>
              <a:rPr lang="fa-IR" sz="2800" dirty="0" smtClean="0">
                <a:solidFill>
                  <a:srgbClr val="C00000"/>
                </a:solidFill>
                <a:cs typeface="B Koodak" pitchFamily="2" charset="-78"/>
              </a:rPr>
              <a:t>) و حداکثر گشتاور زلزله (</a:t>
            </a:r>
            <a:r>
              <a:rPr lang="en-US" sz="2000" i="1" dirty="0"/>
              <a:t>Mw =</a:t>
            </a:r>
            <a:r>
              <a:rPr lang="en-US" sz="2000" dirty="0"/>
              <a:t> 7</a:t>
            </a:r>
            <a:r>
              <a:rPr lang="fa-IR" sz="2000" dirty="0">
                <a:solidFill>
                  <a:srgbClr val="C00000"/>
                </a:solidFill>
                <a:cs typeface="B Koodak" pitchFamily="2" charset="-78"/>
              </a:rPr>
              <a:t> </a:t>
            </a:r>
            <a:r>
              <a:rPr lang="fa-IR" sz="2800" dirty="0" smtClean="0">
                <a:solidFill>
                  <a:srgbClr val="C00000"/>
                </a:solidFill>
                <a:cs typeface="B Koodak" pitchFamily="2" charset="-78"/>
              </a:rPr>
              <a:t>) و </a:t>
            </a:r>
          </a:p>
          <a:p>
            <a:pPr marL="0" indent="0" algn="r" rtl="1">
              <a:buNone/>
            </a:pPr>
            <a:r>
              <a:rPr lang="fa-IR" sz="2800" dirty="0" smtClean="0">
                <a:solidFill>
                  <a:srgbClr val="C00000"/>
                </a:solidFill>
                <a:cs typeface="B Koodak" pitchFamily="2" charset="-78"/>
              </a:rPr>
              <a:t>(</a:t>
            </a:r>
            <a:r>
              <a:rPr lang="en-US" sz="2000" dirty="0"/>
              <a:t>SR  5 mm/</a:t>
            </a:r>
            <a:r>
              <a:rPr lang="en-US" sz="2000" dirty="0" err="1"/>
              <a:t>yr</a:t>
            </a:r>
            <a:r>
              <a:rPr lang="fa-IR" sz="2800" dirty="0" smtClean="0">
                <a:solidFill>
                  <a:srgbClr val="C00000"/>
                </a:solidFill>
                <a:cs typeface="B Koodak" pitchFamily="2" charset="-78"/>
              </a:rPr>
              <a:t>) نوع منبع </a:t>
            </a:r>
            <a:r>
              <a:rPr lang="en-US" sz="2800" dirty="0"/>
              <a:t>A</a:t>
            </a:r>
            <a:r>
              <a:rPr lang="fa-IR" sz="2800" dirty="0" smtClean="0">
                <a:solidFill>
                  <a:srgbClr val="C00000"/>
                </a:solidFill>
                <a:cs typeface="B Koodak" pitchFamily="2" charset="-78"/>
              </a:rPr>
              <a:t> است.</a:t>
            </a:r>
          </a:p>
          <a:p>
            <a:pPr marL="0" indent="0" algn="r" rtl="1">
              <a:buNone/>
            </a:pPr>
            <a:r>
              <a:rPr lang="fa-IR" sz="2800" dirty="0" smtClean="0">
                <a:solidFill>
                  <a:srgbClr val="C00000"/>
                </a:solidFill>
                <a:cs typeface="B Koodak" pitchFamily="2" charset="-78"/>
              </a:rPr>
              <a:t>3- تعیین ضریب</a:t>
            </a:r>
            <a:r>
              <a:rPr lang="en-US" sz="2800" i="1" dirty="0" err="1" smtClean="0"/>
              <a:t>Ca</a:t>
            </a:r>
            <a:r>
              <a:rPr lang="fa-IR" sz="2800" dirty="0" smtClean="0">
                <a:solidFill>
                  <a:srgbClr val="C00000"/>
                </a:solidFill>
                <a:cs typeface="B Koodak" pitchFamily="2" charset="-78"/>
              </a:rPr>
              <a:t> (</a:t>
            </a:r>
            <a:r>
              <a:rPr lang="en-US" sz="2000" i="1" dirty="0"/>
              <a:t>11.2</a:t>
            </a:r>
            <a:r>
              <a:rPr lang="fa-IR" sz="2800" dirty="0" smtClean="0">
                <a:solidFill>
                  <a:srgbClr val="C00000"/>
                </a:solidFill>
                <a:cs typeface="B Koodak" pitchFamily="2" charset="-78"/>
              </a:rPr>
              <a:t>) با توجه به پروفیل خاک (</a:t>
            </a:r>
            <a:r>
              <a:rPr lang="en-US" sz="2000" dirty="0" smtClean="0"/>
              <a:t>SC</a:t>
            </a:r>
            <a:r>
              <a:rPr lang="fa-IR" sz="2800" dirty="0" smtClean="0">
                <a:solidFill>
                  <a:srgbClr val="C00000"/>
                </a:solidFill>
                <a:cs typeface="B Koodak" pitchFamily="2" charset="-78"/>
              </a:rPr>
              <a:t>) و منطقه 4 :</a:t>
            </a:r>
            <a:r>
              <a:rPr lang="en-US" sz="2000" i="1" dirty="0" err="1" smtClean="0"/>
              <a:t>Ca</a:t>
            </a:r>
            <a:r>
              <a:rPr lang="en-US" sz="2000" i="1" dirty="0" smtClean="0"/>
              <a:t>=</a:t>
            </a:r>
            <a:r>
              <a:rPr lang="en-US" sz="2000" dirty="0" smtClean="0"/>
              <a:t>0.40</a:t>
            </a:r>
            <a:r>
              <a:rPr lang="en-US" sz="2000" i="1" dirty="0" smtClean="0"/>
              <a:t>Na</a:t>
            </a:r>
          </a:p>
          <a:p>
            <a:pPr marL="0" indent="0" algn="r" rtl="1">
              <a:buNone/>
            </a:pPr>
            <a:r>
              <a:rPr lang="fa-IR" sz="2800" dirty="0" smtClean="0">
                <a:solidFill>
                  <a:srgbClr val="C00000"/>
                </a:solidFill>
                <a:cs typeface="B Koodak" pitchFamily="2" charset="-78"/>
              </a:rPr>
              <a:t>از جدول (</a:t>
            </a:r>
            <a:r>
              <a:rPr lang="en-US" sz="2000" dirty="0"/>
              <a:t>11.3</a:t>
            </a:r>
            <a:r>
              <a:rPr lang="fa-IR" sz="2800" dirty="0" smtClean="0">
                <a:solidFill>
                  <a:srgbClr val="C00000"/>
                </a:solidFill>
                <a:cs typeface="B Koodak" pitchFamily="2" charset="-78"/>
              </a:rPr>
              <a:t>) و نوع منبع </a:t>
            </a:r>
            <a:r>
              <a:rPr lang="en-US" sz="2800" dirty="0"/>
              <a:t>A</a:t>
            </a:r>
            <a:r>
              <a:rPr lang="fa-IR" sz="2800" dirty="0" smtClean="0">
                <a:solidFill>
                  <a:srgbClr val="C00000"/>
                </a:solidFill>
                <a:cs typeface="B Koodak" pitchFamily="2" charset="-78"/>
              </a:rPr>
              <a:t> و فاصله 3 مایل :  </a:t>
            </a:r>
            <a:r>
              <a:rPr lang="en-US" sz="2800" i="1" dirty="0" smtClean="0"/>
              <a:t>Na=</a:t>
            </a:r>
            <a:r>
              <a:rPr lang="en-US" sz="2800" dirty="0" smtClean="0"/>
              <a:t> 1.2</a:t>
            </a:r>
            <a:r>
              <a:rPr lang="fa-IR" sz="2800" dirty="0" smtClean="0"/>
              <a:t> و</a:t>
            </a:r>
            <a:r>
              <a:rPr lang="fa-IR" sz="2800" dirty="0" smtClean="0">
                <a:solidFill>
                  <a:srgbClr val="C00000"/>
                </a:solidFill>
                <a:cs typeface="B Koodak" pitchFamily="2" charset="-78"/>
              </a:rPr>
              <a:t>:</a:t>
            </a:r>
          </a:p>
          <a:p>
            <a:pPr marL="0" indent="0" rtl="1">
              <a:buNone/>
            </a:pPr>
            <a:r>
              <a:rPr lang="en-US" sz="2800" i="1" dirty="0" err="1" smtClean="0"/>
              <a:t>Ca</a:t>
            </a:r>
            <a:r>
              <a:rPr lang="en-US" sz="2800" i="1" dirty="0" smtClean="0"/>
              <a:t>=</a:t>
            </a:r>
            <a:r>
              <a:rPr lang="en-US" sz="2800" dirty="0" smtClean="0"/>
              <a:t>0.40</a:t>
            </a:r>
            <a:r>
              <a:rPr lang="en-US" sz="2800" i="1" dirty="0" smtClean="0"/>
              <a:t>Na=</a:t>
            </a:r>
            <a:r>
              <a:rPr lang="en-US" sz="2800" dirty="0" smtClean="0"/>
              <a:t>0.40(1.2)=0.48</a:t>
            </a:r>
            <a:endParaRPr lang="fa-IR" sz="2800" dirty="0" smtClean="0">
              <a:solidFill>
                <a:srgbClr val="C00000"/>
              </a:solidFill>
              <a:cs typeface="B Koodak" pitchFamily="2" charset="-78"/>
            </a:endParaRPr>
          </a:p>
          <a:p>
            <a:pPr marL="0" indent="0" algn="r" rtl="1">
              <a:buNone/>
            </a:pPr>
            <a:endParaRPr lang="fa-IR" sz="2800" dirty="0" smtClean="0"/>
          </a:p>
        </p:txBody>
      </p:sp>
    </p:spTree>
    <p:extLst>
      <p:ext uri="{BB962C8B-B14F-4D97-AF65-F5344CB8AC3E}">
        <p14:creationId xmlns:p14="http://schemas.microsoft.com/office/powerpoint/2010/main" val="34862218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74480" cy="6858000"/>
          </a:xfrm>
        </p:spPr>
        <p:txBody>
          <a:bodyPr>
            <a:normAutofit/>
          </a:bodyPr>
          <a:lstStyle/>
          <a:p>
            <a:pPr marL="0" indent="0" algn="ctr" rtl="1">
              <a:buNone/>
            </a:pPr>
            <a:r>
              <a:rPr lang="fa-IR" sz="2800" dirty="0" smtClean="0">
                <a:cs typeface="B Koodak" pitchFamily="2" charset="-78"/>
              </a:rPr>
              <a:t>4- برای ضریب </a:t>
            </a:r>
            <a:r>
              <a:rPr lang="en-US" sz="2800" i="1" dirty="0" err="1"/>
              <a:t>Cv</a:t>
            </a:r>
            <a:r>
              <a:rPr lang="fa-IR" sz="2800" dirty="0" smtClean="0">
                <a:cs typeface="B Koodak" pitchFamily="2" charset="-78"/>
              </a:rPr>
              <a:t>  جدول (</a:t>
            </a:r>
            <a:r>
              <a:rPr lang="en-US" sz="2800" i="1" dirty="0"/>
              <a:t>11.5</a:t>
            </a:r>
            <a:r>
              <a:rPr lang="fa-IR" sz="2800" dirty="0" smtClean="0">
                <a:cs typeface="B Koodak" pitchFamily="2" charset="-78"/>
              </a:rPr>
              <a:t>)، </a:t>
            </a:r>
            <a:r>
              <a:rPr lang="fa-IR" sz="2800" dirty="0">
                <a:solidFill>
                  <a:srgbClr val="C00000"/>
                </a:solidFill>
                <a:cs typeface="B Koodak" pitchFamily="2" charset="-78"/>
              </a:rPr>
              <a:t>با توجه به پروفیل خاک (</a:t>
            </a:r>
            <a:r>
              <a:rPr lang="en-US" sz="2000" dirty="0"/>
              <a:t>SC</a:t>
            </a:r>
            <a:r>
              <a:rPr lang="fa-IR" sz="2800" dirty="0">
                <a:solidFill>
                  <a:srgbClr val="C00000"/>
                </a:solidFill>
                <a:cs typeface="B Koodak" pitchFamily="2" charset="-78"/>
              </a:rPr>
              <a:t>) و منطقه 4 </a:t>
            </a:r>
            <a:r>
              <a:rPr lang="fa-IR" sz="2800" dirty="0" smtClean="0">
                <a:solidFill>
                  <a:srgbClr val="C00000"/>
                </a:solidFill>
                <a:cs typeface="B Koodak" pitchFamily="2" charset="-78"/>
              </a:rPr>
              <a:t>: </a:t>
            </a:r>
            <a:r>
              <a:rPr lang="en-US" sz="2000" i="1" dirty="0" err="1" smtClean="0"/>
              <a:t>Cv</a:t>
            </a:r>
            <a:r>
              <a:rPr lang="en-US" sz="2000" i="1" dirty="0" smtClean="0"/>
              <a:t>=</a:t>
            </a:r>
            <a:r>
              <a:rPr lang="en-US" sz="2000" dirty="0" smtClean="0"/>
              <a:t>0.56</a:t>
            </a:r>
            <a:r>
              <a:rPr lang="en-US" sz="2000" i="1" dirty="0" smtClean="0"/>
              <a:t>Nv</a:t>
            </a:r>
            <a:endParaRPr lang="fa-IR" sz="2000" i="1" dirty="0" smtClean="0"/>
          </a:p>
          <a:p>
            <a:pPr marL="0" indent="0" algn="r" rtl="1">
              <a:buNone/>
            </a:pPr>
            <a:r>
              <a:rPr lang="fa-IR" sz="2800" dirty="0" smtClean="0">
                <a:solidFill>
                  <a:srgbClr val="C00000"/>
                </a:solidFill>
                <a:cs typeface="B Koodak" pitchFamily="2" charset="-78"/>
              </a:rPr>
              <a:t>از جدول (</a:t>
            </a:r>
            <a:r>
              <a:rPr lang="en-US" sz="2000" dirty="0"/>
              <a:t>11.6</a:t>
            </a:r>
            <a:r>
              <a:rPr lang="fa-IR" sz="2800" dirty="0" smtClean="0">
                <a:solidFill>
                  <a:srgbClr val="C00000"/>
                </a:solidFill>
                <a:cs typeface="B Koodak" pitchFamily="2" charset="-78"/>
              </a:rPr>
              <a:t>) و نوع منبع </a:t>
            </a:r>
            <a:r>
              <a:rPr lang="en-US" sz="2800" dirty="0" smtClean="0"/>
              <a:t>A</a:t>
            </a:r>
            <a:r>
              <a:rPr lang="fa-IR" sz="2800" dirty="0" smtClean="0">
                <a:solidFill>
                  <a:srgbClr val="C00000"/>
                </a:solidFill>
                <a:cs typeface="B Koodak" pitchFamily="2" charset="-78"/>
              </a:rPr>
              <a:t> و فاصله 3 مایل :    </a:t>
            </a:r>
            <a:r>
              <a:rPr lang="en-US" sz="2800" i="1" dirty="0" err="1"/>
              <a:t>Nv</a:t>
            </a:r>
            <a:r>
              <a:rPr lang="en-US" sz="2800" i="1" dirty="0"/>
              <a:t> </a:t>
            </a:r>
            <a:r>
              <a:rPr lang="en-US" sz="2800" dirty="0" smtClean="0"/>
              <a:t>=1.6</a:t>
            </a:r>
            <a:r>
              <a:rPr lang="fa-IR" sz="2800" dirty="0" smtClean="0"/>
              <a:t> </a:t>
            </a:r>
            <a:r>
              <a:rPr lang="fa-IR" sz="2800" dirty="0" smtClean="0">
                <a:cs typeface="B Koodak" pitchFamily="2" charset="-78"/>
              </a:rPr>
              <a:t>بنابراین:</a:t>
            </a:r>
          </a:p>
          <a:p>
            <a:pPr marL="0" indent="0" algn="ctr" rtl="1">
              <a:buNone/>
            </a:pPr>
            <a:r>
              <a:rPr lang="en-US" sz="2800" i="1" dirty="0" err="1" smtClean="0"/>
              <a:t>Cv</a:t>
            </a:r>
            <a:r>
              <a:rPr lang="en-US" sz="2800" i="1" dirty="0" smtClean="0"/>
              <a:t>=</a:t>
            </a:r>
            <a:r>
              <a:rPr lang="en-US" sz="2800" dirty="0" smtClean="0"/>
              <a:t> 0.56</a:t>
            </a:r>
            <a:r>
              <a:rPr lang="en-US" sz="2800" i="1" dirty="0" smtClean="0"/>
              <a:t>Nv=</a:t>
            </a:r>
            <a:r>
              <a:rPr lang="en-US" sz="2800" dirty="0" smtClean="0"/>
              <a:t> </a:t>
            </a:r>
            <a:r>
              <a:rPr lang="en-US" sz="2800" dirty="0"/>
              <a:t>0.56(1.6</a:t>
            </a:r>
            <a:r>
              <a:rPr lang="en-US" sz="2800" dirty="0" smtClean="0"/>
              <a:t>)= 0.90</a:t>
            </a:r>
          </a:p>
          <a:p>
            <a:pPr marL="0" indent="0" algn="r" rtl="1">
              <a:buNone/>
            </a:pPr>
            <a:r>
              <a:rPr lang="fa-IR" sz="2800" dirty="0" smtClean="0">
                <a:cs typeface="B Koodak" pitchFamily="2" charset="-78"/>
              </a:rPr>
              <a:t>5- مقادیر </a:t>
            </a:r>
            <a:r>
              <a:rPr lang="fa-IR" sz="2800" dirty="0">
                <a:solidFill>
                  <a:srgbClr val="008000"/>
                </a:solidFill>
                <a:cs typeface="B Koodak" pitchFamily="2" charset="-78"/>
              </a:rPr>
              <a:t>پریودهای زمانی </a:t>
            </a:r>
            <a:r>
              <a:rPr lang="en-US" sz="2800" i="1" dirty="0" err="1"/>
              <a:t>T</a:t>
            </a:r>
            <a:r>
              <a:rPr lang="en-US" sz="2800" i="1" baseline="-25000" dirty="0" err="1"/>
              <a:t>s</a:t>
            </a:r>
            <a:r>
              <a:rPr lang="fa-IR" sz="2800" dirty="0">
                <a:solidFill>
                  <a:srgbClr val="008000"/>
                </a:solidFill>
                <a:cs typeface="B Koodak" pitchFamily="2" charset="-78"/>
              </a:rPr>
              <a:t> و  </a:t>
            </a:r>
            <a:r>
              <a:rPr lang="en-US" sz="2800" i="1" dirty="0"/>
              <a:t>T</a:t>
            </a:r>
            <a:r>
              <a:rPr lang="en-US" sz="2800" baseline="-25000" dirty="0"/>
              <a:t>0</a:t>
            </a:r>
            <a:r>
              <a:rPr lang="fa-IR" sz="2800" dirty="0">
                <a:solidFill>
                  <a:srgbClr val="008000"/>
                </a:solidFill>
                <a:cs typeface="B Koodak" pitchFamily="2" charset="-78"/>
              </a:rPr>
              <a:t> </a:t>
            </a:r>
            <a:r>
              <a:rPr lang="fa-IR" sz="2800" dirty="0" smtClean="0">
                <a:solidFill>
                  <a:srgbClr val="008000"/>
                </a:solidFill>
                <a:cs typeface="B Koodak" pitchFamily="2" charset="-78"/>
              </a:rPr>
              <a:t>:</a:t>
            </a:r>
          </a:p>
          <a:p>
            <a:pPr marL="0" indent="0" algn="r" rtl="1">
              <a:buNone/>
            </a:pPr>
            <a:r>
              <a:rPr lang="en-US" sz="2000" i="1" dirty="0" err="1" smtClean="0"/>
              <a:t>Ca</a:t>
            </a:r>
            <a:r>
              <a:rPr lang="en-US" sz="2000" i="1" dirty="0" smtClean="0"/>
              <a:t>=</a:t>
            </a:r>
            <a:r>
              <a:rPr lang="en-US" sz="2000" dirty="0" smtClean="0"/>
              <a:t>0.48</a:t>
            </a:r>
            <a:r>
              <a:rPr lang="en-US" sz="2000" dirty="0"/>
              <a:t>, </a:t>
            </a:r>
            <a:r>
              <a:rPr lang="en-US" sz="2000" i="1" dirty="0" err="1" smtClean="0"/>
              <a:t>Cv</a:t>
            </a:r>
            <a:r>
              <a:rPr lang="en-US" sz="2000" i="1" dirty="0" smtClean="0"/>
              <a:t>=</a:t>
            </a:r>
            <a:r>
              <a:rPr lang="en-US" sz="2000" dirty="0" smtClean="0"/>
              <a:t>0.90</a:t>
            </a:r>
            <a:r>
              <a:rPr lang="en-US" sz="2000" dirty="0"/>
              <a:t>, </a:t>
            </a:r>
            <a:r>
              <a:rPr lang="en-US" sz="2000" i="1" dirty="0" err="1" smtClean="0"/>
              <a:t>Ts</a:t>
            </a:r>
            <a:r>
              <a:rPr lang="en-US" sz="2000" i="1" dirty="0" smtClean="0"/>
              <a:t>=</a:t>
            </a:r>
            <a:r>
              <a:rPr lang="en-US" sz="2000" dirty="0" smtClean="0"/>
              <a:t> </a:t>
            </a:r>
            <a:r>
              <a:rPr lang="en-US" sz="2000" dirty="0"/>
              <a:t>0.75 s, </a:t>
            </a:r>
            <a:r>
              <a:rPr lang="en-US" sz="2000" dirty="0" smtClean="0"/>
              <a:t> </a:t>
            </a:r>
            <a:r>
              <a:rPr lang="en-US" sz="2000" i="1" dirty="0"/>
              <a:t>T</a:t>
            </a:r>
            <a:r>
              <a:rPr lang="en-US" sz="2000" baseline="-25000" dirty="0"/>
              <a:t>0</a:t>
            </a:r>
            <a:r>
              <a:rPr lang="en-US" sz="2000" dirty="0"/>
              <a:t> </a:t>
            </a:r>
            <a:r>
              <a:rPr lang="en-US" sz="2000" dirty="0" smtClean="0"/>
              <a:t>=0.15</a:t>
            </a:r>
            <a:endParaRPr lang="en-US" sz="2000" dirty="0">
              <a:cs typeface="B Koodak" pitchFamily="2" charset="-78"/>
            </a:endParaRPr>
          </a:p>
        </p:txBody>
      </p:sp>
      <p:pic>
        <p:nvPicPr>
          <p:cNvPr id="1177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3048000" cy="1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7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9270"/>
            <a:ext cx="5306621" cy="377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857212" y="3427214"/>
            <a:ext cx="2655663" cy="369332"/>
          </a:xfrm>
          <a:prstGeom prst="rect">
            <a:avLst/>
          </a:prstGeom>
        </p:spPr>
        <p:txBody>
          <a:bodyPr wrap="none">
            <a:spAutoFit/>
          </a:bodyPr>
          <a:lstStyle/>
          <a:p>
            <a:r>
              <a:rPr lang="en-US" dirty="0"/>
              <a:t>5 percent system damping</a:t>
            </a:r>
            <a:endParaRPr lang="en-US" dirty="0"/>
          </a:p>
        </p:txBody>
      </p:sp>
    </p:spTree>
    <p:extLst>
      <p:ext uri="{BB962C8B-B14F-4D97-AF65-F5344CB8AC3E}">
        <p14:creationId xmlns:p14="http://schemas.microsoft.com/office/powerpoint/2010/main" val="26900534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Autofit/>
          </a:bodyPr>
          <a:lstStyle/>
          <a:p>
            <a:r>
              <a:rPr lang="fa-IR" sz="2400" dirty="0" smtClean="0">
                <a:solidFill>
                  <a:srgbClr val="0000FF"/>
                </a:solidFill>
                <a:cs typeface="B Koodak" pitchFamily="2" charset="-78"/>
              </a:rPr>
              <a:t>طیف پاسخ شتاب برای 5% میرایی برای دو منطقه نوع 1 و 4</a:t>
            </a:r>
            <a:endParaRPr lang="en-US" sz="2400" dirty="0">
              <a:solidFill>
                <a:srgbClr val="0000FF"/>
              </a:solidFill>
              <a:cs typeface="B Koodak" pitchFamily="2" charset="-78"/>
            </a:endParaRPr>
          </a:p>
        </p:txBody>
      </p:sp>
      <p:sp>
        <p:nvSpPr>
          <p:cNvPr id="3" name="Content Placeholder 2"/>
          <p:cNvSpPr>
            <a:spLocks noGrp="1"/>
          </p:cNvSpPr>
          <p:nvPr>
            <p:ph idx="1"/>
          </p:nvPr>
        </p:nvSpPr>
        <p:spPr/>
        <p:txBody>
          <a:bodyPr/>
          <a:lstStyle/>
          <a:p>
            <a:endParaRPr lang="en-US"/>
          </a:p>
        </p:txBody>
      </p:sp>
      <p:pic>
        <p:nvPicPr>
          <p:cNvPr id="1187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82" y="533400"/>
            <a:ext cx="888962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32322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pic>
        <p:nvPicPr>
          <p:cNvPr id="1146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2186940"/>
            <a:ext cx="9136809"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273751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pic>
        <p:nvPicPr>
          <p:cNvPr id="1157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590" y="-744"/>
            <a:ext cx="7009674" cy="6858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006209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18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787400"/>
            <a:ext cx="7961313"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939722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119"/>
            <a:ext cx="8229600" cy="487362"/>
          </a:xfrm>
        </p:spPr>
        <p:txBody>
          <a:bodyPr>
            <a:noAutofit/>
          </a:bodyPr>
          <a:lstStyle/>
          <a:p>
            <a:r>
              <a:rPr lang="fa-IR" sz="3200" dirty="0" smtClean="0">
                <a:cs typeface="B Koodak" pitchFamily="2" charset="-78"/>
              </a:rPr>
              <a:t>.</a:t>
            </a:r>
            <a:endParaRPr lang="en-US" sz="3200" dirty="0">
              <a:cs typeface="B Koodak" pitchFamily="2" charset="-78"/>
            </a:endParaRPr>
          </a:p>
        </p:txBody>
      </p:sp>
      <p:sp>
        <p:nvSpPr>
          <p:cNvPr id="3" name="Content Placeholder 2"/>
          <p:cNvSpPr>
            <a:spLocks noGrp="1"/>
          </p:cNvSpPr>
          <p:nvPr>
            <p:ph idx="1"/>
          </p:nvPr>
        </p:nvSpPr>
        <p:spPr>
          <a:xfrm>
            <a:off x="0" y="685800"/>
            <a:ext cx="9128760" cy="6172200"/>
          </a:xfrm>
        </p:spPr>
        <p:txBody>
          <a:bodyPr>
            <a:normAutofit/>
          </a:bodyPr>
          <a:lstStyle/>
          <a:p>
            <a:pPr marL="0" indent="0" algn="r" rtl="1">
              <a:buNone/>
            </a:pPr>
            <a:r>
              <a:rPr lang="fa-IR" sz="2800" dirty="0">
                <a:solidFill>
                  <a:srgbClr val="C00000"/>
                </a:solidFill>
                <a:cs typeface="B Koodak" pitchFamily="2" charset="-78"/>
              </a:rPr>
              <a:t>.</a:t>
            </a:r>
            <a:endParaRPr lang="en-US" sz="2800" dirty="0">
              <a:solidFill>
                <a:srgbClr val="C00000"/>
              </a:solidFill>
              <a:cs typeface="B Koodak" pitchFamily="2" charset="-78"/>
            </a:endParaRPr>
          </a:p>
        </p:txBody>
      </p:sp>
      <p:pic>
        <p:nvPicPr>
          <p:cNvPr id="1208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900" y="1651000"/>
            <a:ext cx="7948613" cy="35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0062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7930</TotalTime>
  <Words>10480</Words>
  <Application>Microsoft Office PowerPoint</Application>
  <PresentationFormat>On-screen Show (4:3)</PresentationFormat>
  <Paragraphs>874</Paragraphs>
  <Slides>209</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209</vt:i4>
      </vt:variant>
    </vt:vector>
  </HeadingPairs>
  <TitlesOfParts>
    <vt:vector size="211" baseType="lpstr">
      <vt:lpstr>Office Theme</vt:lpstr>
      <vt:lpstr>Equation</vt:lpstr>
      <vt:lpstr>PowerPoint Presentation</vt:lpstr>
      <vt:lpstr>دینامیک لایه لیتوسفیر</vt:lpstr>
      <vt:lpstr>شدت انتشار موج لرزه ای درکره زمین</vt:lpstr>
      <vt:lpstr>شرائط مرزی مناسب قطعات</vt:lpstr>
      <vt:lpstr>شرائط مرزی مناسب قطعات</vt:lpstr>
      <vt:lpstr>PowerPoint Presentation</vt:lpstr>
      <vt:lpstr>PowerPoint Presentation</vt:lpstr>
      <vt:lpstr>PowerPoint Presentation</vt:lpstr>
      <vt:lpstr>توپو گرافی و عوارض طبیعی سطحی</vt:lpstr>
      <vt:lpstr>نیروهای تکتونیکی منطقه</vt:lpstr>
      <vt:lpstr>اثرات ساختگاه - پاسخ دینامیکی زمین </vt:lpstr>
      <vt:lpstr>شاخص های دینامیکی ساختگاه</vt:lpstr>
      <vt:lpstr>تحلیل یک بعدی پاسخ دینامیکی ساختگاه</vt:lpstr>
      <vt:lpstr>.</vt:lpstr>
      <vt:lpstr>تعیین توابع انتقال</vt:lpstr>
      <vt:lpstr>.</vt:lpstr>
      <vt:lpstr>.</vt:lpstr>
      <vt:lpstr>مثال</vt:lpstr>
      <vt:lpstr>.</vt:lpstr>
      <vt:lpstr>.</vt:lpstr>
      <vt:lpstr>تحلیل یک بعدی پاسخ دینامیکی ساختگاه بااثر میرایی</vt:lpstr>
      <vt:lpstr>.</vt:lpstr>
      <vt:lpstr>.</vt:lpstr>
      <vt:lpstr>.</vt:lpstr>
      <vt:lpstr>.</vt:lpstr>
      <vt:lpstr>PowerPoint Presentation</vt:lpstr>
      <vt:lpstr>.</vt:lpstr>
      <vt:lpstr>خاک با میرایی روی بستر سنگی کشسان</vt:lpstr>
      <vt:lpstr>.</vt:lpstr>
      <vt:lpstr>.</vt:lpstr>
      <vt:lpstr>.</vt:lpstr>
      <vt:lpstr>مثال</vt:lpstr>
      <vt:lpstr>.</vt:lpstr>
      <vt:lpstr>.</vt:lpstr>
      <vt:lpstr>بسترچندلایه بامیرایی برروی بسترسنگی کشسان</vt:lpstr>
      <vt:lpstr>.</vt:lpstr>
      <vt:lpstr>.</vt:lpstr>
      <vt:lpstr>.</vt:lpstr>
      <vt:lpstr>مثال</vt:lpstr>
      <vt:lpstr>.</vt:lpstr>
      <vt:lpstr>.</vt:lpstr>
      <vt:lpstr>پاسخ خطی معادل تقریب پاسخ غیرخطی سطح زمین</vt:lpstr>
      <vt:lpstr>.</vt:lpstr>
      <vt:lpstr>  - ابتدا مقادیر اولیه دو فراسنج (Go, ho) برای هرلایه یعنی کوچک بودن کرنش برشی تعیین  می گردد. - سپس مقدار          برای هرلایه با مقادیر اولیه دو فراسنج و روش تحلیل میدان آزاد محاسبه  شده و کرنش برشی مؤثر هرلایه       را می توان از رابطه زیر بدست آورد: دراین رابطه     نسبت کرنش برشی مؤثر به حداکثرآن درلایه بوده و در اولین دور تکرار آنرا برابر 0/65 گرفته و آنرا می توان از رابطه               نیز حساب کرد.  M  بزرگای زلزله است. -  G و h  را از دو نمودار آزمایشگاهی                     و            براساس      بدست آورده  و  - تکرار را تا همگرایی و کاهش اختلاف تا 5% ادامه می دهند. </vt:lpstr>
      <vt:lpstr>دو نمودار تطبیق G  و  h  درروش خطی سازی معادل در تحلیل دینامیکی  </vt:lpstr>
      <vt:lpstr>مثال</vt:lpstr>
      <vt:lpstr>.</vt:lpstr>
      <vt:lpstr>.</vt:lpstr>
      <vt:lpstr>شرائط مرزی در قطع زمین</vt:lpstr>
      <vt:lpstr>.</vt:lpstr>
      <vt:lpstr>.</vt:lpstr>
      <vt:lpstr>.</vt:lpstr>
      <vt:lpstr>PowerPoint Presentation</vt:lpstr>
      <vt:lpstr>PowerPoint Presentation</vt:lpstr>
      <vt:lpstr>PowerPoint Presentation</vt:lpstr>
      <vt:lpstr>PowerPoint Presentation</vt:lpstr>
      <vt:lpstr>.</vt:lpstr>
      <vt:lpstr>.</vt:lpstr>
      <vt:lpstr>PowerPoint Presentation</vt:lpstr>
      <vt:lpstr>ضرائب پاسخ ساختگاه</vt:lpstr>
      <vt:lpstr>معرفی بیشتر</vt:lpstr>
      <vt:lpstr>.</vt:lpstr>
      <vt:lpstr>.</vt:lpstr>
      <vt:lpstr>نمونه شرائط محلی ساختگاه</vt:lpstr>
      <vt:lpstr>تأثیر توپووگرافی و هندسه حوزه بر ساختگاه</vt:lpstr>
      <vt:lpstr>تأثیر حوزه های آبرفتی  بر ساختگاه:</vt:lpstr>
      <vt:lpstr>ارزیابی آثار:</vt:lpstr>
      <vt:lpstr>.</vt:lpstr>
      <vt:lpstr>فراسنج های طراحی:</vt:lpstr>
      <vt:lpstr>مثال</vt:lpstr>
      <vt:lpstr>.</vt:lpstr>
      <vt:lpstr>تدوین فراسنج های طراحی</vt:lpstr>
      <vt:lpstr>1- تحلیل ساختگاه ویژه</vt:lpstr>
      <vt:lpstr>تدوین براساس آئین نامه</vt:lpstr>
      <vt:lpstr>PowerPoint Presentation</vt:lpstr>
      <vt:lpstr>PowerPoint Presentation</vt:lpstr>
      <vt:lpstr>PowerPoint Presentation</vt:lpstr>
      <vt:lpstr>PowerPoint Presentation</vt:lpstr>
      <vt:lpstr>PowerPoint Presentation</vt:lpstr>
      <vt:lpstr>PowerPoint Presentation</vt:lpstr>
      <vt:lpstr>تقسیم سطح گسل به قطعات و تعیین اثر هرمؤلفه حرکت در نقطه مورد نظر در اثر هرقطعه (عملکرد تابع گرین)</vt:lpstr>
      <vt:lpstr>روشهای کاربردی مستقیم و چند گامه</vt:lpstr>
      <vt:lpstr>روش چند گامه</vt:lpstr>
      <vt:lpstr>.</vt:lpstr>
      <vt:lpstr>روش تعیین طیف پاسخ</vt:lpstr>
      <vt:lpstr>نمودار حداکثر شتاب برحسب پریود ارتعاش طبیعی با درصد میرایی  5%  </vt:lpstr>
      <vt:lpstr>.</vt:lpstr>
      <vt:lpstr>پروفیل های خاکی SA, SB, SC , SD</vt:lpstr>
      <vt:lpstr>SEخاک نوع </vt:lpstr>
      <vt:lpstr>تعیین ضریب لرزه Ca</vt:lpstr>
      <vt:lpstr>تعیین ضریب Cv (Seismic coefficient )</vt:lpstr>
      <vt:lpstr>روش جایگزین</vt:lpstr>
      <vt:lpstr>مثال</vt:lpstr>
      <vt:lpstr>PowerPoint Presentation</vt:lpstr>
      <vt:lpstr>طیف پاسخ شتاب برای 5% میرایی برای دو منطقه نوع 1 و 4</vt:lpstr>
      <vt:lpstr>.</vt:lpstr>
      <vt:lpstr>.</vt:lpstr>
      <vt:lpstr>PowerPoint Presentation</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vt:lpstr>
      <vt:lpstr>طراحی مخاطره و تعیین تاریخچه ساختگاه بستر یک سد</vt:lpstr>
      <vt:lpstr>طراحی مخاطره و تعیین تاریخچه ساختگاه بستر یک سد</vt:lpstr>
      <vt:lpstr>موقعیت ساختگاه بستر سد</vt:lpstr>
      <vt:lpstr>تعریف زلزله های طراحی</vt:lpstr>
      <vt:lpstr>توصیه ICOLD  برای طراحی زلزله ساختگاه بستر یک سد</vt:lpstr>
      <vt:lpstr>نقشه خطرپذیری و میزان زلزله پایه در ایران</vt:lpstr>
      <vt:lpstr>تحلیل خطر پذیری و تعیین فراسنج های ساختگاه بستر سد</vt:lpstr>
      <vt:lpstr>تعیین عمق کانون زلزله</vt:lpstr>
      <vt:lpstr>فرکانس ها و توزیع عمق  کانون زلزله در ساختگاه  بستر سد</vt:lpstr>
      <vt:lpstr>نمودار عمق کانون ها بر حسب بزرگی زلزله ساختگاه بستر سد</vt:lpstr>
      <vt:lpstr>نمودار عمق کانون زلزله بر حسب فرکانس در ساختگاه بستر یک سد</vt:lpstr>
      <vt:lpstr>نمودار عمق کانون زلزله بر حسب فرکانس در ساختگاه بستر  سد</vt:lpstr>
      <vt:lpstr>نقاط فرکانس برحسب بزرگی زلزله در ساختگاه بستر سد</vt:lpstr>
      <vt:lpstr>جدول زلزله های منطقه  ساختگاه بستر یک سد</vt:lpstr>
      <vt:lpstr>عمق کانون زلزله های منطقه ساختگاه بستر یک سد</vt:lpstr>
      <vt:lpstr>عمق کانون زلزله های منطقه ساختگاه بستر یک سد</vt:lpstr>
      <vt:lpstr>روابط حاکم بر بزرگی زلزله</vt:lpstr>
      <vt:lpstr>PowerPoint Presentation</vt:lpstr>
      <vt:lpstr>توزیع زلزله ها در منطقه</vt:lpstr>
      <vt:lpstr>توزیع زلزله ها در خوشه اصلی برحسب زمان </vt:lpstr>
      <vt:lpstr>توزیع مراکز زلزله  در ساختگاه بستر  سد</vt:lpstr>
      <vt:lpstr>طراحی مخاطره و تعیین تاریخچه ساختگاه بستر یک سد</vt:lpstr>
      <vt:lpstr>محاسبه فراسنج های لرزه نگاری با نمودار گوتنبرگ- ریشتر ساختگاه بستر </vt:lpstr>
      <vt:lpstr>توزیع بزرگی  زلزله بازمان تاشعاع 200 کیلومتری </vt:lpstr>
      <vt:lpstr>فراسنج های لرزه نگاری ساختگاه</vt:lpstr>
      <vt:lpstr>فراسنج های لرزه نگاری ساختگاه</vt:lpstr>
      <vt:lpstr>محاسبه فراسنج های لرزه به روش کیجکو-سلوول</vt:lpstr>
      <vt:lpstr>طراحی مخاطره و تعیین تاریخچه ساختگاه بستر یک سد</vt:lpstr>
      <vt:lpstr>طراحی مخاطره و تعیین تاریخچه ساختگاه بستر یک سد</vt:lpstr>
      <vt:lpstr>طراحی مخاطره و تعیین تاریخچه ساختگاه بستر یک سد</vt:lpstr>
      <vt:lpstr>PowerPoint Presentation</vt:lpstr>
      <vt:lpstr>خلاصه محاسبه حداکثربزرگی زلزله درساختگاه </vt:lpstr>
      <vt:lpstr>بزرگی زلزله مناطق مختلف در دوره بازگشت مختلف</vt:lpstr>
      <vt:lpstr>طراحی مخاطره و تعیین تاریخچه ساختگاه بستر یک سد</vt:lpstr>
      <vt:lpstr>طراحی مخاطره و تعیین تاریخچه ساختگاه بستر یک سد</vt:lpstr>
      <vt:lpstr>طراحی مخاطره و تعیین تاریخچه ساختگاه بستر یک سد</vt:lpstr>
      <vt:lpstr>تعیین فراسنج با انتخاب ناحیه به شعاع 120 کیلومتری ساختگاه </vt:lpstr>
      <vt:lpstr>تعیین فراسنج برای هر گسل ساختگاه بستر </vt:lpstr>
      <vt:lpstr>طراحی مخاطره و تعیین تاریخچه ساختگاه بستر یک سد</vt:lpstr>
      <vt:lpstr>طراحی مخاطره و تعیین تاریخچه ساختگاه بستر یک سد</vt:lpstr>
      <vt:lpstr>تحلیل خطر پذیری لرزه ای و فراسنج های حرکت شدید بستر </vt:lpstr>
      <vt:lpstr>طراحی مخاطره و تعیین تاریخچه ساختگاه بستر یک سد</vt:lpstr>
      <vt:lpstr>الگوی حرکت زمین ساختگاه بستر </vt:lpstr>
      <vt:lpstr>چرخه تنطیم مراجع برای الگوی زوال موج زلزله</vt:lpstr>
      <vt:lpstr>دلایل انتخاب الگو برای تاریخچه ساختگاه بستر </vt:lpstr>
      <vt:lpstr>طراحی مخاطره و تعیین تاریخچه ساختگاه بستر یک سد</vt:lpstr>
      <vt:lpstr>مشخصات عمومی روابط زوال در الگو </vt:lpstr>
      <vt:lpstr>تعاریف فواصل مرکز و کانون زلزله تا ساختگاه </vt:lpstr>
      <vt:lpstr>تحلیل خطر لرزه ای (PSHA)</vt:lpstr>
      <vt:lpstr>.</vt:lpstr>
      <vt:lpstr>.</vt:lpstr>
      <vt:lpstr>محاسبه شتاب حداکثر براساس روش احتمال و الگوی نقطه منبع</vt:lpstr>
      <vt:lpstr>.</vt:lpstr>
      <vt:lpstr>جدول محاسبات شتاب حداکثر افقی با برنامه SEISRISK-III</vt:lpstr>
      <vt:lpstr>جدول محاسبات شتاب حداکثر قائم با برنامه SEISRISK-III</vt:lpstr>
      <vt:lpstr>نمودار  شتاب حداکثرافقی  و قائم برحسب دوره باز گشت</vt:lpstr>
      <vt:lpstr>.</vt:lpstr>
      <vt:lpstr>محاسبه شتاب حداکثرزمین به روش قطعی</vt:lpstr>
      <vt:lpstr>محاسبه شتاب حداکثرزمین به روش ظرفیت لرزه گسل</vt:lpstr>
      <vt:lpstr>چرخه تنطیم مراجع برای الگوی زوال موج زلزله</vt:lpstr>
      <vt:lpstr>.</vt:lpstr>
      <vt:lpstr>.</vt:lpstr>
      <vt:lpstr> محاسبه شتاب حداکثرزمین به روش الگوی شناوری گسل زلزله</vt:lpstr>
      <vt:lpstr>.</vt:lpstr>
      <vt:lpstr>جمع بندی نتایج برای PGA</vt:lpstr>
      <vt:lpstr>.</vt:lpstr>
      <vt:lpstr>تاریخچه شتاب مقیاس شده برای طرح</vt:lpstr>
      <vt:lpstr>.</vt:lpstr>
      <vt:lpstr>.</vt:lpstr>
      <vt:lpstr>.</vt:lpstr>
      <vt:lpstr>.</vt:lpstr>
      <vt:lpstr>.</vt:lpstr>
      <vt:lpstr>.</vt:lpstr>
      <vt:lpstr>.</vt:lpstr>
      <vt:lpstr>تولید تاریخچه شتاب مصنوعی</vt:lpstr>
      <vt:lpstr>.</vt:lpstr>
      <vt:lpstr>.</vt:lpstr>
      <vt:lpstr>.</vt:lpstr>
      <vt:lpstr>.</vt:lpstr>
      <vt:lpstr>.</vt:lpstr>
      <vt:lpstr>.</vt:lpstr>
      <vt:lpstr>.</vt:lpstr>
      <vt:lpstr>.</vt:lpstr>
      <vt:lpstr>.</vt:lpstr>
      <vt:lpstr>.</vt:lpstr>
      <vt:lpstr>.</vt:lpstr>
      <vt:lpstr>.</vt:lpstr>
      <vt:lpstr>.</vt:lpstr>
      <vt:lpstr>.</vt:lpstr>
      <vt:lpstr>.</vt:lpstr>
      <vt:lpst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Sadr</dc:creator>
  <cp:lastModifiedBy>Sadr</cp:lastModifiedBy>
  <cp:revision>216</cp:revision>
  <dcterms:created xsi:type="dcterms:W3CDTF">2016-10-07T07:52:30Z</dcterms:created>
  <dcterms:modified xsi:type="dcterms:W3CDTF">2016-11-27T13:34:48Z</dcterms:modified>
</cp:coreProperties>
</file>